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28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360" y="-8640"/>
            <a:ext cx="12191400" cy="6866640"/>
            <a:chOff x="360" y="-8640"/>
            <a:chExt cx="12191400" cy="6866640"/>
          </a:xfrm>
        </p:grpSpPr>
        <p:sp>
          <p:nvSpPr>
            <p:cNvPr id="12" name="Line 13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3" name="Line 14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CustomShape 15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 rot="10800000">
              <a:off x="360" y="360"/>
              <a:ext cx="842400" cy="5665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5400" b="0" strike="noStrike" spc="-1">
                <a:solidFill>
                  <a:srgbClr val="90C226"/>
                </a:solidFill>
                <a:latin typeface="Trebuchet MS"/>
              </a:rPr>
              <a:t>Fare clic per modificare lo stile del titolo</a:t>
            </a:r>
            <a:endParaRPr lang="en-US" sz="54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A10AA4E-B772-405F-84AA-4BA7C68C17DD}" type="datetime">
              <a:rPr lang="it-IT" sz="900" b="0" strike="noStrike" spc="-1">
                <a:solidFill>
                  <a:srgbClr val="8B8B8B"/>
                </a:solidFill>
                <a:latin typeface="Trebuchet MS"/>
              </a:rPr>
              <a:t>02/04/2020</a:t>
            </a:fld>
            <a:endParaRPr lang="it-IT" sz="900" b="0" strike="noStrike" spc="-1"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25" name="PlaceHolder 2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AF18859-643B-461B-B697-6566C8174A44}" type="slidenum">
              <a:rPr lang="it-IT" sz="900" b="0" strike="noStrike" spc="-1">
                <a:solidFill>
                  <a:srgbClr val="90C226"/>
                </a:solidFill>
                <a:latin typeface="Trebuchet MS"/>
              </a:rPr>
              <a:t>‹N›</a:t>
            </a:fld>
            <a:endParaRPr lang="it-IT" sz="900" b="0" strike="noStrike" spc="-1">
              <a:latin typeface="Times New Roman"/>
            </a:endParaRPr>
          </a:p>
        </p:txBody>
      </p:sp>
      <p:sp>
        <p:nvSpPr>
          <p:cNvPr id="26" name="PlaceHolder 2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404040"/>
                </a:solidFill>
                <a:latin typeface="Trebuchet MS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404040"/>
                </a:solidFill>
                <a:latin typeface="Trebuchet MS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404040"/>
                </a:solidFill>
                <a:latin typeface="Trebuchet MS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64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5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6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2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3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4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90C226"/>
                </a:solidFill>
                <a:latin typeface="Trebuchet MS"/>
              </a:rPr>
              <a:t>Fare clic per modificare lo stile del titolo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5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Modifica gli stili del testo dello schema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1600" b="0" strike="noStrike" spc="-1">
                <a:solidFill>
                  <a:srgbClr val="404040"/>
                </a:solidFill>
                <a:latin typeface="Trebuchet MS"/>
              </a:rPr>
              <a:t>Secondo livello</a:t>
            </a:r>
          </a:p>
          <a:p>
            <a:pPr marL="1143000" lvl="2" indent="-2282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1400" b="0" strike="noStrike" spc="-1">
                <a:solidFill>
                  <a:srgbClr val="404040"/>
                </a:solidFill>
                <a:latin typeface="Trebuchet MS"/>
              </a:rPr>
              <a:t>Terzo livello</a:t>
            </a:r>
          </a:p>
          <a:p>
            <a:pPr marL="1600200" lvl="3" indent="-2282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1200" b="0" strike="noStrike" spc="-1">
                <a:solidFill>
                  <a:srgbClr val="404040"/>
                </a:solidFill>
                <a:latin typeface="Trebuchet MS"/>
              </a:rPr>
              <a:t>Quarto livello</a:t>
            </a:r>
          </a:p>
          <a:p>
            <a:pPr marL="2057400" lvl="4" indent="-2282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1200" b="0" strike="noStrike" spc="-1">
                <a:solidFill>
                  <a:srgbClr val="404040"/>
                </a:solidFill>
                <a:latin typeface="Trebuchet MS"/>
              </a:rPr>
              <a:t>Quinto livello</a:t>
            </a:r>
          </a:p>
        </p:txBody>
      </p:sp>
      <p:sp>
        <p:nvSpPr>
          <p:cNvPr id="76" name="PlaceHolder 1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809BB60-3DCF-4590-83A5-1B5265E11CF8}" type="datetime">
              <a:rPr lang="it-IT" sz="900" b="0" strike="noStrike" spc="-1">
                <a:solidFill>
                  <a:srgbClr val="8B8B8B"/>
                </a:solidFill>
                <a:latin typeface="Trebuchet MS"/>
              </a:rPr>
              <a:t>02/04/2020</a:t>
            </a:fld>
            <a:endParaRPr lang="it-IT" sz="900" b="0" strike="noStrike" spc="-1">
              <a:latin typeface="Times New Roman"/>
            </a:endParaRPr>
          </a:p>
        </p:txBody>
      </p:sp>
      <p:sp>
        <p:nvSpPr>
          <p:cNvPr id="77" name="PlaceHolder 1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78" name="PlaceHolder 1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B04C111-266C-4F42-AA1A-D1E1376725DA}" type="slidenum">
              <a:rPr lang="it-IT" sz="900" b="0" strike="noStrike" spc="-1">
                <a:solidFill>
                  <a:srgbClr val="90C226"/>
                </a:solidFill>
                <a:latin typeface="Trebuchet MS"/>
              </a:rPr>
              <a:t>‹N›</a:t>
            </a:fld>
            <a:endParaRPr lang="it-IT" sz="9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950760" y="394200"/>
            <a:ext cx="9912960" cy="438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5400" b="1" strike="noStrike" spc="-1">
                <a:solidFill>
                  <a:srgbClr val="EAF6D1"/>
                </a:solidFill>
                <a:latin typeface="Comic Sans MS"/>
              </a:rPr>
              <a:t>ARPA, BIMBI E QUALITA’ DELL’ARIA</a:t>
            </a:r>
            <a:endParaRPr lang="it-IT" sz="5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5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4000" b="1" strike="noStrike" spc="-1">
                <a:solidFill>
                  <a:srgbClr val="CCECFF"/>
                </a:solidFill>
                <a:latin typeface="Comic Sans MS"/>
              </a:rPr>
              <a:t>Educare per vivere in un ambiente migliore</a:t>
            </a:r>
            <a:endParaRPr lang="it-IT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4000" b="0" strike="noStrike" spc="-1"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3294360" y="4368240"/>
            <a:ext cx="5470200" cy="2427480"/>
          </a:xfrm>
          <a:prstGeom prst="roundRect">
            <a:avLst>
              <a:gd name="adj" fmla="val 16667"/>
            </a:avLst>
          </a:prstGeom>
          <a:solidFill>
            <a:srgbClr val="CCECFF">
              <a:alpha val="24000"/>
            </a:srgb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4000" b="1" strike="noStrike" spc="-1">
                <a:solidFill>
                  <a:srgbClr val="90C226"/>
                </a:solidFill>
                <a:latin typeface="Comic Sans MS"/>
              </a:rPr>
              <a:t>ESPERIENZE PRATICHE</a:t>
            </a:r>
            <a:endParaRPr lang="it-IT" sz="4000" b="0" strike="noStrike" spc="-1">
              <a:latin typeface="Arial"/>
            </a:endParaRPr>
          </a:p>
        </p:txBody>
      </p:sp>
      <p:pic>
        <p:nvPicPr>
          <p:cNvPr id="117" name="Immagine 3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pic>
        <p:nvPicPr>
          <p:cNvPr id="118" name="Immagine 6"/>
          <p:cNvPicPr/>
          <p:nvPr/>
        </p:nvPicPr>
        <p:blipFill>
          <a:blip r:embed="rId3"/>
          <a:stretch/>
        </p:blipFill>
        <p:spPr>
          <a:xfrm>
            <a:off x="1055664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161" name="CustomShape 1"/>
          <p:cNvSpPr/>
          <p:nvPr/>
        </p:nvSpPr>
        <p:spPr>
          <a:xfrm>
            <a:off x="459000" y="111240"/>
            <a:ext cx="11204280" cy="374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Courier New"/>
              <a:buChar char="o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Nell’acqua senza bagnarsi!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Cosa serve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: acqua, vaschetta, bicchiere di vetro, foglio di carta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Mettere il foglio di carta appallottolato nel bicchiere e immergerlo capovolto nella vaschetta piena d’acqua fino a toccare il fondo: quando lo tiriamo fuori è rimasto asciutto.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6756480" y="3062160"/>
            <a:ext cx="4906800" cy="265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it-IT" sz="2400" b="1" strike="noStrike" spc="-1">
                <a:solidFill>
                  <a:srgbClr val="6C911C"/>
                </a:solidFill>
                <a:latin typeface="Comic Sans MS"/>
              </a:rPr>
              <a:t>Spiegazione: 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L’aria contenuta nel barattolo impedisce all’acqua di entrare e di raggiungere la carta.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878760" y="3105720"/>
            <a:ext cx="4023000" cy="353556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CustomShape 4"/>
          <p:cNvSpPr/>
          <p:nvPr/>
        </p:nvSpPr>
        <p:spPr>
          <a:xfrm>
            <a:off x="3048120" y="3105720"/>
            <a:ext cx="6095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Trebuchet MS"/>
              </a:rPr>
              <a:t> 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165" name="Immagine 6"/>
          <p:cNvPicPr/>
          <p:nvPr/>
        </p:nvPicPr>
        <p:blipFill>
          <a:blip r:embed="rId4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318960" y="625680"/>
            <a:ext cx="11204280" cy="359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Il foglio di carta che «galleggia nell’aria»: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Cosa serve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: due fogli di carta esattamente delle stesse dimensioni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Prendere i due pezzi di giornale e ridurne uno in forma di palla. 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Alzare le braccia e lasciarli cadere contemporaneamente entrambi.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Trebuchet MS"/>
              </a:rPr>
              <a:t>. 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3092400" y="110160"/>
            <a:ext cx="44589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FF9900"/>
                </a:solidFill>
                <a:latin typeface="Comic Sans MS"/>
              </a:rPr>
              <a:t>L’aria esercita una forza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293400" y="3580920"/>
            <a:ext cx="2817720" cy="241452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0" name="CustomShape 4"/>
          <p:cNvSpPr/>
          <p:nvPr/>
        </p:nvSpPr>
        <p:spPr>
          <a:xfrm>
            <a:off x="3481920" y="3580920"/>
            <a:ext cx="2843280" cy="241452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CustomShape 5"/>
          <p:cNvSpPr/>
          <p:nvPr/>
        </p:nvSpPr>
        <p:spPr>
          <a:xfrm>
            <a:off x="4270680" y="3847680"/>
            <a:ext cx="5110920" cy="354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6"/>
          <p:cNvSpPr/>
          <p:nvPr/>
        </p:nvSpPr>
        <p:spPr>
          <a:xfrm>
            <a:off x="6755400" y="3233880"/>
            <a:ext cx="4908240" cy="374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6C911C"/>
              </a:buClr>
              <a:buFont typeface="Wingdings" charset="2"/>
              <a:buChar char=""/>
            </a:pPr>
            <a:r>
              <a:rPr lang="it-IT" sz="2400" b="1" strike="noStrike" spc="-1">
                <a:solidFill>
                  <a:srgbClr val="6C911C"/>
                </a:solidFill>
                <a:latin typeface="Comic Sans MS"/>
              </a:rPr>
              <a:t>Spiegazione: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Il foglio piatto fluttua nell’aria e scende più lentamente della carta appallottolata. L’aria oppone una resistenza al movimento delle cose. Più larga è la superficie su cui l’aria preme, più difficile è per un corpo muoversi nell’aria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pic>
        <p:nvPicPr>
          <p:cNvPr id="173" name="Immagine 6"/>
          <p:cNvPicPr/>
          <p:nvPr/>
        </p:nvPicPr>
        <p:blipFill>
          <a:blip r:embed="rId5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667440" y="358560"/>
            <a:ext cx="10746360" cy="54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it-IT" sz="2400" b="1" strike="noStrike" spc="-1">
                <a:solidFill>
                  <a:srgbClr val="A6A6A6"/>
                </a:solidFill>
                <a:latin typeface="Comic Sans MS"/>
              </a:rPr>
              <a:t>Il palloncino che «corre» sul filo:</a:t>
            </a:r>
            <a:br/>
            <a:r>
              <a:rPr lang="it-IT" sz="2400" b="1" strike="noStrike" spc="-1">
                <a:solidFill>
                  <a:srgbClr val="A6A6A6"/>
                </a:solidFill>
                <a:latin typeface="Comic Sans MS"/>
              </a:rPr>
              <a:t> </a:t>
            </a:r>
            <a:endParaRPr lang="it-IT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Cosa serve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: filo, cannuccia, palloncino, scotch</a:t>
            </a:r>
            <a:endParaRPr lang="it-IT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Fissare una cannuccia in plastica sulla superficie di un palloncino con del nastro adesivo; fa passare un filo all’interno della cannuccia</a:t>
            </a:r>
            <a:endParaRPr lang="it-IT" sz="2400" b="0" strike="noStrike" spc="-1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Il filo deve essere mantenuto teso da due persone; gonfiare il palloncino e lasciarlo andare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7092360" y="3372480"/>
            <a:ext cx="5110920" cy="3546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"/>
            </a:pPr>
            <a:r>
              <a:rPr lang="en-US" sz="2400" b="1" strike="noStrike" spc="-1">
                <a:solidFill>
                  <a:srgbClr val="6C911C"/>
                </a:solidFill>
                <a:latin typeface="Comic Sans MS"/>
              </a:rPr>
              <a:t>Spiegazione: </a:t>
            </a:r>
            <a:r>
              <a:rPr lang="en-US" sz="2400" b="0" strike="noStrike" spc="-1">
                <a:solidFill>
                  <a:srgbClr val="404040"/>
                </a:solidFill>
                <a:latin typeface="Comic Sans MS"/>
              </a:rPr>
              <a:t>constatare come l’aria sia in grado di esercitare una forza, permettendo al palloncino di spostarsi lungo il filo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77" name="CustomShape 3"/>
          <p:cNvSpPr/>
          <p:nvPr/>
        </p:nvSpPr>
        <p:spPr>
          <a:xfrm>
            <a:off x="1039320" y="3704400"/>
            <a:ext cx="2660760" cy="240300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8" name="CustomShape 4"/>
          <p:cNvSpPr/>
          <p:nvPr/>
        </p:nvSpPr>
        <p:spPr>
          <a:xfrm>
            <a:off x="4489920" y="3704400"/>
            <a:ext cx="2602080" cy="235512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9" name="Immagine 6"/>
          <p:cNvPicPr/>
          <p:nvPr/>
        </p:nvPicPr>
        <p:blipFill>
          <a:blip r:embed="rId5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491400" y="288360"/>
            <a:ext cx="10746360" cy="615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it-IT" sz="2400" b="1" strike="noStrike" spc="-1">
                <a:solidFill>
                  <a:srgbClr val="A6A6A6"/>
                </a:solidFill>
                <a:latin typeface="Comic Sans MS"/>
              </a:rPr>
              <a:t>Come funziona una cannuccia?</a:t>
            </a:r>
            <a:br/>
            <a:r>
              <a:rPr lang="it-IT" sz="2400" b="1" strike="noStrike" spc="-1">
                <a:solidFill>
                  <a:srgbClr val="A6A6A6"/>
                </a:solidFill>
                <a:latin typeface="Comic Sans MS"/>
              </a:rPr>
              <a:t> </a:t>
            </a:r>
            <a:endParaRPr lang="it-IT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Cosa serve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: bicchiere, cannuccia, acqua, sciroppo per bibite colorato</a:t>
            </a:r>
            <a:endParaRPr lang="it-IT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Colorare un po’ d’acqua con uno sciroppo per bibite e mettere la cannuccia nel bicchiere; aspirare con la bocca un po’ d’acqua nella cannuccia. </a:t>
            </a:r>
            <a:endParaRPr lang="it-IT" sz="2400" b="0" strike="noStrike" spc="-1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Tappare con il dito la sommità della cannuccia e toglierla dal liquido. Che cosa accade? </a:t>
            </a:r>
            <a:endParaRPr lang="it-IT" sz="2400" b="0" strike="noStrike" spc="-1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Togliere poi il dito dalla bocca della cannuccia e osservare.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sp>
        <p:nvSpPr>
          <p:cNvPr id="182" name="TextShape 2"/>
          <p:cNvSpPr txBox="1"/>
          <p:nvPr/>
        </p:nvSpPr>
        <p:spPr>
          <a:xfrm>
            <a:off x="7140600" y="3652200"/>
            <a:ext cx="5110920" cy="3546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"/>
            </a:pPr>
            <a:r>
              <a:rPr lang="en-US" sz="2400" b="1" strike="noStrike" spc="-1">
                <a:solidFill>
                  <a:srgbClr val="6C911C"/>
                </a:solidFill>
                <a:latin typeface="Comic Sans MS"/>
              </a:rPr>
              <a:t>Spiegazione: </a:t>
            </a:r>
            <a:r>
              <a:rPr lang="en-US" sz="2400" b="0" strike="noStrike" spc="-1">
                <a:solidFill>
                  <a:srgbClr val="000000"/>
                </a:solidFill>
                <a:latin typeface="Comic Sans MS"/>
              </a:rPr>
              <a:t>il dito fa diminuire la pressione dell’aria sopra la cannuccia. La maggiore pressione dell’aria, sottostante alla cannuccia, impedisce all’acqua di fuoriuscire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83" name="Picture 2"/>
          <p:cNvPicPr/>
          <p:nvPr/>
        </p:nvPicPr>
        <p:blipFill>
          <a:blip r:embed="rId3"/>
          <a:stretch/>
        </p:blipFill>
        <p:spPr>
          <a:xfrm>
            <a:off x="491400" y="4086360"/>
            <a:ext cx="1999800" cy="2660760"/>
          </a:xfrm>
          <a:prstGeom prst="rect">
            <a:avLst/>
          </a:prstGeom>
          <a:ln>
            <a:noFill/>
          </a:ln>
        </p:spPr>
      </p:pic>
      <p:sp>
        <p:nvSpPr>
          <p:cNvPr id="184" name="CustomShape 3"/>
          <p:cNvSpPr/>
          <p:nvPr/>
        </p:nvSpPr>
        <p:spPr>
          <a:xfrm>
            <a:off x="3505320" y="4040640"/>
            <a:ext cx="3382920" cy="276984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5" name="Immagine 6"/>
          <p:cNvPicPr/>
          <p:nvPr/>
        </p:nvPicPr>
        <p:blipFill>
          <a:blip r:embed="rId5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187" name="CustomShape 1"/>
          <p:cNvSpPr/>
          <p:nvPr/>
        </p:nvSpPr>
        <p:spPr>
          <a:xfrm>
            <a:off x="318960" y="625680"/>
            <a:ext cx="11204280" cy="22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Courier New"/>
              <a:buChar char="o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La spugna che fa le bolle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Cosa serve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: bacinella, spugna, acqua</a:t>
            </a:r>
            <a:endParaRPr lang="it-IT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Riempire d’acqua la bacinella</a:t>
            </a:r>
            <a:endParaRPr lang="it-IT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Immergere la spugna e strizzarla: nell'acqua si formeranno delle bollicine</a:t>
            </a:r>
            <a:r>
              <a:rPr lang="it-IT" sz="1800" b="0" strike="noStrike" spc="-1">
                <a:solidFill>
                  <a:srgbClr val="000000"/>
                </a:solidFill>
                <a:latin typeface="Trebuchet MS"/>
              </a:rPr>
              <a:t>. 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3171600" y="110160"/>
            <a:ext cx="43005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FF9900"/>
                </a:solidFill>
                <a:latin typeface="Comic Sans MS"/>
              </a:rPr>
              <a:t>L’aria occupa uno spazio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89" name="CustomShape 3"/>
          <p:cNvSpPr/>
          <p:nvPr/>
        </p:nvSpPr>
        <p:spPr>
          <a:xfrm>
            <a:off x="4270680" y="3847680"/>
            <a:ext cx="5110920" cy="354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4"/>
          <p:cNvSpPr/>
          <p:nvPr/>
        </p:nvSpPr>
        <p:spPr>
          <a:xfrm>
            <a:off x="1132560" y="3261240"/>
            <a:ext cx="3012480" cy="326088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CustomShape 5"/>
          <p:cNvSpPr/>
          <p:nvPr/>
        </p:nvSpPr>
        <p:spPr>
          <a:xfrm>
            <a:off x="5840280" y="3449520"/>
            <a:ext cx="4906800" cy="265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90C226"/>
              </a:buClr>
              <a:buFont typeface="Wingdings" charset="2"/>
              <a:buChar char=""/>
            </a:pPr>
            <a:r>
              <a:rPr lang="it-IT" sz="2400" b="1" strike="noStrike" spc="-1">
                <a:solidFill>
                  <a:srgbClr val="6C911C"/>
                </a:solidFill>
                <a:latin typeface="Comic Sans MS"/>
              </a:rPr>
              <a:t>Spiegazione: 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Questo è possibile perché, nella spugna, c'erano delle particelle di aria, anche se invisibili. Al contatto con l'acqua, invece, sono diventate visibili.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pic>
        <p:nvPicPr>
          <p:cNvPr id="192" name="Immagine 6"/>
          <p:cNvPicPr/>
          <p:nvPr/>
        </p:nvPicPr>
        <p:blipFill>
          <a:blip r:embed="rId4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9000" y="198720"/>
            <a:ext cx="11204280" cy="301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Courier New"/>
              <a:buChar char="o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La siringa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Cosa serve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:</a:t>
            </a:r>
            <a:r>
              <a:rPr lang="it-IT" sz="1800" b="0" strike="noStrike" spc="-1">
                <a:solidFill>
                  <a:srgbClr val="000000"/>
                </a:solidFill>
                <a:latin typeface="Trebuchet MS"/>
              </a:rPr>
              <a:t> 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siringa, acqua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Aspirare l’aria con la siringa tirando il pistone verso l’esterno.</a:t>
            </a:r>
            <a:endParaRPr lang="it-IT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Tappare con un dito il foro e provare a far rientrare il pistone che riesce a scendere solo per un certo tratto  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4270680" y="3847680"/>
            <a:ext cx="5110920" cy="354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3"/>
          <p:cNvSpPr/>
          <p:nvPr/>
        </p:nvSpPr>
        <p:spPr>
          <a:xfrm>
            <a:off x="7231680" y="3250080"/>
            <a:ext cx="4906800" cy="301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90C226"/>
              </a:buClr>
              <a:buFont typeface="Wingdings" charset="2"/>
              <a:buChar char=""/>
            </a:pPr>
            <a:r>
              <a:rPr lang="it-IT" sz="2400" b="1" strike="noStrike" spc="-1">
                <a:solidFill>
                  <a:srgbClr val="6C911C"/>
                </a:solidFill>
                <a:latin typeface="Comic Sans MS"/>
              </a:rPr>
              <a:t>Spiegazione: 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l’aria è elastica, comprimibile e occupa uno spazio. Facendo la stessa prova con l'acqua, il pistone non si muove: l'acqua non è comprimibile.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sp>
        <p:nvSpPr>
          <p:cNvPr id="197" name="CustomShape 4"/>
          <p:cNvSpPr/>
          <p:nvPr/>
        </p:nvSpPr>
        <p:spPr>
          <a:xfrm>
            <a:off x="269640" y="3639240"/>
            <a:ext cx="3300840" cy="265752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" name="CustomShape 5"/>
          <p:cNvSpPr/>
          <p:nvPr/>
        </p:nvSpPr>
        <p:spPr>
          <a:xfrm>
            <a:off x="3967200" y="3639240"/>
            <a:ext cx="3367800" cy="265752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9" name="Immagine 6"/>
          <p:cNvPicPr/>
          <p:nvPr/>
        </p:nvPicPr>
        <p:blipFill>
          <a:blip r:embed="rId5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201" name="CustomShape 1"/>
          <p:cNvSpPr/>
          <p:nvPr/>
        </p:nvSpPr>
        <p:spPr>
          <a:xfrm>
            <a:off x="459000" y="198720"/>
            <a:ext cx="11204280" cy="301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Courier New"/>
              <a:buChar char="o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Una bottiglia vuota nell’acqua…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Cosa serve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: bottiglietta di plastica vuota, bacinella, acqua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Immergere la bottiglietta in acqua tenendola con l'imboccatura rivolta verso il basso: si formano delle bolle</a:t>
            </a:r>
            <a:br/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 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4270680" y="3847680"/>
            <a:ext cx="5110920" cy="354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3"/>
          <p:cNvSpPr/>
          <p:nvPr/>
        </p:nvSpPr>
        <p:spPr>
          <a:xfrm>
            <a:off x="6228360" y="3590280"/>
            <a:ext cx="4906800" cy="265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Font typeface="Wingdings" charset="2"/>
              <a:buChar char=""/>
            </a:pPr>
            <a:r>
              <a:rPr lang="it-IT" sz="2400" b="1" strike="noStrike" spc="-1">
                <a:solidFill>
                  <a:srgbClr val="6C911C"/>
                </a:solidFill>
                <a:latin typeface="Comic Sans MS"/>
              </a:rPr>
              <a:t>Spiegazione: 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la bottiglietta, in realtà, non era vuota ma piene d'aria: l’aria è ovunque, anche se non si vede.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sp>
        <p:nvSpPr>
          <p:cNvPr id="204" name="CustomShape 4"/>
          <p:cNvSpPr/>
          <p:nvPr/>
        </p:nvSpPr>
        <p:spPr>
          <a:xfrm>
            <a:off x="1336320" y="3436200"/>
            <a:ext cx="4271400" cy="296424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5" name="Immagine 6"/>
          <p:cNvPicPr/>
          <p:nvPr/>
        </p:nvPicPr>
        <p:blipFill>
          <a:blip r:embed="rId4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459000" y="198720"/>
            <a:ext cx="11204280" cy="402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Courier New"/>
              <a:buChar char="o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L’acqua che sale nel bicchiere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Cosa serve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: una </a:t>
            </a:r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candela,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 un bicchiere di vetro, una bacinella, acqua, un fiammifero, succo colorato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Fissare la candela sul fondo della bacinella con delle gocce di cera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Aggiungere il succo colorato all’acqua contenuta nella bacinella 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Accendere la candela e coprirla con il bicchiere: la candela dopo un po’ si spegne e l’acqua risale nel bicchiere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Trebuchet MS"/>
              </a:rPr>
              <a:t> 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4270680" y="3847680"/>
            <a:ext cx="5110920" cy="354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3"/>
          <p:cNvSpPr/>
          <p:nvPr/>
        </p:nvSpPr>
        <p:spPr>
          <a:xfrm>
            <a:off x="7092360" y="3523320"/>
            <a:ext cx="4906800" cy="265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Font typeface="Wingdings" charset="2"/>
              <a:buChar char=""/>
            </a:pPr>
            <a:r>
              <a:rPr lang="it-IT" sz="2400" b="1" strike="noStrike" spc="-1">
                <a:solidFill>
                  <a:srgbClr val="6C911C"/>
                </a:solidFill>
                <a:latin typeface="Comic Sans MS"/>
              </a:rPr>
              <a:t>Spiegazione: 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la candela si spegne perché l’ossigeno si è consumato durante la combutione e l’acqua risale nel bicchiere andando ad occupare il suo posto.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sp>
        <p:nvSpPr>
          <p:cNvPr id="210" name="CustomShape 4"/>
          <p:cNvSpPr/>
          <p:nvPr/>
        </p:nvSpPr>
        <p:spPr>
          <a:xfrm>
            <a:off x="164520" y="3723480"/>
            <a:ext cx="2226960" cy="171108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CustomShape 5"/>
          <p:cNvSpPr/>
          <p:nvPr/>
        </p:nvSpPr>
        <p:spPr>
          <a:xfrm>
            <a:off x="1918080" y="4144680"/>
            <a:ext cx="2226960" cy="171108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CustomShape 6"/>
          <p:cNvSpPr/>
          <p:nvPr/>
        </p:nvSpPr>
        <p:spPr>
          <a:xfrm>
            <a:off x="3862080" y="4682520"/>
            <a:ext cx="2226960" cy="1711080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3" name="Immagine 6"/>
          <p:cNvPicPr/>
          <p:nvPr/>
        </p:nvPicPr>
        <p:blipFill>
          <a:blip r:embed="rId6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215" name="CustomShape 1"/>
          <p:cNvSpPr/>
          <p:nvPr/>
        </p:nvSpPr>
        <p:spPr>
          <a:xfrm>
            <a:off x="518400" y="159120"/>
            <a:ext cx="11204280" cy="521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Courier New"/>
              <a:buChar char="o"/>
            </a:pPr>
            <a:endParaRPr lang="it-IT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Courier New"/>
              <a:buChar char="o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Una bilancia per l’aria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Cosa serve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: due palloncini delle medesime dimensioni, appendino .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 </a:t>
            </a:r>
            <a:endParaRPr lang="it-IT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Gonfiare i due palloncini e legarli all’appendino.</a:t>
            </a:r>
            <a:endParaRPr lang="it-IT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Quando sono in equilibrio, sgonfiare uno dei due palloncini: l’appendino si inclina dalla parte del palloncino rimasto gonfio.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 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6756480" y="4059000"/>
            <a:ext cx="490680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Font typeface="Wingdings" charset="2"/>
              <a:buChar char=""/>
            </a:pPr>
            <a:r>
              <a:rPr lang="it-IT" sz="2400" b="1" strike="noStrike" spc="-1">
                <a:solidFill>
                  <a:srgbClr val="6C911C"/>
                </a:solidFill>
                <a:latin typeface="Comic Sans MS"/>
              </a:rPr>
              <a:t>Spiegazione: 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l’aria chiusa dentro al palloncino lo rende più pesante di quello sgonfio.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sp>
        <p:nvSpPr>
          <p:cNvPr id="217" name="CustomShape 3"/>
          <p:cNvSpPr/>
          <p:nvPr/>
        </p:nvSpPr>
        <p:spPr>
          <a:xfrm>
            <a:off x="1978920" y="3330000"/>
            <a:ext cx="2948040" cy="344520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8" name="CustomShape 4"/>
          <p:cNvSpPr/>
          <p:nvPr/>
        </p:nvSpPr>
        <p:spPr>
          <a:xfrm>
            <a:off x="3771000" y="110160"/>
            <a:ext cx="31024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FF9900"/>
                </a:solidFill>
                <a:latin typeface="Comic Sans MS"/>
              </a:rPr>
              <a:t>L’aria ha un peso</a:t>
            </a:r>
            <a:endParaRPr lang="it-IT" sz="2800" b="0" strike="noStrike" spc="-1">
              <a:latin typeface="Arial"/>
            </a:endParaRPr>
          </a:p>
        </p:txBody>
      </p:sp>
      <p:pic>
        <p:nvPicPr>
          <p:cNvPr id="219" name="Immagine 6"/>
          <p:cNvPicPr/>
          <p:nvPr/>
        </p:nvPicPr>
        <p:blipFill>
          <a:blip r:embed="rId4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221" name="CustomShape 1"/>
          <p:cNvSpPr/>
          <p:nvPr/>
        </p:nvSpPr>
        <p:spPr>
          <a:xfrm>
            <a:off x="459000" y="111240"/>
            <a:ext cx="11204280" cy="374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Courier New"/>
              <a:buChar char="o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Una medusa in bottiglia!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Cosa serve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: bottiglietta di plastica vuota, acqua, palloncino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Inserire in una bottiglietta un palloncino, gonfiarlo e chiudere la sua estremità. </a:t>
            </a:r>
            <a:endParaRPr lang="it-IT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Riempire la bottiglia di acqua e tapparla. Pur capovolgendo la bottiglia, il palloncino andrà a posizionarsi sempre nella parte più alta. 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7197840" y="4539600"/>
            <a:ext cx="4906800" cy="191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Font typeface="Wingdings" charset="2"/>
              <a:buChar char=""/>
            </a:pPr>
            <a:r>
              <a:rPr lang="it-IT" sz="2400" b="1" strike="noStrike" spc="-1">
                <a:solidFill>
                  <a:srgbClr val="6C911C"/>
                </a:solidFill>
                <a:latin typeface="Comic Sans MS"/>
              </a:rPr>
              <a:t>Spiegazione: 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l’aria è più leggera dell’acqua per cui il palloncino galleggia nell’acqua.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sp>
        <p:nvSpPr>
          <p:cNvPr id="223" name="CustomShape 3"/>
          <p:cNvSpPr/>
          <p:nvPr/>
        </p:nvSpPr>
        <p:spPr>
          <a:xfrm>
            <a:off x="4163040" y="4281480"/>
            <a:ext cx="2948040" cy="245484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CustomShape 4"/>
          <p:cNvSpPr/>
          <p:nvPr/>
        </p:nvSpPr>
        <p:spPr>
          <a:xfrm>
            <a:off x="3771000" y="110160"/>
            <a:ext cx="31024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5"/>
          <p:cNvSpPr/>
          <p:nvPr/>
        </p:nvSpPr>
        <p:spPr>
          <a:xfrm>
            <a:off x="594360" y="4341960"/>
            <a:ext cx="3158640" cy="245484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0000"/>
                </a:solidFill>
                <a:latin typeface="Comic Sans MS"/>
              </a:rPr>
              <a:t>!! E’ possibile decorare la bottiglia con disegni a tema marino: il nostro palloncino è diventato un medusa…</a:t>
            </a: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 dirty="0">
              <a:latin typeface="Arial"/>
            </a:endParaRPr>
          </a:p>
        </p:txBody>
      </p:sp>
      <p:pic>
        <p:nvPicPr>
          <p:cNvPr id="226" name="Immagine 6"/>
          <p:cNvPicPr/>
          <p:nvPr/>
        </p:nvPicPr>
        <p:blipFill>
          <a:blip r:embed="rId4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magine 2"/>
          <p:cNvPicPr/>
          <p:nvPr/>
        </p:nvPicPr>
        <p:blipFill>
          <a:blip r:embed="rId2"/>
          <a:stretch/>
        </p:blipFill>
        <p:spPr>
          <a:xfrm>
            <a:off x="6419520" y="1368000"/>
            <a:ext cx="2796480" cy="4617720"/>
          </a:xfrm>
          <a:prstGeom prst="rect">
            <a:avLst/>
          </a:prstGeom>
          <a:ln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824400" y="2586240"/>
            <a:ext cx="10173600" cy="222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FF9900"/>
              </a:buClr>
              <a:buFont typeface="Arial"/>
              <a:buChar char="•"/>
            </a:pPr>
            <a:r>
              <a:rPr lang="it-IT" sz="2800" b="1" strike="noStrike" spc="-1">
                <a:solidFill>
                  <a:srgbClr val="FF9900"/>
                </a:solidFill>
                <a:latin typeface="Comic Sans MS"/>
              </a:rPr>
              <a:t>Stimolano l’attenzione</a:t>
            </a:r>
            <a:endParaRPr lang="it-IT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9900"/>
              </a:buClr>
              <a:buFont typeface="Arial"/>
              <a:buChar char="•"/>
            </a:pPr>
            <a:r>
              <a:rPr lang="it-IT" sz="2800" b="1" strike="noStrike" spc="-1">
                <a:solidFill>
                  <a:srgbClr val="FF9900"/>
                </a:solidFill>
                <a:latin typeface="Comic Sans MS"/>
              </a:rPr>
              <a:t>Aiutano a capire i concetti e a memorizzarli</a:t>
            </a:r>
            <a:endParaRPr lang="it-IT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9900"/>
              </a:buClr>
              <a:buFont typeface="Arial"/>
              <a:buChar char="•"/>
            </a:pPr>
            <a:r>
              <a:rPr lang="it-IT" sz="2800" b="1" strike="noStrike" spc="-1">
                <a:solidFill>
                  <a:srgbClr val="FF9900"/>
                </a:solidFill>
                <a:latin typeface="Comic Sans MS"/>
              </a:rPr>
              <a:t>Fanno sentire i bambini «parte attiva» della lezione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129240" y="303120"/>
            <a:ext cx="1017360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3600" b="1" strike="noStrike" spc="-1">
                <a:solidFill>
                  <a:srgbClr val="808080"/>
                </a:solidFill>
                <a:latin typeface="Comic Sans MS"/>
              </a:rPr>
              <a:t>L’importanza delle esperienze pratiche nell’attività didattica</a:t>
            </a:r>
            <a:endParaRPr lang="it-IT" sz="3600" b="0" strike="noStrike" spc="-1">
              <a:latin typeface="Arial"/>
            </a:endParaRPr>
          </a:p>
        </p:txBody>
      </p:sp>
      <p:pic>
        <p:nvPicPr>
          <p:cNvPr id="122" name="Immagine 6"/>
          <p:cNvPicPr/>
          <p:nvPr/>
        </p:nvPicPr>
        <p:blipFill>
          <a:blip r:embed="rId3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pic>
        <p:nvPicPr>
          <p:cNvPr id="123" name="Immagine 6"/>
          <p:cNvPicPr/>
          <p:nvPr/>
        </p:nvPicPr>
        <p:blipFill>
          <a:blip r:embed="rId4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331200" y="569160"/>
            <a:ext cx="10173600" cy="667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3600" b="1" strike="noStrike" spc="-1">
                <a:solidFill>
                  <a:srgbClr val="000000"/>
                </a:solidFill>
                <a:latin typeface="Comic Sans MS"/>
              </a:rPr>
              <a:t>Esperimenti sull’aria e sulle sue proprietà</a:t>
            </a:r>
            <a:endParaRPr lang="it-IT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b="1" strike="noStrike" spc="-1">
                <a:solidFill>
                  <a:srgbClr val="FF9900"/>
                </a:solidFill>
                <a:latin typeface="Comic Sans MS"/>
              </a:rPr>
              <a:t>L’atmosfera è composta da diversi gas: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Un gas capace di spegnere una candela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…e di gonfiare un palloncino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Per capire le piogge acide…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b="1" strike="noStrike" spc="-1">
                <a:solidFill>
                  <a:srgbClr val="FF9900"/>
                </a:solidFill>
                <a:latin typeface="Comic Sans MS"/>
              </a:rPr>
              <a:t>L’aria c’è anche se non si vede: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Una scatola piena di…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L’aria è fatta da tante particelle che non si vedono…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Nell’acqua senza bagnarsi!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FF9900"/>
                </a:solidFill>
                <a:latin typeface="Comic Sans MS"/>
              </a:rPr>
              <a:t> 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pic>
        <p:nvPicPr>
          <p:cNvPr id="126" name="Immagine 6"/>
          <p:cNvPicPr/>
          <p:nvPr/>
        </p:nvPicPr>
        <p:blipFill>
          <a:blip r:embed="rId3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128" name="CustomShape 1"/>
          <p:cNvSpPr/>
          <p:nvPr/>
        </p:nvSpPr>
        <p:spPr>
          <a:xfrm>
            <a:off x="785520" y="0"/>
            <a:ext cx="10546920" cy="903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lang="it-IT" sz="2400" b="1" strike="noStrike" spc="-1">
                <a:solidFill>
                  <a:srgbClr val="FF9900"/>
                </a:solidFill>
                <a:latin typeface="Comic Sans MS"/>
              </a:rPr>
              <a:t>L’aria esercita una forza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7000"/>
              </a:lnSpc>
              <a:spcAft>
                <a:spcPts val="799"/>
              </a:spcAft>
            </a:pP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Il foglio di carta che «galleggia» nell’aria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Il palloncino che «corre» sul filo 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Come funziona una cannuccia?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b="1" strike="noStrike" spc="-1">
                <a:solidFill>
                  <a:srgbClr val="FF9900"/>
                </a:solidFill>
                <a:latin typeface="Comic Sans MS"/>
              </a:rPr>
              <a:t>L’aria occupa uno spazio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La spugna che fa le bolle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La siringa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Una bottiglia vuota nell’acqua…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L’acqua che sale nel bicchiere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Trebuchet MS"/>
              </a:rPr>
              <a:t> 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b="1" strike="noStrike" spc="-1">
                <a:solidFill>
                  <a:srgbClr val="FF9900"/>
                </a:solidFill>
                <a:latin typeface="Comic Sans MS"/>
              </a:rPr>
              <a:t>L’aria ha un peso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80808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Una bilancia per l’aria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80808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808080"/>
                </a:solidFill>
                <a:latin typeface="Comic Sans MS"/>
              </a:rPr>
              <a:t>…una medusa in bottiglia!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pic>
        <p:nvPicPr>
          <p:cNvPr id="129" name="Immagine 6"/>
          <p:cNvPicPr/>
          <p:nvPr/>
        </p:nvPicPr>
        <p:blipFill>
          <a:blip r:embed="rId3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289440" y="321840"/>
            <a:ext cx="10746360" cy="423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it-IT" sz="2400" b="1" strike="noStrike" spc="-1">
                <a:solidFill>
                  <a:srgbClr val="A6A6A6"/>
                </a:solidFill>
                <a:latin typeface="Comic Sans MS"/>
              </a:rPr>
              <a:t>Un gas capace di spegnere una candela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Cosa serve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: ciotola di vetro, candela, bicarbonato, aceto, fiammifero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 mettere nella ciotola un po’ di bicarbonato, posizionare la candela sul fondo e aggiungere l’aceto: la fiamma si spegne.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Trebuchet MS"/>
              </a:rPr>
              <a:t>.</a:t>
            </a:r>
            <a:br/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3793320" y="2932920"/>
            <a:ext cx="2954160" cy="280188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TextShape 3"/>
          <p:cNvSpPr txBox="1"/>
          <p:nvPr/>
        </p:nvSpPr>
        <p:spPr>
          <a:xfrm>
            <a:off x="5145480" y="3124800"/>
            <a:ext cx="5989680" cy="3670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057400" lvl="4" indent="-2282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"/>
            </a:pPr>
            <a:r>
              <a:rPr lang="en-US" sz="2400" b="1" strike="noStrike" spc="-1">
                <a:solidFill>
                  <a:srgbClr val="6C911C"/>
                </a:solidFill>
                <a:latin typeface="Comic Sans MS"/>
              </a:rPr>
              <a:t>Spiegazione: </a:t>
            </a:r>
            <a:r>
              <a:rPr lang="en-US" sz="2400" b="0" strike="noStrike" spc="-1">
                <a:solidFill>
                  <a:srgbClr val="000000"/>
                </a:solidFill>
                <a:latin typeface="Comic Sans MS"/>
              </a:rPr>
              <a:t>tra bicarbonato e aceto avviene una reazione chimica con formazione di CO2 che fa spegnere la fiamma.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4" name="CustomShape 4"/>
          <p:cNvSpPr/>
          <p:nvPr/>
        </p:nvSpPr>
        <p:spPr>
          <a:xfrm>
            <a:off x="1627560" y="60120"/>
            <a:ext cx="69674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FF9900"/>
                </a:solidFill>
                <a:latin typeface="Comic Sans MS"/>
              </a:rPr>
              <a:t>L’atmosfera è composta da diversi gas: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35" name="CustomShape 5"/>
          <p:cNvSpPr/>
          <p:nvPr/>
        </p:nvSpPr>
        <p:spPr>
          <a:xfrm>
            <a:off x="289440" y="2932920"/>
            <a:ext cx="3121560" cy="280188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6" name="Immagine 6"/>
          <p:cNvPicPr/>
          <p:nvPr/>
        </p:nvPicPr>
        <p:blipFill>
          <a:blip r:embed="rId5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667440" y="358560"/>
            <a:ext cx="10746360" cy="438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it-IT" sz="2400" b="1" strike="noStrike" spc="-1">
                <a:solidFill>
                  <a:srgbClr val="A6A6A6"/>
                </a:solidFill>
                <a:latin typeface="Comic Sans MS"/>
              </a:rPr>
              <a:t>… e di gonfiare un palloncino:</a:t>
            </a:r>
            <a:br/>
            <a:r>
              <a:rPr lang="it-IT" sz="2400" b="1" strike="noStrike" spc="-1">
                <a:solidFill>
                  <a:srgbClr val="A6A6A6"/>
                </a:solidFill>
                <a:latin typeface="Comic Sans MS"/>
              </a:rPr>
              <a:t>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Cosa serve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: bottiglia (vetro, plastica), bicarbonato, aceto, palloncino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Depositare sul fondo della bottiglia un po’ di bicarbonato</a:t>
            </a:r>
            <a:endParaRPr lang="it-IT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Versare dell’aceto nella bottiglia</a:t>
            </a:r>
            <a:endParaRPr lang="it-IT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Infilare velocemente un palloncino sul collo della bottiglia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820440" y="3200400"/>
            <a:ext cx="2311920" cy="359532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TextShape 3"/>
          <p:cNvSpPr txBox="1"/>
          <p:nvPr/>
        </p:nvSpPr>
        <p:spPr>
          <a:xfrm>
            <a:off x="4267440" y="3605760"/>
            <a:ext cx="5401800" cy="3546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"/>
            </a:pPr>
            <a:r>
              <a:rPr lang="en-US" sz="2400" b="1" strike="noStrike" spc="-1">
                <a:solidFill>
                  <a:srgbClr val="6C911C"/>
                </a:solidFill>
                <a:latin typeface="Comic Sans MS"/>
              </a:rPr>
              <a:t>Spiegazione: </a:t>
            </a:r>
            <a:r>
              <a:rPr lang="en-US" sz="2400" b="0" strike="noStrike" spc="-1">
                <a:solidFill>
                  <a:srgbClr val="000000"/>
                </a:solidFill>
                <a:latin typeface="Comic Sans MS"/>
              </a:rPr>
              <a:t>tra aceto e bicarbonato avviene un reazione chimica che produce CO2. Come tutti i gas, anche l’anidride carbonica si espande andando a gonfiare il palloncino per occupare lo spazio al suo interno. 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41" name="Immagine 6"/>
          <p:cNvPicPr/>
          <p:nvPr/>
        </p:nvPicPr>
        <p:blipFill>
          <a:blip r:embed="rId4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667440" y="358560"/>
            <a:ext cx="10746360" cy="54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it-IT" sz="2400" b="1" strike="noStrike" spc="-1">
                <a:solidFill>
                  <a:srgbClr val="A6A6A6"/>
                </a:solidFill>
                <a:latin typeface="Comic Sans MS"/>
              </a:rPr>
              <a:t>Per capire le piogge acide…:</a:t>
            </a:r>
            <a:br/>
            <a:r>
              <a:rPr lang="it-IT" sz="2400" b="1" strike="noStrike" spc="-1">
                <a:solidFill>
                  <a:srgbClr val="A6A6A6"/>
                </a:solidFill>
                <a:latin typeface="Comic Sans MS"/>
              </a:rPr>
              <a:t>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Cosa serve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: piattino (plastica o vetro), gessetti, succo di limone, coca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cola, detersivo, acido citrico concentrato, pipette in plastica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Spezzettare un gessetto sul piattino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Versare su ogni pezzetto alcune gocce delle varie sostanze liquide più o meno acide e osservare cosa succede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sp>
        <p:nvSpPr>
          <p:cNvPr id="144" name="TextShape 2"/>
          <p:cNvSpPr txBox="1"/>
          <p:nvPr/>
        </p:nvSpPr>
        <p:spPr>
          <a:xfrm>
            <a:off x="7221960" y="3310920"/>
            <a:ext cx="5110920" cy="35467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000"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"/>
            </a:pPr>
            <a:r>
              <a:rPr lang="en-US" sz="2400" b="1" strike="noStrike" spc="-1">
                <a:solidFill>
                  <a:srgbClr val="6C911C"/>
                </a:solidFill>
                <a:latin typeface="Comic Sans MS"/>
              </a:rPr>
              <a:t>Spiegazione: </a:t>
            </a:r>
            <a:r>
              <a:rPr lang="en-US" sz="2400" b="0" strike="noStrike" spc="-1">
                <a:solidFill>
                  <a:srgbClr val="000000"/>
                </a:solidFill>
                <a:latin typeface="Comic Sans MS"/>
              </a:rPr>
              <a:t>le sostanze acide, sciolgono più o meno velocemente i gessi. Per analogia, le piogge acide sono in grado di sgretolare il materiale di cui sono fatti gli edifici, i monumenti, ecc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US" sz="2400" b="1" strike="noStrike" spc="-1">
                <a:solidFill>
                  <a:srgbClr val="6C911C"/>
                </a:solidFill>
                <a:latin typeface="Comic Sans MS"/>
              </a:rPr>
              <a:t> 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5" name="CustomShape 3"/>
          <p:cNvSpPr/>
          <p:nvPr/>
        </p:nvSpPr>
        <p:spPr>
          <a:xfrm>
            <a:off x="170280" y="3505320"/>
            <a:ext cx="3372480" cy="305964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CustomShape 4"/>
          <p:cNvSpPr/>
          <p:nvPr/>
        </p:nvSpPr>
        <p:spPr>
          <a:xfrm>
            <a:off x="3969000" y="3546000"/>
            <a:ext cx="3474000" cy="301860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7" name="Immagine 6"/>
          <p:cNvPicPr/>
          <p:nvPr/>
        </p:nvPicPr>
        <p:blipFill>
          <a:blip r:embed="rId5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sp>
        <p:nvSpPr>
          <p:cNvPr id="149" name="CustomShape 1"/>
          <p:cNvSpPr/>
          <p:nvPr/>
        </p:nvSpPr>
        <p:spPr>
          <a:xfrm>
            <a:off x="667440" y="358560"/>
            <a:ext cx="10746360" cy="438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it-IT" sz="2400" b="1" strike="noStrike" spc="-1">
                <a:solidFill>
                  <a:srgbClr val="A6A6A6"/>
                </a:solidFill>
                <a:latin typeface="Comic Sans MS"/>
              </a:rPr>
              <a:t>Una scatola piena di…: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br/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Cosa serve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: scatola di plastica, cartone, ecc, oggetti vari (giochi,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penne, ecc)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Mettere nella scatola i diversi oggetti e domandare a turno ai bimbi di rispondere alla domanda «cosa c’è nella scatola? Quante cose che occupano spazio contate?»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5278320" y="4023360"/>
            <a:ext cx="5520960" cy="32839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" charset="2"/>
              <a:buChar char=""/>
            </a:pPr>
            <a:r>
              <a:rPr lang="en-US" sz="2400" b="1" strike="noStrike" spc="-1">
                <a:solidFill>
                  <a:srgbClr val="6C911C"/>
                </a:solidFill>
                <a:latin typeface="Comic Sans MS"/>
              </a:rPr>
              <a:t>Spiegazione: </a:t>
            </a:r>
            <a:r>
              <a:rPr lang="en-US" sz="2400" b="0" strike="noStrike" spc="-1">
                <a:solidFill>
                  <a:srgbClr val="000000"/>
                </a:solidFill>
                <a:latin typeface="Comic Sans MS"/>
              </a:rPr>
              <a:t>i bambini quasi sicuramente risponderanno contando solo gli oggetti presenti nella scatola, dimenticandosi dell’aria che riempie gli spazi vuoti. Sarà nostro compito dare una corretta spiegazione al riguardo.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US" sz="2400" b="0" strike="noStrike" spc="-1">
                <a:solidFill>
                  <a:srgbClr val="000000"/>
                </a:solidFill>
                <a:latin typeface="Comic Sans MS"/>
              </a:rPr>
              <a:t> </a:t>
            </a:r>
            <a:r>
              <a:rPr lang="en-US" sz="2400" b="1" strike="noStrike" spc="-1">
                <a:solidFill>
                  <a:srgbClr val="6C911C"/>
                </a:solidFill>
                <a:latin typeface="Comic Sans MS"/>
              </a:rPr>
              <a:t> 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1" name="CustomShape 3"/>
          <p:cNvSpPr/>
          <p:nvPr/>
        </p:nvSpPr>
        <p:spPr>
          <a:xfrm>
            <a:off x="2255760" y="97200"/>
            <a:ext cx="54525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FF9900"/>
                </a:solidFill>
                <a:latin typeface="Comic Sans MS"/>
              </a:rPr>
              <a:t>L’aria c’è anche se non si vede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52" name="CustomShape 4"/>
          <p:cNvSpPr/>
          <p:nvPr/>
        </p:nvSpPr>
        <p:spPr>
          <a:xfrm rot="10800000">
            <a:off x="1021320" y="4023360"/>
            <a:ext cx="3642120" cy="265140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3" name="Immagine 6"/>
          <p:cNvPicPr/>
          <p:nvPr/>
        </p:nvPicPr>
        <p:blipFill>
          <a:blip r:embed="rId4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magine 6"/>
          <p:cNvPicPr/>
          <p:nvPr/>
        </p:nvPicPr>
        <p:blipFill>
          <a:blip r:embed="rId2"/>
          <a:stretch/>
        </p:blipFill>
        <p:spPr>
          <a:xfrm>
            <a:off x="11135880" y="5739840"/>
            <a:ext cx="1055880" cy="1055880"/>
          </a:xfrm>
          <a:prstGeom prst="rect">
            <a:avLst/>
          </a:prstGeom>
          <a:ln>
            <a:noFill/>
          </a:ln>
        </p:spPr>
      </p:pic>
      <p:pic>
        <p:nvPicPr>
          <p:cNvPr id="155" name="Immagine 6"/>
          <p:cNvPicPr/>
          <p:nvPr/>
        </p:nvPicPr>
        <p:blipFill>
          <a:blip r:embed="rId3"/>
          <a:stretch/>
        </p:blipFill>
        <p:spPr>
          <a:xfrm>
            <a:off x="10557000" y="0"/>
            <a:ext cx="1666440" cy="2088720"/>
          </a:xfrm>
          <a:prstGeom prst="rect">
            <a:avLst/>
          </a:prstGeom>
          <a:ln>
            <a:noFill/>
          </a:ln>
        </p:spPr>
      </p:pic>
      <p:sp>
        <p:nvSpPr>
          <p:cNvPr id="156" name="CustomShape 1"/>
          <p:cNvSpPr/>
          <p:nvPr/>
        </p:nvSpPr>
        <p:spPr>
          <a:xfrm>
            <a:off x="267840" y="106920"/>
            <a:ext cx="11923560" cy="807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>
              <a:lnSpc>
                <a:spcPct val="100000"/>
              </a:lnSpc>
              <a:buClr>
                <a:srgbClr val="A6A6A6"/>
              </a:buClr>
              <a:buFont typeface="Courier New"/>
              <a:buChar char="o"/>
            </a:pPr>
            <a:r>
              <a:rPr lang="it-IT" sz="2400" b="1" strike="noStrike" spc="-1">
                <a:solidFill>
                  <a:srgbClr val="A6A6A6"/>
                </a:solidFill>
                <a:latin typeface="Comic Sans MS"/>
              </a:rPr>
              <a:t>L’aria è fatta d tante particelle che non si vedono …: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omic Sans MS"/>
              </a:rPr>
              <a:t>L’aria è una miscela di gas: </a:t>
            </a:r>
            <a:r>
              <a:rPr lang="it-IT" sz="2000" b="0" strike="noStrike" spc="-1">
                <a:solidFill>
                  <a:srgbClr val="00B0F0"/>
                </a:solidFill>
                <a:latin typeface="Comic Sans MS"/>
              </a:rPr>
              <a:t>78% AZOTO, 21% OSSIGENO, 1% ALTRI GAS E INQUINANTI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1" strike="noStrike" spc="-1">
                <a:solidFill>
                  <a:srgbClr val="000000"/>
                </a:solidFill>
                <a:latin typeface="Comic Sans MS"/>
              </a:rPr>
              <a:t>Cosa serve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: biglie di colori diversi a seconda dei diversi componenti, </a:t>
            </a: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ad esempio 78 azzurre, 21 verdi, 1 rossa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6C911C"/>
              </a:buClr>
              <a:buFont typeface="Wingdings" charset="2"/>
              <a:buChar char=""/>
            </a:pPr>
            <a:r>
              <a:rPr lang="it-IT" sz="2400" b="1" strike="noStrike" spc="-1">
                <a:solidFill>
                  <a:srgbClr val="6C911C"/>
                </a:solidFill>
                <a:latin typeface="Comic Sans MS"/>
              </a:rPr>
              <a:t>Spiegazione: </a:t>
            </a:r>
            <a:r>
              <a:rPr lang="it-IT" sz="2400" b="0" strike="noStrike" spc="-1">
                <a:solidFill>
                  <a:srgbClr val="000000"/>
                </a:solidFill>
                <a:latin typeface="Comic Sans MS"/>
              </a:rPr>
              <a:t>visualizzare il concetto astratto che l’aria è fatta da atomi e molecole, che non si vedono perché piccolissime ma che ci sono.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652680" y="2667600"/>
            <a:ext cx="2230920" cy="236124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CustomShape 3"/>
          <p:cNvSpPr/>
          <p:nvPr/>
        </p:nvSpPr>
        <p:spPr>
          <a:xfrm>
            <a:off x="3780360" y="2668680"/>
            <a:ext cx="2322360" cy="2391120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CustomShape 4"/>
          <p:cNvSpPr/>
          <p:nvPr/>
        </p:nvSpPr>
        <p:spPr>
          <a:xfrm>
            <a:off x="6761880" y="1864080"/>
            <a:ext cx="4691160" cy="3875400"/>
          </a:xfrm>
          <a:prstGeom prst="irregularSeal2">
            <a:avLst/>
          </a:prstGeom>
          <a:solidFill>
            <a:srgbClr val="CCECFF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omic Sans MS"/>
              </a:rPr>
              <a:t>Le sostanze inquinanti, in percentuale sono poche ma estremamente dannose per la nostra salute!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45455</TotalTime>
  <Words>1401</Words>
  <Application>Microsoft Office PowerPoint</Application>
  <PresentationFormat>Widescreen</PresentationFormat>
  <Paragraphs>216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19</vt:i4>
      </vt:variant>
    </vt:vector>
  </HeadingPairs>
  <TitlesOfParts>
    <vt:vector size="29" baseType="lpstr">
      <vt:lpstr>Arial</vt:lpstr>
      <vt:lpstr>Comic Sans MS</vt:lpstr>
      <vt:lpstr>Courier New</vt:lpstr>
      <vt:lpstr>Symbol</vt:lpstr>
      <vt:lpstr>Times New Roman</vt:lpstr>
      <vt:lpstr>Trebuchet MS</vt:lpstr>
      <vt:lpstr>Wingdings</vt:lpstr>
      <vt:lpstr>Wingdings 3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Roberta Ferrarese</dc:creator>
  <dc:description/>
  <cp:lastModifiedBy>Ivan Tombolato</cp:lastModifiedBy>
  <cp:revision>80</cp:revision>
  <dcterms:created xsi:type="dcterms:W3CDTF">2019-11-08T12:11:45Z</dcterms:created>
  <dcterms:modified xsi:type="dcterms:W3CDTF">2020-04-02T18:07:27Z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Widescreen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19</vt:i4>
  </property>
</Properties>
</file>