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6" r:id="rId1"/>
    <p:sldMasterId id="2147488490" r:id="rId2"/>
    <p:sldMasterId id="2147488478" r:id="rId3"/>
    <p:sldMasterId id="2147484448" r:id="rId4"/>
  </p:sldMasterIdLst>
  <p:notesMasterIdLst>
    <p:notesMasterId r:id="rId100"/>
  </p:notesMasterIdLst>
  <p:handoutMasterIdLst>
    <p:handoutMasterId r:id="rId101"/>
  </p:handoutMasterIdLst>
  <p:sldIdLst>
    <p:sldId id="483" r:id="rId5"/>
    <p:sldId id="501" r:id="rId6"/>
    <p:sldId id="466" r:id="rId7"/>
    <p:sldId id="467" r:id="rId8"/>
    <p:sldId id="474" r:id="rId9"/>
    <p:sldId id="469" r:id="rId10"/>
    <p:sldId id="470" r:id="rId11"/>
    <p:sldId id="475" r:id="rId12"/>
    <p:sldId id="491" r:id="rId13"/>
    <p:sldId id="543" r:id="rId14"/>
    <p:sldId id="472" r:id="rId15"/>
    <p:sldId id="500" r:id="rId16"/>
    <p:sldId id="397" r:id="rId17"/>
    <p:sldId id="398" r:id="rId18"/>
    <p:sldId id="399" r:id="rId19"/>
    <p:sldId id="400" r:id="rId20"/>
    <p:sldId id="388" r:id="rId21"/>
    <p:sldId id="487" r:id="rId22"/>
    <p:sldId id="402" r:id="rId23"/>
    <p:sldId id="387" r:id="rId24"/>
    <p:sldId id="488" r:id="rId25"/>
    <p:sldId id="404" r:id="rId26"/>
    <p:sldId id="406" r:id="rId27"/>
    <p:sldId id="408" r:id="rId28"/>
    <p:sldId id="409" r:id="rId29"/>
    <p:sldId id="456" r:id="rId30"/>
    <p:sldId id="411" r:id="rId31"/>
    <p:sldId id="412" r:id="rId32"/>
    <p:sldId id="413" r:id="rId33"/>
    <p:sldId id="414" r:id="rId34"/>
    <p:sldId id="499" r:id="rId35"/>
    <p:sldId id="416" r:id="rId36"/>
    <p:sldId id="417" r:id="rId37"/>
    <p:sldId id="480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76" r:id="rId47"/>
    <p:sldId id="502" r:id="rId48"/>
    <p:sldId id="537" r:id="rId49"/>
    <p:sldId id="453" r:id="rId50"/>
    <p:sldId id="454" r:id="rId51"/>
    <p:sldId id="538" r:id="rId52"/>
    <p:sldId id="460" r:id="rId53"/>
    <p:sldId id="503" r:id="rId54"/>
    <p:sldId id="431" r:id="rId55"/>
    <p:sldId id="471" r:id="rId56"/>
    <p:sldId id="462" r:id="rId57"/>
    <p:sldId id="458" r:id="rId58"/>
    <p:sldId id="434" r:id="rId59"/>
    <p:sldId id="435" r:id="rId60"/>
    <p:sldId id="539" r:id="rId61"/>
    <p:sldId id="461" r:id="rId62"/>
    <p:sldId id="477" r:id="rId63"/>
    <p:sldId id="437" r:id="rId64"/>
    <p:sldId id="438" r:id="rId65"/>
    <p:sldId id="439" r:id="rId66"/>
    <p:sldId id="440" r:id="rId67"/>
    <p:sldId id="464" r:id="rId68"/>
    <p:sldId id="484" r:id="rId69"/>
    <p:sldId id="481" r:id="rId70"/>
    <p:sldId id="485" r:id="rId71"/>
    <p:sldId id="442" r:id="rId72"/>
    <p:sldId id="441" r:id="rId73"/>
    <p:sldId id="455" r:id="rId74"/>
    <p:sldId id="443" r:id="rId75"/>
    <p:sldId id="548" r:id="rId76"/>
    <p:sldId id="444" r:id="rId77"/>
    <p:sldId id="478" r:id="rId78"/>
    <p:sldId id="547" r:id="rId79"/>
    <p:sldId id="479" r:id="rId80"/>
    <p:sldId id="447" r:id="rId81"/>
    <p:sldId id="546" r:id="rId82"/>
    <p:sldId id="448" r:id="rId83"/>
    <p:sldId id="498" r:id="rId84"/>
    <p:sldId id="492" r:id="rId85"/>
    <p:sldId id="495" r:id="rId86"/>
    <p:sldId id="496" r:id="rId87"/>
    <p:sldId id="497" r:id="rId88"/>
    <p:sldId id="545" r:id="rId89"/>
    <p:sldId id="493" r:id="rId90"/>
    <p:sldId id="494" r:id="rId91"/>
    <p:sldId id="449" r:id="rId92"/>
    <p:sldId id="450" r:id="rId93"/>
    <p:sldId id="482" r:id="rId94"/>
    <p:sldId id="451" r:id="rId95"/>
    <p:sldId id="473" r:id="rId96"/>
    <p:sldId id="504" r:id="rId97"/>
    <p:sldId id="376" r:id="rId98"/>
    <p:sldId id="536" r:id="rId99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7287">
          <p15:clr>
            <a:srgbClr val="A4A3A4"/>
          </p15:clr>
        </p15:guide>
        <p15:guide id="4" pos="1118">
          <p15:clr>
            <a:srgbClr val="A4A3A4"/>
          </p15:clr>
        </p15:guide>
        <p15:guide id="5" pos="3228">
          <p15:clr>
            <a:srgbClr val="A4A3A4"/>
          </p15:clr>
        </p15:guide>
        <p15:guide id="6" pos="5292">
          <p15:clr>
            <a:srgbClr val="A4A3A4"/>
          </p15:clr>
        </p15:guide>
        <p15:guide id="7" pos="12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EA6557"/>
    <a:srgbClr val="E36356"/>
    <a:srgbClr val="186DF8"/>
    <a:srgbClr val="CFCFCF"/>
    <a:srgbClr val="3886CC"/>
    <a:srgbClr val="5899D4"/>
    <a:srgbClr val="9DC3E6"/>
    <a:srgbClr val="C9E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5" autoAdjust="0"/>
    <p:restoredTop sz="85082" autoAdjust="0"/>
  </p:normalViewPr>
  <p:slideViewPr>
    <p:cSldViewPr snapToGrid="0" showGuides="1">
      <p:cViewPr varScale="1">
        <p:scale>
          <a:sx n="79" d="100"/>
          <a:sy n="79" d="100"/>
        </p:scale>
        <p:origin x="125" y="67"/>
      </p:cViewPr>
      <p:guideLst>
        <p:guide orient="horz" pos="2160"/>
        <p:guide orient="horz" pos="799"/>
        <p:guide pos="7287"/>
        <p:guide pos="1118"/>
        <p:guide pos="3228"/>
        <p:guide pos="5292"/>
        <p:guide pos="120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DAC471D-61DC-4E82-AB62-E12DEAE4F121}" type="datetimeFigureOut">
              <a:rPr lang="fr-FR"/>
              <a:pPr>
                <a:defRPr/>
              </a:pPr>
              <a:t>30/04/2024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7B30237-9C43-4A0E-BAED-92B3BC189BB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9DC3C1D-C613-4F58-9839-5E8EF26A8203}" type="datetimeFigureOut">
              <a:rPr lang="fr-FR"/>
              <a:pPr>
                <a:defRPr/>
              </a:pPr>
              <a:t>30/04/2024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ECB93CA-ECC5-4ACB-895E-3E8623714B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0.pn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77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28302" r="22043" b="12976"/>
          <a:stretch>
            <a:fillRect/>
          </a:stretch>
        </p:blipFill>
        <p:spPr bwMode="auto">
          <a:xfrm>
            <a:off x="1785938" y="5429250"/>
            <a:ext cx="36131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19368" r="23491" b="16550"/>
          <a:stretch>
            <a:fillRect/>
          </a:stretch>
        </p:blipFill>
        <p:spPr bwMode="auto">
          <a:xfrm>
            <a:off x="1571625" y="5214938"/>
            <a:ext cx="38766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13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75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758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EBC2EB78-C8AF-60A9-AEFC-A229FCB6ED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633E8B6E-D6C8-8A21-76F3-ECF2C56076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B80F2024-F630-F4CB-5BB2-E7463C134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9470CE8-D7DD-183B-0AFE-7E299373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8921364-EDF7-9727-BD2F-A8255243B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32E45E7-E8C2-3F2A-BB76-8647BF31D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9DAB95D7-1F28-7BBF-BD78-FF0767C8A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81CCF04F-77A8-CAA9-F9F7-323B246B6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58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9BDA7EF-7FAE-A5F6-C7CC-E9F25024EB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DCD0D297-97A2-0CF5-F4A3-E54000E43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440304E1-7104-39B2-8EC0-D3C8BB7694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E7C2A8C2-6DCC-4602-3DB1-23F088DD0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AE44CA14-C3A7-91C6-6C0E-65D6345EE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3E4EAAF4-0970-078E-12F9-78494B389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solidFill>
                <a:srgbClr val="167BB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ce réservé de l'image des diapositives 1">
            <a:extLst>
              <a:ext uri="{FF2B5EF4-FFF2-40B4-BE49-F238E27FC236}">
                <a16:creationId xmlns:a16="http://schemas.microsoft.com/office/drawing/2014/main" id="{6C4539B7-632B-FA42-73EB-0BB708AC82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Espace réservé des commentaires 2">
            <a:extLst>
              <a:ext uri="{FF2B5EF4-FFF2-40B4-BE49-F238E27FC236}">
                <a16:creationId xmlns:a16="http://schemas.microsoft.com/office/drawing/2014/main" id="{828218EE-FCC5-A4D9-7A18-AF0E26F1BD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67940" name="Picture 4">
            <a:extLst>
              <a:ext uri="{FF2B5EF4-FFF2-40B4-BE49-F238E27FC236}">
                <a16:creationId xmlns:a16="http://schemas.microsoft.com/office/drawing/2014/main" id="{71B4AE5F-3FBF-5288-283D-ACF1F26E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5">
            <a:extLst>
              <a:ext uri="{FF2B5EF4-FFF2-40B4-BE49-F238E27FC236}">
                <a16:creationId xmlns:a16="http://schemas.microsoft.com/office/drawing/2014/main" id="{0BEAEF2E-BF29-8F45-8CD8-90502116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Espace réservé de l'image des diapositives 1">
            <a:extLst>
              <a:ext uri="{FF2B5EF4-FFF2-40B4-BE49-F238E27FC236}">
                <a16:creationId xmlns:a16="http://schemas.microsoft.com/office/drawing/2014/main" id="{9897ED75-D2D9-55F2-D4E5-69AC88C195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Espace réservé des commentaires 2">
            <a:extLst>
              <a:ext uri="{FF2B5EF4-FFF2-40B4-BE49-F238E27FC236}">
                <a16:creationId xmlns:a16="http://schemas.microsoft.com/office/drawing/2014/main" id="{966F0F9C-9C69-2544-8468-544D078961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74084" name="Picture 4">
            <a:extLst>
              <a:ext uri="{FF2B5EF4-FFF2-40B4-BE49-F238E27FC236}">
                <a16:creationId xmlns:a16="http://schemas.microsoft.com/office/drawing/2014/main" id="{1840535C-7478-B463-F627-87F2ABFF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5">
            <a:extLst>
              <a:ext uri="{FF2B5EF4-FFF2-40B4-BE49-F238E27FC236}">
                <a16:creationId xmlns:a16="http://schemas.microsoft.com/office/drawing/2014/main" id="{A77D5B79-C568-700F-2901-633873608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Espace réservé de l'image des diapositives 1">
            <a:extLst>
              <a:ext uri="{FF2B5EF4-FFF2-40B4-BE49-F238E27FC236}">
                <a16:creationId xmlns:a16="http://schemas.microsoft.com/office/drawing/2014/main" id="{9B951FEC-0522-5763-6D9C-C4AE8FE066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Espace réservé des commentaires 2">
            <a:extLst>
              <a:ext uri="{FF2B5EF4-FFF2-40B4-BE49-F238E27FC236}">
                <a16:creationId xmlns:a16="http://schemas.microsoft.com/office/drawing/2014/main" id="{EB349B1F-E3DB-E658-55A8-60FE0B6E3E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210948" name="Picture 4">
            <a:extLst>
              <a:ext uri="{FF2B5EF4-FFF2-40B4-BE49-F238E27FC236}">
                <a16:creationId xmlns:a16="http://schemas.microsoft.com/office/drawing/2014/main" id="{79406988-D590-D350-21D1-F5C42AD3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9" name="Picture 5">
            <a:extLst>
              <a:ext uri="{FF2B5EF4-FFF2-40B4-BE49-F238E27FC236}">
                <a16:creationId xmlns:a16="http://schemas.microsoft.com/office/drawing/2014/main" id="{B48D7632-D571-3BFD-390F-F8F1A0181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ce réservé de l'image des diapositives 1">
            <a:extLst>
              <a:ext uri="{FF2B5EF4-FFF2-40B4-BE49-F238E27FC236}">
                <a16:creationId xmlns:a16="http://schemas.microsoft.com/office/drawing/2014/main" id="{9B44BEDA-5785-46A0-A26F-CEE6D2799E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Espace réservé des commentaires 2">
            <a:extLst>
              <a:ext uri="{FF2B5EF4-FFF2-40B4-BE49-F238E27FC236}">
                <a16:creationId xmlns:a16="http://schemas.microsoft.com/office/drawing/2014/main" id="{293DCB52-DFFC-4CE2-BC9C-FBE6EB3FF3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3124" name="Picture 4">
            <a:extLst>
              <a:ext uri="{FF2B5EF4-FFF2-40B4-BE49-F238E27FC236}">
                <a16:creationId xmlns:a16="http://schemas.microsoft.com/office/drawing/2014/main" id="{707EE5A9-22D7-4871-B5E6-426C8527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5">
            <a:extLst>
              <a:ext uri="{FF2B5EF4-FFF2-40B4-BE49-F238E27FC236}">
                <a16:creationId xmlns:a16="http://schemas.microsoft.com/office/drawing/2014/main" id="{1CC01860-87D3-43B6-B5CC-C4BE9C68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960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ce réservé de l'image des diapositives 1">
            <a:extLst>
              <a:ext uri="{FF2B5EF4-FFF2-40B4-BE49-F238E27FC236}">
                <a16:creationId xmlns:a16="http://schemas.microsoft.com/office/drawing/2014/main" id="{53BB1F75-83C8-489E-AE42-524E9DDDE8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Espace réservé des commentaires 2">
            <a:extLst>
              <a:ext uri="{FF2B5EF4-FFF2-40B4-BE49-F238E27FC236}">
                <a16:creationId xmlns:a16="http://schemas.microsoft.com/office/drawing/2014/main" id="{2E4003CC-CBAC-4B48-960D-0B28E8384C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  <p:pic>
        <p:nvPicPr>
          <p:cNvPr id="141316" name="Picture 4">
            <a:extLst>
              <a:ext uri="{FF2B5EF4-FFF2-40B4-BE49-F238E27FC236}">
                <a16:creationId xmlns:a16="http://schemas.microsoft.com/office/drawing/2014/main" id="{9FB87E61-0252-4E14-8874-85C7DCF4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5">
            <a:extLst>
              <a:ext uri="{FF2B5EF4-FFF2-40B4-BE49-F238E27FC236}">
                <a16:creationId xmlns:a16="http://schemas.microsoft.com/office/drawing/2014/main" id="{AF263ECB-CA19-48EB-AD2E-5086CB88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339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e l'image des diapositives 1">
            <a:extLst>
              <a:ext uri="{FF2B5EF4-FFF2-40B4-BE49-F238E27FC236}">
                <a16:creationId xmlns:a16="http://schemas.microsoft.com/office/drawing/2014/main" id="{C07FBB37-C58B-48E3-BCCF-55E5CD57DC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Espace réservé des commentaires 2">
            <a:extLst>
              <a:ext uri="{FF2B5EF4-FFF2-40B4-BE49-F238E27FC236}">
                <a16:creationId xmlns:a16="http://schemas.microsoft.com/office/drawing/2014/main" id="{32400C47-21CC-42D2-81D1-94A99625DC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A833503B-26B5-4314-AEE9-A3BF256B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5">
            <a:extLst>
              <a:ext uri="{FF2B5EF4-FFF2-40B4-BE49-F238E27FC236}">
                <a16:creationId xmlns:a16="http://schemas.microsoft.com/office/drawing/2014/main" id="{F6D0F9B7-6073-4E4A-B755-CC460186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062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ce réservé de l'image des diapositives 1">
            <a:extLst>
              <a:ext uri="{FF2B5EF4-FFF2-40B4-BE49-F238E27FC236}">
                <a16:creationId xmlns:a16="http://schemas.microsoft.com/office/drawing/2014/main" id="{8ECD5B32-CB26-4A0D-B935-250FE5E80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Espace réservé des commentaires 2">
            <a:extLst>
              <a:ext uri="{FF2B5EF4-FFF2-40B4-BE49-F238E27FC236}">
                <a16:creationId xmlns:a16="http://schemas.microsoft.com/office/drawing/2014/main" id="{89105E2C-2490-457F-9644-15534CD9B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5172" name="Picture 4">
            <a:extLst>
              <a:ext uri="{FF2B5EF4-FFF2-40B4-BE49-F238E27FC236}">
                <a16:creationId xmlns:a16="http://schemas.microsoft.com/office/drawing/2014/main" id="{5569C7EB-C70A-46C6-AFDD-09E10B84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5">
            <a:extLst>
              <a:ext uri="{FF2B5EF4-FFF2-40B4-BE49-F238E27FC236}">
                <a16:creationId xmlns:a16="http://schemas.microsoft.com/office/drawing/2014/main" id="{72EAA056-67F6-4C6E-B04C-54069EC98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6908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ce réservé de l'image des diapositives 1">
            <a:extLst>
              <a:ext uri="{FF2B5EF4-FFF2-40B4-BE49-F238E27FC236}">
                <a16:creationId xmlns:a16="http://schemas.microsoft.com/office/drawing/2014/main" id="{2179B9E1-400E-477C-BA24-214482E8E8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ce réservé des commentaires 2">
            <a:extLst>
              <a:ext uri="{FF2B5EF4-FFF2-40B4-BE49-F238E27FC236}">
                <a16:creationId xmlns:a16="http://schemas.microsoft.com/office/drawing/2014/main" id="{6B14E854-67C1-4681-A9BC-A16F931A3C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DF30FE8F-1215-4557-9D2D-2CAD677D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>
            <a:extLst>
              <a:ext uri="{FF2B5EF4-FFF2-40B4-BE49-F238E27FC236}">
                <a16:creationId xmlns:a16="http://schemas.microsoft.com/office/drawing/2014/main" id="{002519C0-CA89-44D8-B40F-5718710D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2704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ce réservé de l'image des diapositives 1">
            <a:extLst>
              <a:ext uri="{FF2B5EF4-FFF2-40B4-BE49-F238E27FC236}">
                <a16:creationId xmlns:a16="http://schemas.microsoft.com/office/drawing/2014/main" id="{2179B9E1-400E-477C-BA24-214482E8E8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ce réservé des commentaires 2">
            <a:extLst>
              <a:ext uri="{FF2B5EF4-FFF2-40B4-BE49-F238E27FC236}">
                <a16:creationId xmlns:a16="http://schemas.microsoft.com/office/drawing/2014/main" id="{6B14E854-67C1-4681-A9BC-A16F931A3C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DF30FE8F-1215-4557-9D2D-2CAD677D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>
            <a:extLst>
              <a:ext uri="{FF2B5EF4-FFF2-40B4-BE49-F238E27FC236}">
                <a16:creationId xmlns:a16="http://schemas.microsoft.com/office/drawing/2014/main" id="{002519C0-CA89-44D8-B40F-5718710D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2652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ce réservé de l'image des diapositives 1">
            <a:extLst>
              <a:ext uri="{FF2B5EF4-FFF2-40B4-BE49-F238E27FC236}">
                <a16:creationId xmlns:a16="http://schemas.microsoft.com/office/drawing/2014/main" id="{1F39A570-2CFC-4D0D-A65F-4D2FBD6637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Espace réservé des commentaires 2">
            <a:extLst>
              <a:ext uri="{FF2B5EF4-FFF2-40B4-BE49-F238E27FC236}">
                <a16:creationId xmlns:a16="http://schemas.microsoft.com/office/drawing/2014/main" id="{E8C74C9C-2A1F-42EC-93DC-2039FA8CD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5412" name="Picture 4">
            <a:extLst>
              <a:ext uri="{FF2B5EF4-FFF2-40B4-BE49-F238E27FC236}">
                <a16:creationId xmlns:a16="http://schemas.microsoft.com/office/drawing/2014/main" id="{FB7042B1-BC55-46FA-9699-B69F7B5C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>
            <a:extLst>
              <a:ext uri="{FF2B5EF4-FFF2-40B4-BE49-F238E27FC236}">
                <a16:creationId xmlns:a16="http://schemas.microsoft.com/office/drawing/2014/main" id="{54CB91F4-31AE-44B4-8E46-915870D7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501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ce réservé de l'image des diapositives 1">
            <a:extLst>
              <a:ext uri="{FF2B5EF4-FFF2-40B4-BE49-F238E27FC236}">
                <a16:creationId xmlns:a16="http://schemas.microsoft.com/office/drawing/2014/main" id="{BB699DFB-E3A7-410E-B2D1-68643A08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Espace réservé des commentaires 2">
            <a:extLst>
              <a:ext uri="{FF2B5EF4-FFF2-40B4-BE49-F238E27FC236}">
                <a16:creationId xmlns:a16="http://schemas.microsoft.com/office/drawing/2014/main" id="{FCA7F83B-68A7-4E90-A67B-FD4A0D5BA4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43364" name="Picture 4">
            <a:extLst>
              <a:ext uri="{FF2B5EF4-FFF2-40B4-BE49-F238E27FC236}">
                <a16:creationId xmlns:a16="http://schemas.microsoft.com/office/drawing/2014/main" id="{F7ECD748-EEEA-45CA-88A9-48CCF69E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>
            <a:extLst>
              <a:ext uri="{FF2B5EF4-FFF2-40B4-BE49-F238E27FC236}">
                <a16:creationId xmlns:a16="http://schemas.microsoft.com/office/drawing/2014/main" id="{62C88C0B-1A9F-4194-8027-69710E30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6288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2437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F45B6-34C6-790E-5C08-EC80A7BE3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>
            <a:extLst>
              <a:ext uri="{FF2B5EF4-FFF2-40B4-BE49-F238E27FC236}">
                <a16:creationId xmlns:a16="http://schemas.microsoft.com/office/drawing/2014/main" id="{B4B3D2A3-B79E-42EC-0653-CD3F600F46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>
            <a:extLst>
              <a:ext uri="{FF2B5EF4-FFF2-40B4-BE49-F238E27FC236}">
                <a16:creationId xmlns:a16="http://schemas.microsoft.com/office/drawing/2014/main" id="{158773C6-EBA8-A10E-8335-DE6843E78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1533815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8CC0D-4B70-AE40-D11C-E93B633D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>
            <a:extLst>
              <a:ext uri="{FF2B5EF4-FFF2-40B4-BE49-F238E27FC236}">
                <a16:creationId xmlns:a16="http://schemas.microsoft.com/office/drawing/2014/main" id="{0AD14594-E007-9D7A-D534-079D6DF55B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ce réservé des commentaires 2">
            <a:extLst>
              <a:ext uri="{FF2B5EF4-FFF2-40B4-BE49-F238E27FC236}">
                <a16:creationId xmlns:a16="http://schemas.microsoft.com/office/drawing/2014/main" id="{8AFB45B4-ED16-14D8-FFE8-E3C349026E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/>
          </a:p>
        </p:txBody>
      </p:sp>
      <p:sp>
        <p:nvSpPr>
          <p:cNvPr id="64516" name="Espace réservé du numéro de diapositive 3">
            <a:extLst>
              <a:ext uri="{FF2B5EF4-FFF2-40B4-BE49-F238E27FC236}">
                <a16:creationId xmlns:a16="http://schemas.microsoft.com/office/drawing/2014/main" id="{6AD9088B-CC76-AD97-B070-B34C1E095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DB0A8E-1AB3-40CA-8468-45951B74640A}" type="slidenum">
              <a:rPr lang="fr-FR" altLang="fr-FR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94</a:t>
            </a:fld>
            <a:endParaRPr lang="fr-FR" altLang="fr-F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0166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Espace réservé de l'image des diapositives 1">
            <a:extLst>
              <a:ext uri="{FF2B5EF4-FFF2-40B4-BE49-F238E27FC236}">
                <a16:creationId xmlns:a16="http://schemas.microsoft.com/office/drawing/2014/main" id="{2F3BD771-1142-2A2E-A1F3-366D160123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Espace réservé des commentaires 2">
            <a:extLst>
              <a:ext uri="{FF2B5EF4-FFF2-40B4-BE49-F238E27FC236}">
                <a16:creationId xmlns:a16="http://schemas.microsoft.com/office/drawing/2014/main" id="{E52B9B46-D205-9A6E-DE4F-06FB8479D2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>
                <a:latin typeface="Arial" panose="020B0604020202020204" pitchFamily="34" charset="0"/>
              </a:rPr>
              <a:t>Retour : Infiniment petit</a:t>
            </a:r>
          </a:p>
        </p:txBody>
      </p:sp>
      <p:pic>
        <p:nvPicPr>
          <p:cNvPr id="174084" name="Picture 4">
            <a:extLst>
              <a:ext uri="{FF2B5EF4-FFF2-40B4-BE49-F238E27FC236}">
                <a16:creationId xmlns:a16="http://schemas.microsoft.com/office/drawing/2014/main" id="{BD938990-0155-3A44-9116-1C94A9A3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5">
            <a:extLst>
              <a:ext uri="{FF2B5EF4-FFF2-40B4-BE49-F238E27FC236}">
                <a16:creationId xmlns:a16="http://schemas.microsoft.com/office/drawing/2014/main" id="{DDFBBB25-1055-2F71-2446-E1A53CAE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7.xml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42D158C-99BA-1EB1-24F9-C6C17677E41F}"/>
              </a:ext>
            </a:extLst>
          </p:cNvPr>
          <p:cNvCxnSpPr/>
          <p:nvPr userDrawn="1"/>
        </p:nvCxnSpPr>
        <p:spPr bwMode="auto">
          <a:xfrm rot="5400000" flipH="1" flipV="1">
            <a:off x="8021642" y="3820317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79">
            <a:extLst>
              <a:ext uri="{FF2B5EF4-FFF2-40B4-BE49-F238E27FC236}">
                <a16:creationId xmlns:a16="http://schemas.microsoft.com/office/drawing/2014/main" id="{E3016D30-F54F-53DE-D809-B152EA5E0D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21956" y="809625"/>
            <a:ext cx="3348037" cy="5632450"/>
          </a:xfrm>
          <a:prstGeom prst="rect">
            <a:avLst/>
          </a:prstGeom>
          <a:solidFill>
            <a:srgbClr val="FBE0CD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pic>
        <p:nvPicPr>
          <p:cNvPr id="4" name="Picture 12" descr="C:\Users\Victor-Hugo ESPINOSA\Desktop\Sauvegarde Marie Anne\Diaporama Air et Moi\illustrations ATMO\Dessins-Coupes\AM oeil.gif">
            <a:extLst>
              <a:ext uri="{FF2B5EF4-FFF2-40B4-BE49-F238E27FC236}">
                <a16:creationId xmlns:a16="http://schemas.microsoft.com/office/drawing/2014/main" id="{264926E2-88BB-E502-29FD-C97D9C05EC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20" y="811995"/>
            <a:ext cx="441603" cy="69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67C574F-86B7-E777-26E7-113A7419A2F8}"/>
              </a:ext>
            </a:extLst>
          </p:cNvPr>
          <p:cNvCxnSpPr/>
          <p:nvPr userDrawn="1"/>
        </p:nvCxnSpPr>
        <p:spPr bwMode="auto">
          <a:xfrm rot="16200000" flipV="1">
            <a:off x="3347596" y="3532982"/>
            <a:ext cx="28733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6009B90-AA27-F8DB-5385-57197B153E0E}"/>
              </a:ext>
            </a:extLst>
          </p:cNvPr>
          <p:cNvCxnSpPr/>
          <p:nvPr userDrawn="1"/>
        </p:nvCxnSpPr>
        <p:spPr bwMode="auto">
          <a:xfrm rot="16200000" flipV="1">
            <a:off x="2175227" y="3522663"/>
            <a:ext cx="307975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16">
            <a:extLst>
              <a:ext uri="{FF2B5EF4-FFF2-40B4-BE49-F238E27FC236}">
                <a16:creationId xmlns:a16="http://schemas.microsoft.com/office/drawing/2014/main" id="{026F9F5D-9B2B-86F0-5539-77F55A0CF2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8528" y="3068638"/>
            <a:ext cx="827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mm</a:t>
            </a:r>
          </a:p>
        </p:txBody>
      </p:sp>
      <p:sp>
        <p:nvSpPr>
          <p:cNvPr id="8" name="ZoneTexte 16">
            <a:extLst>
              <a:ext uri="{FF2B5EF4-FFF2-40B4-BE49-F238E27FC236}">
                <a16:creationId xmlns:a16="http://schemas.microsoft.com/office/drawing/2014/main" id="{8CC94CF8-A131-16FE-F683-DC1AB750E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1665" y="3065463"/>
            <a:ext cx="96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100 µm</a:t>
            </a:r>
          </a:p>
        </p:txBody>
      </p:sp>
      <p:sp>
        <p:nvSpPr>
          <p:cNvPr id="9" name="ZoneTexte 16">
            <a:extLst>
              <a:ext uri="{FF2B5EF4-FFF2-40B4-BE49-F238E27FC236}">
                <a16:creationId xmlns:a16="http://schemas.microsoft.com/office/drawing/2014/main" id="{358759EB-6D90-1DE0-6C2C-A951E6CEE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73728" y="3065463"/>
            <a:ext cx="1223962" cy="338137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8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mm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89D1960-C7A1-086F-7D2C-1B04BBE9B2A6}"/>
              </a:ext>
            </a:extLst>
          </p:cNvPr>
          <p:cNvCxnSpPr/>
          <p:nvPr userDrawn="1"/>
        </p:nvCxnSpPr>
        <p:spPr bwMode="auto">
          <a:xfrm rot="16200000" flipV="1">
            <a:off x="4482659" y="3525044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6">
            <a:extLst>
              <a:ext uri="{FF2B5EF4-FFF2-40B4-BE49-F238E27FC236}">
                <a16:creationId xmlns:a16="http://schemas.microsoft.com/office/drawing/2014/main" id="{4EA77CD2-4CE1-FF33-F4B9-991CF29263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60888" y="4651375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Cheveux</a:t>
            </a:r>
          </a:p>
        </p:txBody>
      </p:sp>
      <p:sp>
        <p:nvSpPr>
          <p:cNvPr id="12" name="ZoneTexte 16">
            <a:extLst>
              <a:ext uri="{FF2B5EF4-FFF2-40B4-BE49-F238E27FC236}">
                <a16:creationId xmlns:a16="http://schemas.microsoft.com/office/drawing/2014/main" id="{AB58BC2E-B04F-8C76-B5F7-2DFB5B2FEC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85268" y="4490650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Fourmis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BF39915-9EF2-65E8-3027-9C4CB6025F36}"/>
              </a:ext>
            </a:extLst>
          </p:cNvPr>
          <p:cNvCxnSpPr/>
          <p:nvPr userDrawn="1"/>
        </p:nvCxnSpPr>
        <p:spPr bwMode="auto">
          <a:xfrm rot="5400000" flipH="1" flipV="1">
            <a:off x="2839443" y="3828257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DCF2BB3-C1C9-3F41-8BE4-B1BC79242C91}"/>
              </a:ext>
            </a:extLst>
          </p:cNvPr>
          <p:cNvCxnSpPr/>
          <p:nvPr userDrawn="1"/>
        </p:nvCxnSpPr>
        <p:spPr bwMode="auto">
          <a:xfrm rot="5400000" flipH="1" flipV="1">
            <a:off x="4744981" y="3828257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0" descr="C:\Users\Victor-Hugo ESPINOSA\Desktop\Sauvegarde Marie Anne\Diaporama Air et Moi\illustrations ATMO\Dessins-Coupes\AM cheveu.gif">
            <a:extLst>
              <a:ext uri="{FF2B5EF4-FFF2-40B4-BE49-F238E27FC236}">
                <a16:creationId xmlns:a16="http://schemas.microsoft.com/office/drawing/2014/main" id="{78411962-77DA-E91A-D889-0B8FB4A86B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64" y="4003675"/>
            <a:ext cx="316051" cy="7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C:\Users\Victor-Hugo ESPINOSA\Desktop\Sauvegarde Marie Anne\Diaporama Air et Moi\illustrations ATMO\Dessins-Coupes\AM fourmi.gif">
            <a:extLst>
              <a:ext uri="{FF2B5EF4-FFF2-40B4-BE49-F238E27FC236}">
                <a16:creationId xmlns:a16="http://schemas.microsoft.com/office/drawing/2014/main" id="{DFF9E0DF-8069-4F40-9DAB-BBA043AB46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97" y="4025900"/>
            <a:ext cx="6826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912780EC-BDCD-DAB1-F26C-D32C07D62F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60613" y="1494190"/>
            <a:ext cx="234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Visible à l’œil nu</a:t>
            </a:r>
          </a:p>
        </p:txBody>
      </p:sp>
      <p:sp>
        <p:nvSpPr>
          <p:cNvPr id="18" name="ZoneTexte 16">
            <a:extLst>
              <a:ext uri="{FF2B5EF4-FFF2-40B4-BE49-F238E27FC236}">
                <a16:creationId xmlns:a16="http://schemas.microsoft.com/office/drawing/2014/main" id="{722DA011-DF8B-4278-1922-2A1FDBA592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05453" y="2586038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millimètre = </a:t>
            </a:r>
            <a:b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millième de mètre</a:t>
            </a:r>
            <a:endParaRPr lang="fr-FR" altLang="fr-FR" sz="1600" i="1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FCE3C27-EFE2-B7BB-4C88-ADC4B40EAF9D}"/>
              </a:ext>
            </a:extLst>
          </p:cNvPr>
          <p:cNvCxnSpPr/>
          <p:nvPr userDrawn="1"/>
        </p:nvCxnSpPr>
        <p:spPr bwMode="auto">
          <a:xfrm>
            <a:off x="1913290" y="3662168"/>
            <a:ext cx="9144000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3">
            <a:extLst>
              <a:ext uri="{FF2B5EF4-FFF2-40B4-BE49-F238E27FC236}">
                <a16:creationId xmlns:a16="http://schemas.microsoft.com/office/drawing/2014/main" id="{01CF8C20-05D6-7790-9354-1A2725BD1A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1838" y="6383971"/>
            <a:ext cx="9144000" cy="415925"/>
          </a:xfrm>
          <a:prstGeom prst="rect">
            <a:avLst/>
          </a:prstGeom>
          <a:solidFill>
            <a:srgbClr val="C4E2EC"/>
          </a:solidFill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1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pollution de l’air la plus toxique est bien souvent invisible à l’œil nu !</a:t>
            </a:r>
          </a:p>
        </p:txBody>
      </p:sp>
      <p:sp>
        <p:nvSpPr>
          <p:cNvPr id="21" name="ZoneTexte 16">
            <a:extLst>
              <a:ext uri="{FF2B5EF4-FFF2-40B4-BE49-F238E27FC236}">
                <a16:creationId xmlns:a16="http://schemas.microsoft.com/office/drawing/2014/main" id="{A41D3362-D51F-A2ED-9D14-24017A1770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07755" y="3060699"/>
            <a:ext cx="1223963" cy="30797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µm</a:t>
            </a:r>
          </a:p>
        </p:txBody>
      </p:sp>
      <p:sp>
        <p:nvSpPr>
          <p:cNvPr id="22" name="ZoneTexte 16">
            <a:extLst>
              <a:ext uri="{FF2B5EF4-FFF2-40B4-BE49-F238E27FC236}">
                <a16:creationId xmlns:a16="http://schemas.microsoft.com/office/drawing/2014/main" id="{9E52FE16-ABBA-230C-C03E-F615A4E7F7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4219" y="3076661"/>
            <a:ext cx="8635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µm</a:t>
            </a:r>
          </a:p>
        </p:txBody>
      </p:sp>
      <p:sp>
        <p:nvSpPr>
          <p:cNvPr id="23" name="ZoneTexte 16">
            <a:extLst>
              <a:ext uri="{FF2B5EF4-FFF2-40B4-BE49-F238E27FC236}">
                <a16:creationId xmlns:a16="http://schemas.microsoft.com/office/drawing/2014/main" id="{DDCE5384-B271-C0C0-D3A5-2FA3E47BCD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5069" y="3076661"/>
            <a:ext cx="8635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100 nm</a:t>
            </a:r>
          </a:p>
        </p:txBody>
      </p:sp>
      <p:sp>
        <p:nvSpPr>
          <p:cNvPr id="24" name="ZoneTexte 16">
            <a:extLst>
              <a:ext uri="{FF2B5EF4-FFF2-40B4-BE49-F238E27FC236}">
                <a16:creationId xmlns:a16="http://schemas.microsoft.com/office/drawing/2014/main" id="{69F6F7B8-2E3E-43F8-F323-5F85878F8F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77500" y="3062374"/>
            <a:ext cx="8635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nm</a:t>
            </a:r>
          </a:p>
        </p:txBody>
      </p:sp>
      <p:sp>
        <p:nvSpPr>
          <p:cNvPr id="25" name="ZoneTexte 16">
            <a:extLst>
              <a:ext uri="{FF2B5EF4-FFF2-40B4-BE49-F238E27FC236}">
                <a16:creationId xmlns:a16="http://schemas.microsoft.com/office/drawing/2014/main" id="{EA5A8D24-823D-18BE-589B-F75D5DAF97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72650" y="3076574"/>
            <a:ext cx="1223963" cy="33813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6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nm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8FA27A4-3F47-5BE4-5EA5-340C2E261F94}"/>
              </a:ext>
            </a:extLst>
          </p:cNvPr>
          <p:cNvCxnSpPr/>
          <p:nvPr userDrawn="1"/>
        </p:nvCxnSpPr>
        <p:spPr bwMode="auto">
          <a:xfrm rot="16200000" flipV="1">
            <a:off x="5673937" y="3525043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7868D61-C90E-9EE8-58A7-67F32E1F1EAE}"/>
              </a:ext>
            </a:extLst>
          </p:cNvPr>
          <p:cNvCxnSpPr/>
          <p:nvPr userDrawn="1"/>
        </p:nvCxnSpPr>
        <p:spPr bwMode="auto">
          <a:xfrm rot="16200000" flipV="1">
            <a:off x="8004969" y="3525043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1EF1B94-52EA-8869-8046-A7A94D136628}"/>
              </a:ext>
            </a:extLst>
          </p:cNvPr>
          <p:cNvCxnSpPr/>
          <p:nvPr userDrawn="1"/>
        </p:nvCxnSpPr>
        <p:spPr bwMode="auto">
          <a:xfrm rot="16200000" flipV="1">
            <a:off x="9157495" y="3525043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135F94E-42E1-ADE4-A03E-E8570B0C2149}"/>
              </a:ext>
            </a:extLst>
          </p:cNvPr>
          <p:cNvCxnSpPr/>
          <p:nvPr userDrawn="1"/>
        </p:nvCxnSpPr>
        <p:spPr bwMode="auto">
          <a:xfrm rot="16200000" flipV="1">
            <a:off x="6780036" y="3517106"/>
            <a:ext cx="287337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708619B-A195-5541-50CB-7EEEF3071BCD}"/>
              </a:ext>
            </a:extLst>
          </p:cNvPr>
          <p:cNvCxnSpPr/>
          <p:nvPr userDrawn="1"/>
        </p:nvCxnSpPr>
        <p:spPr bwMode="auto">
          <a:xfrm rot="16200000" flipV="1">
            <a:off x="10252869" y="3517106"/>
            <a:ext cx="287337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16">
            <a:extLst>
              <a:ext uri="{FF2B5EF4-FFF2-40B4-BE49-F238E27FC236}">
                <a16:creationId xmlns:a16="http://schemas.microsoft.com/office/drawing/2014/main" id="{8D830823-4085-91C8-E656-58B65C77F04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13962" y="4543497"/>
            <a:ext cx="863529" cy="30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Cellules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812D8E4-604E-45BE-FE2C-F10836C1C555}"/>
              </a:ext>
            </a:extLst>
          </p:cNvPr>
          <p:cNvCxnSpPr/>
          <p:nvPr userDrawn="1"/>
        </p:nvCxnSpPr>
        <p:spPr bwMode="auto">
          <a:xfrm rot="5400000" flipH="1" flipV="1">
            <a:off x="5415950" y="3828256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3F28011-A9A9-4F05-9797-CF509EFBC38B}"/>
              </a:ext>
            </a:extLst>
          </p:cNvPr>
          <p:cNvCxnSpPr/>
          <p:nvPr userDrawn="1"/>
        </p:nvCxnSpPr>
        <p:spPr bwMode="auto">
          <a:xfrm rot="5400000" flipH="1" flipV="1">
            <a:off x="6592636" y="3890072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DD3056B-D1BC-8870-3866-2BB1EBCAFB5C}"/>
              </a:ext>
            </a:extLst>
          </p:cNvPr>
          <p:cNvCxnSpPr/>
          <p:nvPr userDrawn="1"/>
        </p:nvCxnSpPr>
        <p:spPr bwMode="auto">
          <a:xfrm rot="5400000" flipH="1" flipV="1">
            <a:off x="5952296" y="3828256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61" descr="AM globule rouge 2.gif">
            <a:extLst>
              <a:ext uri="{FF2B5EF4-FFF2-40B4-BE49-F238E27FC236}">
                <a16:creationId xmlns:a16="http://schemas.microsoft.com/office/drawing/2014/main" id="{17DF9AE6-1432-6F5E-2079-BD3520CB5D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85" y="3995585"/>
            <a:ext cx="622249" cy="58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60" descr="AM cellule 2.gif">
            <a:extLst>
              <a:ext uri="{FF2B5EF4-FFF2-40B4-BE49-F238E27FC236}">
                <a16:creationId xmlns:a16="http://schemas.microsoft.com/office/drawing/2014/main" id="{AF7BE7F0-0D32-1396-E735-DAA7B56EC3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886" y="3974617"/>
            <a:ext cx="665808" cy="58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oneTexte 16">
            <a:extLst>
              <a:ext uri="{FF2B5EF4-FFF2-40B4-BE49-F238E27FC236}">
                <a16:creationId xmlns:a16="http://schemas.microsoft.com/office/drawing/2014/main" id="{5F2202B4-31A5-F967-B9D6-A9045E7EA7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95311" y="5350385"/>
            <a:ext cx="344935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Particules fines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(Participant à la pollution de l’air)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CEF98E7-353C-C8D6-3378-55199DC35A5B}"/>
              </a:ext>
            </a:extLst>
          </p:cNvPr>
          <p:cNvCxnSpPr/>
          <p:nvPr userDrawn="1"/>
        </p:nvCxnSpPr>
        <p:spPr bwMode="auto">
          <a:xfrm rot="10800000">
            <a:off x="6661150" y="5897561"/>
            <a:ext cx="4500563" cy="158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4">
            <a:extLst>
              <a:ext uri="{FF2B5EF4-FFF2-40B4-BE49-F238E27FC236}">
                <a16:creationId xmlns:a16="http://schemas.microsoft.com/office/drawing/2014/main" id="{897DCB02-C248-BC85-62DB-EBC8D124AA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48794" y="5910430"/>
            <a:ext cx="619068" cy="2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PM 2,5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540F408-1E55-4FB6-72A2-DB96373328A3}"/>
              </a:ext>
            </a:extLst>
          </p:cNvPr>
          <p:cNvCxnSpPr/>
          <p:nvPr userDrawn="1"/>
        </p:nvCxnSpPr>
        <p:spPr bwMode="auto">
          <a:xfrm flipV="1">
            <a:off x="6648644" y="4425611"/>
            <a:ext cx="3175" cy="87788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16">
            <a:extLst>
              <a:ext uri="{FF2B5EF4-FFF2-40B4-BE49-F238E27FC236}">
                <a16:creationId xmlns:a16="http://schemas.microsoft.com/office/drawing/2014/main" id="{E194A645-68A8-7274-35B9-C6F9925976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48327" y="2585684"/>
            <a:ext cx="1943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micromètre = </a:t>
            </a:r>
            <a:b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millième de millimètre</a:t>
            </a:r>
          </a:p>
        </p:txBody>
      </p:sp>
      <p:sp>
        <p:nvSpPr>
          <p:cNvPr id="42" name="ZoneTexte 16">
            <a:extLst>
              <a:ext uri="{FF2B5EF4-FFF2-40B4-BE49-F238E27FC236}">
                <a16:creationId xmlns:a16="http://schemas.microsoft.com/office/drawing/2014/main" id="{402DF9CA-EAD6-05AE-1655-98725A4B2E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88777" y="2601453"/>
            <a:ext cx="1791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nanomètre = </a:t>
            </a:r>
            <a:b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millième de micromètre</a:t>
            </a:r>
          </a:p>
        </p:txBody>
      </p:sp>
      <p:sp>
        <p:nvSpPr>
          <p:cNvPr id="43" name="ZoneTexte 16">
            <a:extLst>
              <a:ext uri="{FF2B5EF4-FFF2-40B4-BE49-F238E27FC236}">
                <a16:creationId xmlns:a16="http://schemas.microsoft.com/office/drawing/2014/main" id="{6ABA919C-301B-358E-248F-73537C7519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1434" y="3533110"/>
            <a:ext cx="3157279" cy="30777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ndara" panose="020E0502030303020204" pitchFamily="34" charset="0"/>
                <a:cs typeface="Arial" panose="020B0604020202020204" pitchFamily="34" charset="0"/>
              </a:rPr>
              <a:t>nanoparticules</a:t>
            </a:r>
          </a:p>
        </p:txBody>
      </p:sp>
      <p:sp>
        <p:nvSpPr>
          <p:cNvPr id="44" name="ZoneTexte 16">
            <a:extLst>
              <a:ext uri="{FF2B5EF4-FFF2-40B4-BE49-F238E27FC236}">
                <a16:creationId xmlns:a16="http://schemas.microsoft.com/office/drawing/2014/main" id="{D229504C-82E7-AB8E-1381-66D3A93C74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33935" y="4515391"/>
            <a:ext cx="956125" cy="73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Bactéries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ZoneTexte 16">
            <a:extLst>
              <a:ext uri="{FF2B5EF4-FFF2-40B4-BE49-F238E27FC236}">
                <a16:creationId xmlns:a16="http://schemas.microsoft.com/office/drawing/2014/main" id="{82C5FE2D-51C6-C45E-F587-13D72EA3CFD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72383" y="4499964"/>
            <a:ext cx="902039" cy="5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Globules rouges</a:t>
            </a:r>
          </a:p>
        </p:txBody>
      </p:sp>
      <p:sp>
        <p:nvSpPr>
          <p:cNvPr id="46" name="ZoneTexte 16">
            <a:extLst>
              <a:ext uri="{FF2B5EF4-FFF2-40B4-BE49-F238E27FC236}">
                <a16:creationId xmlns:a16="http://schemas.microsoft.com/office/drawing/2014/main" id="{4E3CFF66-D471-C0F1-056F-305BFA70554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43000" y="3533879"/>
            <a:ext cx="3495065" cy="307777"/>
          </a:xfrm>
          <a:prstGeom prst="rect">
            <a:avLst/>
          </a:prstGeom>
          <a:solidFill>
            <a:srgbClr val="2844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microparticules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952CBEB-1EF4-01C2-CD59-4CBFAA9624C0}"/>
              </a:ext>
            </a:extLst>
          </p:cNvPr>
          <p:cNvCxnSpPr/>
          <p:nvPr userDrawn="1"/>
        </p:nvCxnSpPr>
        <p:spPr bwMode="auto">
          <a:xfrm>
            <a:off x="5419301" y="1930947"/>
            <a:ext cx="6156000" cy="476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13">
            <a:extLst>
              <a:ext uri="{FF2B5EF4-FFF2-40B4-BE49-F238E27FC236}">
                <a16:creationId xmlns:a16="http://schemas.microsoft.com/office/drawing/2014/main" id="{DF81C1DE-209E-502F-65D7-AA6A761678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41400" y="1512314"/>
            <a:ext cx="2881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Invisible à l’œil nu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5B9EC2EB-DA41-0267-5D93-2BD8537998BB}"/>
              </a:ext>
            </a:extLst>
          </p:cNvPr>
          <p:cNvCxnSpPr/>
          <p:nvPr userDrawn="1"/>
        </p:nvCxnSpPr>
        <p:spPr bwMode="auto">
          <a:xfrm flipH="1" flipV="1">
            <a:off x="2092325" y="1919640"/>
            <a:ext cx="2952000" cy="1587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Btn_Camera-Fourmis">
            <a:hlinkClick r:id="" action="ppaction://noaction"/>
            <a:extLst>
              <a:ext uri="{FF2B5EF4-FFF2-40B4-BE49-F238E27FC236}">
                <a16:creationId xmlns:a16="http://schemas.microsoft.com/office/drawing/2014/main" id="{0A44E9CD-4C13-59FD-C9DD-5AC247D74B9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15" y="4324436"/>
            <a:ext cx="3238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Btn_Camera-Cell">
            <a:hlinkClick r:id="" action="ppaction://noaction"/>
            <a:extLst>
              <a:ext uri="{FF2B5EF4-FFF2-40B4-BE49-F238E27FC236}">
                <a16:creationId xmlns:a16="http://schemas.microsoft.com/office/drawing/2014/main" id="{AA67D1BB-0BA0-B0CC-8583-BD6166B38F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876" y="4833975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Btn_Camera-Cell">
            <a:hlinkClick r:id="" action="ppaction://noaction"/>
            <a:extLst>
              <a:ext uri="{FF2B5EF4-FFF2-40B4-BE49-F238E27FC236}">
                <a16:creationId xmlns:a16="http://schemas.microsoft.com/office/drawing/2014/main" id="{2FD665E0-1E93-47EF-0016-04CA888779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437" y="4981057"/>
            <a:ext cx="3238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Btn_Camera-Bacteries">
            <a:hlinkClick r:id="" action="ppaction://noaction"/>
            <a:extLst>
              <a:ext uri="{FF2B5EF4-FFF2-40B4-BE49-F238E27FC236}">
                <a16:creationId xmlns:a16="http://schemas.microsoft.com/office/drawing/2014/main" id="{E7370E19-1832-56F4-7F49-7621E0ADA5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93" y="4817188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E34A62E9-7DDC-187C-7A6F-837DA84016FE}"/>
              </a:ext>
            </a:extLst>
          </p:cNvPr>
          <p:cNvCxnSpPr/>
          <p:nvPr userDrawn="1"/>
        </p:nvCxnSpPr>
        <p:spPr bwMode="auto">
          <a:xfrm flipV="1">
            <a:off x="6639507" y="5349875"/>
            <a:ext cx="3175" cy="573088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Btn_Camera-Cell">
            <a:hlinkClick r:id="rId8" action="ppaction://hlinksldjump"/>
            <a:extLst>
              <a:ext uri="{FF2B5EF4-FFF2-40B4-BE49-F238E27FC236}">
                <a16:creationId xmlns:a16="http://schemas.microsoft.com/office/drawing/2014/main" id="{27752B06-200E-77B5-7597-73CF33FA4D4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98" y="6048935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Btn_Camera-Cell">
            <a:hlinkClick r:id="" action="ppaction://noaction"/>
            <a:extLst>
              <a:ext uri="{FF2B5EF4-FFF2-40B4-BE49-F238E27FC236}">
                <a16:creationId xmlns:a16="http://schemas.microsoft.com/office/drawing/2014/main" id="{905ED566-CEAD-D923-0E8E-2C3F3355DE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32" y="5816122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 descr="Une image contenant arbre, fruit, brosse&#10;&#10;Description générée automatiquement">
            <a:extLst>
              <a:ext uri="{FF2B5EF4-FFF2-40B4-BE49-F238E27FC236}">
                <a16:creationId xmlns:a16="http://schemas.microsoft.com/office/drawing/2014/main" id="{90AC7FE5-9C81-CF3A-DFE8-2952DDB8F77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91" y="5370238"/>
            <a:ext cx="359903" cy="38561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752FF880-8E06-8BE6-DDE3-9ABECC96D56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72" y="5659820"/>
            <a:ext cx="634921" cy="355556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435D911C-52A3-7BB7-B6BD-DDB56CA22E3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96" y="4193567"/>
            <a:ext cx="591580" cy="434812"/>
          </a:xfrm>
          <a:prstGeom prst="rect">
            <a:avLst/>
          </a:prstGeom>
        </p:spPr>
      </p:pic>
      <p:pic>
        <p:nvPicPr>
          <p:cNvPr id="60" name="Btn_Camera-Cell">
            <a:hlinkClick r:id="" action="ppaction://noaction"/>
            <a:extLst>
              <a:ext uri="{FF2B5EF4-FFF2-40B4-BE49-F238E27FC236}">
                <a16:creationId xmlns:a16="http://schemas.microsoft.com/office/drawing/2014/main" id="{B401369B-61F0-2281-45D5-F45C501BEC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963" y="4981058"/>
            <a:ext cx="3238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ZoneTexte 16">
            <a:extLst>
              <a:ext uri="{FF2B5EF4-FFF2-40B4-BE49-F238E27FC236}">
                <a16:creationId xmlns:a16="http://schemas.microsoft.com/office/drawing/2014/main" id="{67006CEF-F9EA-02AD-5FCC-1FC282ACAF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51166" y="4685427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L’ADN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A38CFA07-C9E6-2B87-E39F-381B184EFDAC}"/>
              </a:ext>
            </a:extLst>
          </p:cNvPr>
          <p:cNvCxnSpPr/>
          <p:nvPr userDrawn="1"/>
        </p:nvCxnSpPr>
        <p:spPr bwMode="auto">
          <a:xfrm rot="5400000" flipH="1" flipV="1">
            <a:off x="10262394" y="3979782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 3">
            <a:extLst>
              <a:ext uri="{FF2B5EF4-FFF2-40B4-BE49-F238E27FC236}">
                <a16:creationId xmlns:a16="http://schemas.microsoft.com/office/drawing/2014/main" id="{81C32F43-926D-499A-ADED-20ADF1DDFD1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80" y="705705"/>
            <a:ext cx="1140268" cy="87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39E38A2A-80C5-7BDD-0AFC-3B37EEE5BAC6}"/>
              </a:ext>
            </a:extLst>
          </p:cNvPr>
          <p:cNvSpPr/>
          <p:nvPr userDrawn="1"/>
        </p:nvSpPr>
        <p:spPr>
          <a:xfrm>
            <a:off x="2834290" y="5702034"/>
            <a:ext cx="1058376" cy="2992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fr-FR" sz="14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Acarien  </a:t>
            </a:r>
            <a:endParaRPr lang="fr-FR" sz="1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A1CD27-1824-FD0F-761D-DA9E8C001FF9}"/>
              </a:ext>
            </a:extLst>
          </p:cNvPr>
          <p:cNvSpPr/>
          <p:nvPr userDrawn="1"/>
        </p:nvSpPr>
        <p:spPr>
          <a:xfrm>
            <a:off x="4451617" y="5390596"/>
            <a:ext cx="898258" cy="2992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fr-FR" sz="14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Pollen  </a:t>
            </a:r>
            <a:endParaRPr lang="fr-FR" sz="1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66" name="ZoneTexte 16">
            <a:extLst>
              <a:ext uri="{FF2B5EF4-FFF2-40B4-BE49-F238E27FC236}">
                <a16:creationId xmlns:a16="http://schemas.microsoft.com/office/drawing/2014/main" id="{094FCE57-380B-F9B3-136D-BD4A69AA69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64586" y="4176409"/>
            <a:ext cx="1232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Coronavirus</a:t>
            </a:r>
          </a:p>
        </p:txBody>
      </p:sp>
      <p:pic>
        <p:nvPicPr>
          <p:cNvPr id="67" name="Virus">
            <a:extLst>
              <a:ext uri="{FF2B5EF4-FFF2-40B4-BE49-F238E27FC236}">
                <a16:creationId xmlns:a16="http://schemas.microsoft.com/office/drawing/2014/main" id="{B8297E5A-0E2C-7E3B-A5B1-6143BFBC08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920" y="4037418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 64" descr="AM bacterie 2.gif">
            <a:extLst>
              <a:ext uri="{FF2B5EF4-FFF2-40B4-BE49-F238E27FC236}">
                <a16:creationId xmlns:a16="http://schemas.microsoft.com/office/drawing/2014/main" id="{029ED805-D179-B6B4-19F0-D7834CD4D7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280">
            <a:off x="6534102" y="4015729"/>
            <a:ext cx="592089" cy="56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B74A6CD8-A3D0-471F-BB83-C5F75C7E4575}"/>
              </a:ext>
            </a:extLst>
          </p:cNvPr>
          <p:cNvCxnSpPr>
            <a:cxnSpLocks/>
          </p:cNvCxnSpPr>
          <p:nvPr userDrawn="1"/>
        </p:nvCxnSpPr>
        <p:spPr bwMode="auto">
          <a:xfrm rot="10800000" flipV="1">
            <a:off x="5152854" y="873661"/>
            <a:ext cx="7937" cy="5472000"/>
          </a:xfrm>
          <a:prstGeom prst="line">
            <a:avLst/>
          </a:prstGeom>
          <a:ln w="139700">
            <a:gradFill flip="none" rotWithShape="1">
              <a:gsLst>
                <a:gs pos="0">
                  <a:srgbClr val="C00000">
                    <a:alpha val="80000"/>
                    <a:lumMod val="99000"/>
                  </a:srgbClr>
                </a:gs>
                <a:gs pos="71000">
                  <a:srgbClr val="C00000">
                    <a:alpha val="20000"/>
                  </a:srgbClr>
                </a:gs>
                <a:gs pos="34000">
                  <a:srgbClr val="C00000">
                    <a:alpha val="50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0" scaled="0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64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 animBg="1"/>
      <p:bldP spid="65" grpId="0" animBg="1"/>
      <p:bldP spid="6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8170C-243A-48D9-81C6-16F51E6A403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284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BCBDE-17B9-41C9-B5C0-585A5223F3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04238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3C178-9C7A-42DF-A49B-A2407DFADD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1173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F0F9-975B-40CB-B74B-8E6C065B70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913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A5114A4A-7E81-45B4-AB1D-11D9D764082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6549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C5626B-7B07-5110-9330-26BDA23FD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8FD55F-5B4E-987F-AEA7-575CDF29E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3D0CFF-D663-3D90-07E3-7CDD47AD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54436C-170B-9B7C-4BF7-0E190C34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BAFBE-CE58-4E9C-A485-97DB14EEF592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5653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B4DAC-7A6B-2C4E-B12A-BA3D46DDA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C53A13-9A3C-72AB-28D2-D5FBD751F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28769C-5817-1CAF-904B-35CC259EF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488117-1B79-F247-C2E9-4F9D636C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4A363E-6F3F-6061-1199-EA021323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223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6DD57-C8B3-977B-AC78-AF444FCF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800FF-0C4B-86CF-47B0-812B91C6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B5EB2D-CA52-BCEE-A62B-87F82B94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E7DD4E-51C1-1B61-82EE-8F2AE15A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FFB29C-F81C-F8AB-AF85-9F9ED8DC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302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9ECC4-49EC-04C6-6614-1D38B38D2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0525F6-5CEF-B2F6-5249-09140DC51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D26CA4-E9FC-7762-138F-5263CF35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322A0A-D501-AA30-AB5F-A3D46D7D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276F99-C385-3CF2-148C-CE0ACC85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922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6A4135-199E-60EE-AABB-55C4B882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16C07F-DDD1-B7F5-8A15-02808DA6A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9DD6E2-9B3B-D1D9-DA12-7691D914E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B09ED4-95A2-78A3-4FA2-002F7313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D5CD9C-2DDE-E90B-FE29-63B011E9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66C42C-0C99-9A18-A7B5-4FB1ABB2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33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F61A0-4F34-4F23-83AE-DA0BC189AB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9742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D3EDE-6FDE-3179-CA97-B61B6744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081384-D86C-8C7D-8F99-832680749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EA0087-7379-2A0A-6DE8-B72828076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B5863C-2213-45DD-7678-86260A37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A19DB1-7850-8E38-92BB-50390310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DE50E37-1CF3-6B39-2239-4B536467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665ECA-D999-2E3C-1FF9-A5FD66D6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2DCCDE-6A9A-BEDB-C118-00926A79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419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0B7F2-62C2-C2EA-7294-1ACBAAFFE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90C556-72DF-6EE9-6C93-85257EA1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4F43370-95A0-D86A-9B09-F21B98E2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B305CD-FBC9-2137-759F-69BB59AD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105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E87DD61-96C5-394D-052D-8C69129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F3F2AC-81F1-C346-022E-1B6738BA1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91773B-5151-E6EC-8322-6B80ECDB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090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C6B1FB-9F32-6ABF-BF78-03DC56DA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B0D8DD-4FAC-C552-E330-B6453A60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E8F5A6-07C2-62DA-0794-F184CDC4F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FD1BD1-255E-FF9A-8AD4-39172E67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93323E-A158-3922-3800-924855F5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FB989-0504-99C9-9E16-6B481EF2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968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CA834D-9F66-43F5-D10B-D1E48858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F85CC6E-5344-3EC0-7BA6-095AEEB25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3623EE-F8C8-DA1C-52C9-354EEB2BF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5C42B1-D681-0AD0-F2B4-F860B6AD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A4F266-137B-9BC2-FCB0-FC4AF3E4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2AEE63-23FB-5470-92C3-8F3FE85F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34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6E59A-4045-66E2-0EB5-DF1EC59D7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D21AEA-2724-5479-4951-D4DDB5545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EF3E71-5266-491A-81EF-C88E68BC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1E453D-A879-64C4-EE9C-27C70B691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28C74B-4021-1218-2A81-0D06A78F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01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9321F4-9DD4-6119-BCA6-480CA025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A80799-AD88-431C-9009-24D5439A3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38A004-5B25-8F46-1911-E1363B5A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DE6B13-59EB-9091-935A-5634F131D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2B71EA-EC41-FD45-357C-1D365E35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517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BD81B-C8E1-E1C3-ED20-EA7B5BDF9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68663C-FC1B-9659-FD84-9292E644C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AC94CB-6782-6D7E-1F32-4729795A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317354-FF17-1B9E-AA8B-63DB6635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8254E4-6B7C-5A55-4923-A8182961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797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BFD245-8361-F43C-FF1A-D1D9C7AA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7DB6C-C667-76A7-07B3-FEAFC2731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4BFF82-D707-C9FA-02A4-8F18CE3E4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DA82D8-9491-9E78-E660-2CFE18B2D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5A0D19-0D50-C1DF-88B4-71CB4425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017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4AB05F-8BAC-0DD6-26A0-AEF3734D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0EA5BC-3F75-74B6-C1CA-200102EAA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7AE0C1-7624-4E3D-D99F-2B956E52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639240-A652-D12E-EA79-B14F4F45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5AC0D-FBAD-268A-FA36-241957105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19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65C7-EABA-4DE4-891D-2039DC5DD2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1127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0A925-9E3C-7492-05CE-9F26253E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101A5C-6313-CD5A-C161-7782F2E94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BC6AD1-23C7-D559-876E-78CE153F8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90D369-D7D8-AEF1-1978-E568FBFF2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F88528-C18A-450C-BD43-BA137A670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681AF1-1A09-27FF-BCED-72FAF64A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767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DAD9D-4D75-7BDC-8CB0-D93AC73C7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D2456C-C3B4-5374-FE3E-362B8D929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12FD58-AE6E-4485-3542-A3E86E50C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5827D4-DC29-59FE-8B73-24E0B446E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C39211-4828-0579-D9BB-81C552553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286D8A4-FC99-E5CC-1B76-B1600294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E42157-034A-C3C8-00DE-2DDD9ACB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E617C7-BD5A-FDAF-C3BD-D416E71D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629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D24B6B-184C-064D-F35E-0C7132DD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9B195F-601E-8E92-EA4A-BA760A59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A579B7-47CE-BA86-A839-C77534C3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475656-459D-3E9F-EC12-2E4723A2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046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C121-C6E8-56BC-0446-6A25966C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B1C5CE8-F5A0-C912-B14C-23D485B4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A79DD7-CAF6-DA46-2980-43FE9197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874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B15B5-5CA9-A407-16BB-065D1942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34A393-B8F5-9498-051B-8C32E475F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1CE5A-72EA-8918-B9D8-F5AB2AC9C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2ECC56-2202-A127-C213-9B3AFC3CE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D50703-A931-F916-E475-FEAD7DF81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FA6FA2-6836-4AD3-1D10-C7EF9FF4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11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E3C7D5-92A5-B3C1-FB2A-1933C117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DC85C4-DE8A-6C54-3316-72BC7704E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00ABC7-54A3-638B-7734-53B67E9C0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CDE6B7-0AB3-A510-875C-30496BBC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938AD2-74FE-13B5-BBBF-2364827F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97849C-705E-192C-68CE-2B301A88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86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5C16C-7901-B454-249B-392A5405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B8A012-C9E7-437A-D28E-47D2A4A8E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757E62-6AB4-9BE5-B9B1-0D185DFE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E9C247-F065-11C9-32E4-CE86C1BE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F48E9-941E-A22D-29A9-AE7DDD4A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146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30FF4C4-A9B4-E674-0CBE-EE319E2D0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1E629D-A1A7-7D0D-3488-33A16D393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253500-D3EB-A9B5-C055-6D08D114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130452-62F2-8FF1-32EE-DFD28F27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9668C3-4CF4-1276-7FA5-8033CB08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485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E055-05D5-4D5C-A426-7EED201B06F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8856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CB52E-4FA4-48CA-9E84-B846F3A98BE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090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5FE9B-09F5-4F8A-AF48-ABE3ADF1B76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8248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B76B-30B7-4A86-B01C-B11D0AA1A0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8015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1D2E-6065-461D-BE7A-CDC5894A72E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1567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F771D-DB3A-4A04-BBE3-B82B327350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5774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A0FF4-E459-480C-816E-CD67FE4293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7419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BAF23-E3EA-4B7A-8B25-C6E0FCF3B38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787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8DD7A-1991-494C-8382-A7A8EC67CF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6080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8F79-61A5-4CAF-A940-5251D206DFC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81231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9F19A-6D71-4C07-BAA1-A5147B624A7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9921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E9B84-CF48-4997-ABEA-3296D33516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239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08C0-1009-48BC-8308-6277E848E2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96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6AE4E-8073-4FBD-A43F-D18D41BA93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091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B70F3-ADFF-4A58-8DF2-CC0E26EDA4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398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40480-DD0E-42A1-8670-F37586A981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16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49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E4BAFBE-CE58-4E9C-A485-97DB14EEF5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02" r:id="rId1"/>
    <p:sldLayoutId id="2147488453" r:id="rId2"/>
    <p:sldLayoutId id="2147488454" r:id="rId3"/>
    <p:sldLayoutId id="2147488455" r:id="rId4"/>
    <p:sldLayoutId id="2147488456" r:id="rId5"/>
    <p:sldLayoutId id="2147488457" r:id="rId6"/>
    <p:sldLayoutId id="2147488458" r:id="rId7"/>
    <p:sldLayoutId id="2147488459" r:id="rId8"/>
    <p:sldLayoutId id="2147488476" r:id="rId9"/>
    <p:sldLayoutId id="2147488460" r:id="rId10"/>
    <p:sldLayoutId id="2147488461" r:id="rId11"/>
    <p:sldLayoutId id="2147488462" r:id="rId12"/>
    <p:sldLayoutId id="2147488463" r:id="rId13"/>
    <p:sldLayoutId id="2147488475" r:id="rId14"/>
    <p:sldLayoutId id="2147488477" r:id="rId1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D5C12F3-307A-4CBD-0BF7-900E162C0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9555D0-245C-17DF-B5BC-26B87E5B9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3CEF68-1343-4CBE-084D-EEF45C052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32C47-2F07-4201-B55B-E3867BBB7006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081332-76B2-5EE6-EC3B-574EA437B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591316-BE87-DEE5-BD66-86470777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893B-8E52-4EA0-ADF9-2BFC8D349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69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91" r:id="rId1"/>
    <p:sldLayoutId id="2147488492" r:id="rId2"/>
    <p:sldLayoutId id="2147488493" r:id="rId3"/>
    <p:sldLayoutId id="2147488494" r:id="rId4"/>
    <p:sldLayoutId id="2147488495" r:id="rId5"/>
    <p:sldLayoutId id="2147488496" r:id="rId6"/>
    <p:sldLayoutId id="2147488497" r:id="rId7"/>
    <p:sldLayoutId id="2147488498" r:id="rId8"/>
    <p:sldLayoutId id="2147488499" r:id="rId9"/>
    <p:sldLayoutId id="2147488500" r:id="rId10"/>
    <p:sldLayoutId id="21474885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696678-F6C9-50B5-64DD-A07DB1DA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B7811C-A0AC-811A-51E8-985B2488E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E109FA-641F-E4E1-B628-BF86073E0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14A3B-D240-46CB-BCF4-B80F9E590B4C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3C0E8E-7458-8FCB-0785-6B292B431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F6C82C-9D4B-452E-AF9D-54A5F1138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8E893-D7C0-4241-AEF9-C43F4B5CF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6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79" r:id="rId1"/>
    <p:sldLayoutId id="2147488480" r:id="rId2"/>
    <p:sldLayoutId id="2147488481" r:id="rId3"/>
    <p:sldLayoutId id="2147488482" r:id="rId4"/>
    <p:sldLayoutId id="2147488483" r:id="rId5"/>
    <p:sldLayoutId id="2147488484" r:id="rId6"/>
    <p:sldLayoutId id="2147488485" r:id="rId7"/>
    <p:sldLayoutId id="2147488486" r:id="rId8"/>
    <p:sldLayoutId id="2147488487" r:id="rId9"/>
    <p:sldLayoutId id="2147488488" r:id="rId10"/>
    <p:sldLayoutId id="21474884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E96C7BE-3DF2-486A-98C8-B4CED0D0195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64" r:id="rId1"/>
    <p:sldLayoutId id="2147488465" r:id="rId2"/>
    <p:sldLayoutId id="2147488466" r:id="rId3"/>
    <p:sldLayoutId id="2147488467" r:id="rId4"/>
    <p:sldLayoutId id="2147488468" r:id="rId5"/>
    <p:sldLayoutId id="2147488469" r:id="rId6"/>
    <p:sldLayoutId id="2147488470" r:id="rId7"/>
    <p:sldLayoutId id="2147488471" r:id="rId8"/>
    <p:sldLayoutId id="2147488472" r:id="rId9"/>
    <p:sldLayoutId id="2147488473" r:id="rId10"/>
    <p:sldLayoutId id="214748847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yQ15f8r7Uw" TargetMode="External"/><Relationship Id="rId13" Type="http://schemas.openxmlformats.org/officeDocument/2006/relationships/hyperlink" Target="http://www.atmosud.org/" TargetMode="External"/><Relationship Id="rId3" Type="http://schemas.openxmlformats.org/officeDocument/2006/relationships/image" Target="../media/image14.gif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hyperlink" Target="http://www.airandme.org/" TargetMode="External"/><Relationship Id="rId10" Type="http://schemas.openxmlformats.org/officeDocument/2006/relationships/hyperlink" Target="http://www.lairetmoi.org/telecharger-tous-les-modules.html?file=files/sites/fr/modules/guides_pedagogiques/laiertmoi-guide-pedagogique-module-transversal-cycle-2.pdf" TargetMode="External"/><Relationship Id="rId4" Type="http://schemas.openxmlformats.org/officeDocument/2006/relationships/hyperlink" Target="http://www.lairetmoi.org/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5.gif"/><Relationship Id="rId18" Type="http://schemas.openxmlformats.org/officeDocument/2006/relationships/slide" Target="slide80.xml"/><Relationship Id="rId26" Type="http://schemas.openxmlformats.org/officeDocument/2006/relationships/slide" Target="slide85.xml"/><Relationship Id="rId3" Type="http://schemas.openxmlformats.org/officeDocument/2006/relationships/image" Target="../media/image63.png"/><Relationship Id="rId21" Type="http://schemas.openxmlformats.org/officeDocument/2006/relationships/slide" Target="slide87.xml"/><Relationship Id="rId7" Type="http://schemas.openxmlformats.org/officeDocument/2006/relationships/image" Target="../media/image34.png"/><Relationship Id="rId12" Type="http://schemas.openxmlformats.org/officeDocument/2006/relationships/image" Target="../media/image13.png"/><Relationship Id="rId17" Type="http://schemas.openxmlformats.org/officeDocument/2006/relationships/image" Target="../media/image69.gif"/><Relationship Id="rId25" Type="http://schemas.openxmlformats.org/officeDocument/2006/relationships/slide" Target="slide86.xml"/><Relationship Id="rId2" Type="http://schemas.openxmlformats.org/officeDocument/2006/relationships/image" Target="../media/image2.png"/><Relationship Id="rId16" Type="http://schemas.openxmlformats.org/officeDocument/2006/relationships/image" Target="../media/image68.gif"/><Relationship Id="rId20" Type="http://schemas.openxmlformats.org/officeDocument/2006/relationships/slide" Target="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2.png"/><Relationship Id="rId24" Type="http://schemas.openxmlformats.org/officeDocument/2006/relationships/slide" Target="slide84.xml"/><Relationship Id="rId5" Type="http://schemas.openxmlformats.org/officeDocument/2006/relationships/image" Target="../media/image32.png"/><Relationship Id="rId15" Type="http://schemas.openxmlformats.org/officeDocument/2006/relationships/image" Target="../media/image67.gif"/><Relationship Id="rId23" Type="http://schemas.openxmlformats.org/officeDocument/2006/relationships/slide" Target="slide82.xml"/><Relationship Id="rId10" Type="http://schemas.openxmlformats.org/officeDocument/2006/relationships/image" Target="../media/image11.png"/><Relationship Id="rId19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Relationship Id="rId14" Type="http://schemas.openxmlformats.org/officeDocument/2006/relationships/image" Target="../media/image66.gif"/><Relationship Id="rId22" Type="http://schemas.openxmlformats.org/officeDocument/2006/relationships/slide" Target="slide8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34.png"/><Relationship Id="rId4" Type="http://schemas.openxmlformats.org/officeDocument/2006/relationships/image" Target="../media/image70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33.png"/><Relationship Id="rId18" Type="http://schemas.openxmlformats.org/officeDocument/2006/relationships/image" Target="../media/image81.png"/><Relationship Id="rId26" Type="http://schemas.openxmlformats.org/officeDocument/2006/relationships/image" Target="../media/image87.png"/><Relationship Id="rId3" Type="http://schemas.openxmlformats.org/officeDocument/2006/relationships/image" Target="../media/image73.png"/><Relationship Id="rId21" Type="http://schemas.openxmlformats.org/officeDocument/2006/relationships/image" Target="../media/image83.png"/><Relationship Id="rId7" Type="http://schemas.openxmlformats.org/officeDocument/2006/relationships/image" Target="../media/image77.png"/><Relationship Id="rId12" Type="http://schemas.openxmlformats.org/officeDocument/2006/relationships/image" Target="../media/image32.png"/><Relationship Id="rId17" Type="http://schemas.openxmlformats.org/officeDocument/2006/relationships/slide" Target="slide71.xml"/><Relationship Id="rId25" Type="http://schemas.openxmlformats.org/officeDocument/2006/relationships/slide" Target="slide69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16.png"/><Relationship Id="rId24" Type="http://schemas.openxmlformats.org/officeDocument/2006/relationships/image" Target="../media/image86.png"/><Relationship Id="rId5" Type="http://schemas.openxmlformats.org/officeDocument/2006/relationships/image" Target="../media/image75.png"/><Relationship Id="rId15" Type="http://schemas.openxmlformats.org/officeDocument/2006/relationships/slide" Target="slide70.xml"/><Relationship Id="rId23" Type="http://schemas.openxmlformats.org/officeDocument/2006/relationships/image" Target="../media/image85.png"/><Relationship Id="rId28" Type="http://schemas.openxmlformats.org/officeDocument/2006/relationships/slide" Target="slide72.xml"/><Relationship Id="rId10" Type="http://schemas.openxmlformats.org/officeDocument/2006/relationships/image" Target="../media/image80.png"/><Relationship Id="rId19" Type="http://schemas.openxmlformats.org/officeDocument/2006/relationships/slide" Target="slide73.xml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34.png"/><Relationship Id="rId22" Type="http://schemas.openxmlformats.org/officeDocument/2006/relationships/image" Target="../media/image84.png"/><Relationship Id="rId27" Type="http://schemas.openxmlformats.org/officeDocument/2006/relationships/slide" Target="slide9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4.png"/><Relationship Id="rId18" Type="http://schemas.openxmlformats.org/officeDocument/2006/relationships/image" Target="../media/image98.png"/><Relationship Id="rId3" Type="http://schemas.openxmlformats.org/officeDocument/2006/relationships/image" Target="../media/image89.png"/><Relationship Id="rId21" Type="http://schemas.openxmlformats.org/officeDocument/2006/relationships/slide" Target="slide78.xml"/><Relationship Id="rId7" Type="http://schemas.openxmlformats.org/officeDocument/2006/relationships/image" Target="../media/image93.png"/><Relationship Id="rId12" Type="http://schemas.openxmlformats.org/officeDocument/2006/relationships/image" Target="../media/image33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6.png"/><Relationship Id="rId20" Type="http://schemas.openxmlformats.org/officeDocument/2006/relationships/slide" Target="slide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11" Type="http://schemas.openxmlformats.org/officeDocument/2006/relationships/image" Target="../media/image32.png"/><Relationship Id="rId5" Type="http://schemas.openxmlformats.org/officeDocument/2006/relationships/image" Target="../media/image91.png"/><Relationship Id="rId15" Type="http://schemas.openxmlformats.org/officeDocument/2006/relationships/image" Target="../media/image7.png"/><Relationship Id="rId10" Type="http://schemas.openxmlformats.org/officeDocument/2006/relationships/image" Target="../media/image16.png"/><Relationship Id="rId19" Type="http://schemas.openxmlformats.org/officeDocument/2006/relationships/slide" Target="slide74.xml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slide" Target="slide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1.gif"/><Relationship Id="rId4" Type="http://schemas.openxmlformats.org/officeDocument/2006/relationships/image" Target="../media/image63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2.png"/><Relationship Id="rId7" Type="http://schemas.openxmlformats.org/officeDocument/2006/relationships/image" Target="../media/image1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11" Type="http://schemas.openxmlformats.org/officeDocument/2006/relationships/slide" Target="slide67.xml"/><Relationship Id="rId5" Type="http://schemas.openxmlformats.org/officeDocument/2006/relationships/image" Target="../media/image63.png"/><Relationship Id="rId10" Type="http://schemas.openxmlformats.org/officeDocument/2006/relationships/image" Target="../media/image33.png"/><Relationship Id="rId4" Type="http://schemas.openxmlformats.org/officeDocument/2006/relationships/image" Target="../media/image100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71.png"/><Relationship Id="rId4" Type="http://schemas.openxmlformats.org/officeDocument/2006/relationships/image" Target="../media/image63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6.png"/><Relationship Id="rId4" Type="http://schemas.openxmlformats.org/officeDocument/2006/relationships/image" Target="../media/image53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106.png"/><Relationship Id="rId4" Type="http://schemas.openxmlformats.org/officeDocument/2006/relationships/image" Target="../media/image110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63.png"/><Relationship Id="rId4" Type="http://schemas.openxmlformats.org/officeDocument/2006/relationships/image" Target="../media/image100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6.png"/><Relationship Id="rId4" Type="http://schemas.openxmlformats.org/officeDocument/2006/relationships/image" Target="../media/image53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3.gi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63.png"/><Relationship Id="rId4" Type="http://schemas.openxmlformats.org/officeDocument/2006/relationships/image" Target="../media/image100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4.gi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6.png"/><Relationship Id="rId4" Type="http://schemas.openxmlformats.org/officeDocument/2006/relationships/image" Target="../media/image53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3.png"/><Relationship Id="rId18" Type="http://schemas.openxmlformats.org/officeDocument/2006/relationships/image" Target="../media/image34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2.png"/><Relationship Id="rId15" Type="http://schemas.openxmlformats.org/officeDocument/2006/relationships/hyperlink" Target="http://www.lairetmoi.org/files/sites/fr/pdf/supplements-ppt/lairetmoi-exercice-transports-polluants-module-2%20v3.pdf" TargetMode="External"/><Relationship Id="rId10" Type="http://schemas.openxmlformats.org/officeDocument/2006/relationships/image" Target="../media/image111.png"/><Relationship Id="rId19" Type="http://schemas.openxmlformats.org/officeDocument/2006/relationships/image" Target="../media/image33.png"/><Relationship Id="rId4" Type="http://schemas.openxmlformats.org/officeDocument/2006/relationships/image" Target="../media/image116.png"/><Relationship Id="rId9" Type="http://schemas.openxmlformats.org/officeDocument/2006/relationships/image" Target="../media/image120.png"/><Relationship Id="rId1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6.png"/><Relationship Id="rId4" Type="http://schemas.openxmlformats.org/officeDocument/2006/relationships/image" Target="../media/image53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slide" Target="slide89.xml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34.png"/><Relationship Id="rId17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6" Type="http://schemas.openxmlformats.org/officeDocument/2006/relationships/slide" Target="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11" Type="http://schemas.openxmlformats.org/officeDocument/2006/relationships/image" Target="../media/image32.png"/><Relationship Id="rId5" Type="http://schemas.openxmlformats.org/officeDocument/2006/relationships/image" Target="../media/image129.png"/><Relationship Id="rId15" Type="http://schemas.openxmlformats.org/officeDocument/2006/relationships/image" Target="../media/image107.png"/><Relationship Id="rId10" Type="http://schemas.openxmlformats.org/officeDocument/2006/relationships/image" Target="../media/image16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iretmoi.org/files/sites/fr/videos/videos-pedagogiques/les-effets-immediats-de-la-pollution-de-l-air_mp4_h264_aac_hq.mp4" TargetMode="External"/><Relationship Id="rId3" Type="http://schemas.openxmlformats.org/officeDocument/2006/relationships/image" Target="../media/image1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06.png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6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140.png"/><Relationship Id="rId5" Type="http://schemas.openxmlformats.org/officeDocument/2006/relationships/image" Target="../media/image33.png"/><Relationship Id="rId10" Type="http://schemas.openxmlformats.org/officeDocument/2006/relationships/image" Target="../media/image139.png"/><Relationship Id="rId4" Type="http://schemas.openxmlformats.org/officeDocument/2006/relationships/image" Target="../media/image32.png"/><Relationship Id="rId9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6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44.png"/><Relationship Id="rId9" Type="http://schemas.openxmlformats.org/officeDocument/2006/relationships/slide" Target="slide9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51.png"/><Relationship Id="rId18" Type="http://schemas.openxmlformats.org/officeDocument/2006/relationships/slide" Target="slide79.xml"/><Relationship Id="rId3" Type="http://schemas.openxmlformats.org/officeDocument/2006/relationships/image" Target="../media/image145.png"/><Relationship Id="rId21" Type="http://schemas.openxmlformats.org/officeDocument/2006/relationships/image" Target="../media/image89.png"/><Relationship Id="rId7" Type="http://schemas.openxmlformats.org/officeDocument/2006/relationships/image" Target="../media/image148.png"/><Relationship Id="rId12" Type="http://schemas.openxmlformats.org/officeDocument/2006/relationships/image" Target="../media/image95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33.png"/><Relationship Id="rId20" Type="http://schemas.openxmlformats.org/officeDocument/2006/relationships/slide" Target="slide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11" Type="http://schemas.openxmlformats.org/officeDocument/2006/relationships/image" Target="../media/image150.png"/><Relationship Id="rId5" Type="http://schemas.openxmlformats.org/officeDocument/2006/relationships/image" Target="../media/image147.png"/><Relationship Id="rId15" Type="http://schemas.openxmlformats.org/officeDocument/2006/relationships/image" Target="../media/image32.png"/><Relationship Id="rId10" Type="http://schemas.openxmlformats.org/officeDocument/2006/relationships/image" Target="../media/image149.png"/><Relationship Id="rId19" Type="http://schemas.openxmlformats.org/officeDocument/2006/relationships/image" Target="../media/image7.png"/><Relationship Id="rId4" Type="http://schemas.openxmlformats.org/officeDocument/2006/relationships/image" Target="../media/image146.png"/><Relationship Id="rId9" Type="http://schemas.openxmlformats.org/officeDocument/2006/relationships/image" Target="../media/image98.png"/><Relationship Id="rId14" Type="http://schemas.openxmlformats.org/officeDocument/2006/relationships/image" Target="../media/image16.png"/><Relationship Id="rId22" Type="http://schemas.openxmlformats.org/officeDocument/2006/relationships/image" Target="../media/image1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54.png"/><Relationship Id="rId7" Type="http://schemas.openxmlformats.org/officeDocument/2006/relationships/image" Target="../media/image158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gif"/><Relationship Id="rId11" Type="http://schemas.openxmlformats.org/officeDocument/2006/relationships/image" Target="../media/image160.png"/><Relationship Id="rId5" Type="http://schemas.openxmlformats.org/officeDocument/2006/relationships/image" Target="../media/image156.gif"/><Relationship Id="rId15" Type="http://schemas.openxmlformats.org/officeDocument/2006/relationships/image" Target="../media/image34.png"/><Relationship Id="rId10" Type="http://schemas.openxmlformats.org/officeDocument/2006/relationships/image" Target="../media/image95.png"/><Relationship Id="rId4" Type="http://schemas.openxmlformats.org/officeDocument/2006/relationships/image" Target="../media/image155.gif"/><Relationship Id="rId9" Type="http://schemas.openxmlformats.org/officeDocument/2006/relationships/image" Target="../media/image159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6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66.png"/><Relationship Id="rId4" Type="http://schemas.openxmlformats.org/officeDocument/2006/relationships/image" Target="../media/image32.png"/><Relationship Id="rId9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171.png"/><Relationship Id="rId4" Type="http://schemas.openxmlformats.org/officeDocument/2006/relationships/image" Target="../media/image169.png"/><Relationship Id="rId9" Type="http://schemas.openxmlformats.org/officeDocument/2006/relationships/image" Target="../media/image1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3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74.jpeg"/><Relationship Id="rId9" Type="http://schemas.openxmlformats.org/officeDocument/2006/relationships/image" Target="../media/image1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6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63.png"/><Relationship Id="rId4" Type="http://schemas.openxmlformats.org/officeDocument/2006/relationships/image" Target="../media/image177.png"/><Relationship Id="rId9" Type="http://schemas.openxmlformats.org/officeDocument/2006/relationships/image" Target="../media/image17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8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77.png"/><Relationship Id="rId9" Type="http://schemas.openxmlformats.org/officeDocument/2006/relationships/image" Target="../media/image17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16.pn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75.png"/><Relationship Id="rId4" Type="http://schemas.openxmlformats.org/officeDocument/2006/relationships/image" Target="../media/image32.png"/><Relationship Id="rId9" Type="http://schemas.openxmlformats.org/officeDocument/2006/relationships/image" Target="../media/image1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1.gi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81.png"/><Relationship Id="rId10" Type="http://schemas.openxmlformats.org/officeDocument/2006/relationships/image" Target="../media/image182.png"/><Relationship Id="rId4" Type="http://schemas.openxmlformats.org/officeDocument/2006/relationships/image" Target="../media/image180.png"/><Relationship Id="rId9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6.png"/><Relationship Id="rId18" Type="http://schemas.openxmlformats.org/officeDocument/2006/relationships/image" Target="../media/image191.png"/><Relationship Id="rId3" Type="http://schemas.openxmlformats.org/officeDocument/2006/relationships/image" Target="../media/image183.png"/><Relationship Id="rId7" Type="http://schemas.openxmlformats.org/officeDocument/2006/relationships/image" Target="../media/image186.png"/><Relationship Id="rId12" Type="http://schemas.openxmlformats.org/officeDocument/2006/relationships/image" Target="../media/image98.png"/><Relationship Id="rId17" Type="http://schemas.openxmlformats.org/officeDocument/2006/relationships/hyperlink" Target="http://www.lairetmoi.org/files/sites/fr/videos/videos-pedagogiques/le-covoiturage_mp4_h264_aac_hq.mp4" TargetMode="External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34.png"/><Relationship Id="rId20" Type="http://schemas.openxmlformats.org/officeDocument/2006/relationships/image" Target="../media/image1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2.png"/><Relationship Id="rId15" Type="http://schemas.openxmlformats.org/officeDocument/2006/relationships/image" Target="../media/image33.png"/><Relationship Id="rId10" Type="http://schemas.openxmlformats.org/officeDocument/2006/relationships/image" Target="../media/image189.png"/><Relationship Id="rId19" Type="http://schemas.openxmlformats.org/officeDocument/2006/relationships/image" Target="../media/image89.png"/><Relationship Id="rId4" Type="http://schemas.openxmlformats.org/officeDocument/2006/relationships/image" Target="../media/image184.png"/><Relationship Id="rId9" Type="http://schemas.openxmlformats.org/officeDocument/2006/relationships/image" Target="../media/image188.png"/><Relationship Id="rId1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16.png"/><Relationship Id="rId18" Type="http://schemas.openxmlformats.org/officeDocument/2006/relationships/image" Target="../media/image201.png"/><Relationship Id="rId3" Type="http://schemas.openxmlformats.org/officeDocument/2006/relationships/image" Target="../media/image193.png"/><Relationship Id="rId7" Type="http://schemas.openxmlformats.org/officeDocument/2006/relationships/image" Target="../media/image196.png"/><Relationship Id="rId12" Type="http://schemas.openxmlformats.org/officeDocument/2006/relationships/image" Target="../media/image200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99.png"/><Relationship Id="rId5" Type="http://schemas.openxmlformats.org/officeDocument/2006/relationships/image" Target="../media/image195.png"/><Relationship Id="rId15" Type="http://schemas.openxmlformats.org/officeDocument/2006/relationships/image" Target="../media/image34.png"/><Relationship Id="rId10" Type="http://schemas.openxmlformats.org/officeDocument/2006/relationships/image" Target="../media/image198.png"/><Relationship Id="rId4" Type="http://schemas.openxmlformats.org/officeDocument/2006/relationships/image" Target="../media/image194.png"/><Relationship Id="rId9" Type="http://schemas.openxmlformats.org/officeDocument/2006/relationships/image" Target="../media/image183.png"/><Relationship Id="rId1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32.png"/><Relationship Id="rId18" Type="http://schemas.openxmlformats.org/officeDocument/2006/relationships/image" Target="../media/image212.png"/><Relationship Id="rId3" Type="http://schemas.openxmlformats.org/officeDocument/2006/relationships/image" Target="../media/image202.gif"/><Relationship Id="rId7" Type="http://schemas.openxmlformats.org/officeDocument/2006/relationships/image" Target="../media/image206.gif"/><Relationship Id="rId12" Type="http://schemas.openxmlformats.org/officeDocument/2006/relationships/image" Target="../media/image16.png"/><Relationship Id="rId17" Type="http://schemas.openxmlformats.org/officeDocument/2006/relationships/image" Target="../media/image211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gif"/><Relationship Id="rId15" Type="http://schemas.openxmlformats.org/officeDocument/2006/relationships/image" Target="../media/image34.png"/><Relationship Id="rId10" Type="http://schemas.openxmlformats.org/officeDocument/2006/relationships/image" Target="../media/image209.png"/><Relationship Id="rId4" Type="http://schemas.openxmlformats.org/officeDocument/2006/relationships/image" Target="../media/image203.gif"/><Relationship Id="rId9" Type="http://schemas.openxmlformats.org/officeDocument/2006/relationships/image" Target="../media/image208.gif"/><Relationship Id="rId1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175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6.png"/><Relationship Id="rId11" Type="http://schemas.openxmlformats.org/officeDocument/2006/relationships/image" Target="../media/image33.png"/><Relationship Id="rId5" Type="http://schemas.openxmlformats.org/officeDocument/2006/relationships/image" Target="../media/image215.gif"/><Relationship Id="rId15" Type="http://schemas.openxmlformats.org/officeDocument/2006/relationships/image" Target="../media/image220.png"/><Relationship Id="rId10" Type="http://schemas.openxmlformats.org/officeDocument/2006/relationships/image" Target="../media/image32.png"/><Relationship Id="rId4" Type="http://schemas.openxmlformats.org/officeDocument/2006/relationships/image" Target="../media/image214.png"/><Relationship Id="rId9" Type="http://schemas.openxmlformats.org/officeDocument/2006/relationships/image" Target="../media/image16.png"/><Relationship Id="rId14" Type="http://schemas.openxmlformats.org/officeDocument/2006/relationships/image" Target="../media/image219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1.png"/><Relationship Id="rId7" Type="http://schemas.openxmlformats.org/officeDocument/2006/relationships/image" Target="../media/image224.png"/><Relationship Id="rId12" Type="http://schemas.openxmlformats.org/officeDocument/2006/relationships/image" Target="../media/image2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3.png"/><Relationship Id="rId11" Type="http://schemas.openxmlformats.org/officeDocument/2006/relationships/image" Target="../media/image33.png"/><Relationship Id="rId5" Type="http://schemas.openxmlformats.org/officeDocument/2006/relationships/image" Target="../media/image222.png"/><Relationship Id="rId10" Type="http://schemas.openxmlformats.org/officeDocument/2006/relationships/image" Target="../media/image34.png"/><Relationship Id="rId4" Type="http://schemas.openxmlformats.org/officeDocument/2006/relationships/image" Target="../media/image141.png"/><Relationship Id="rId9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3.png"/><Relationship Id="rId3" Type="http://schemas.openxmlformats.org/officeDocument/2006/relationships/image" Target="../media/image226.gif"/><Relationship Id="rId7" Type="http://schemas.openxmlformats.org/officeDocument/2006/relationships/image" Target="../media/image229.gi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8.png"/><Relationship Id="rId11" Type="http://schemas.openxmlformats.org/officeDocument/2006/relationships/image" Target="../media/image16.png"/><Relationship Id="rId5" Type="http://schemas.openxmlformats.org/officeDocument/2006/relationships/image" Target="../media/image227.gif"/><Relationship Id="rId15" Type="http://schemas.openxmlformats.org/officeDocument/2006/relationships/image" Target="../media/image231.gif"/><Relationship Id="rId10" Type="http://schemas.openxmlformats.org/officeDocument/2006/relationships/image" Target="../media/image210.png"/><Relationship Id="rId4" Type="http://schemas.openxmlformats.org/officeDocument/2006/relationships/image" Target="../media/image209.png"/><Relationship Id="rId9" Type="http://schemas.openxmlformats.org/officeDocument/2006/relationships/image" Target="../media/image211.png"/><Relationship Id="rId1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3.png"/><Relationship Id="rId3" Type="http://schemas.openxmlformats.org/officeDocument/2006/relationships/image" Target="../media/image232.gif"/><Relationship Id="rId7" Type="http://schemas.openxmlformats.org/officeDocument/2006/relationships/image" Target="../media/image21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4.gif"/><Relationship Id="rId11" Type="http://schemas.openxmlformats.org/officeDocument/2006/relationships/image" Target="../media/image16.png"/><Relationship Id="rId5" Type="http://schemas.openxmlformats.org/officeDocument/2006/relationships/image" Target="../media/image233.gif"/><Relationship Id="rId15" Type="http://schemas.openxmlformats.org/officeDocument/2006/relationships/image" Target="../media/image175.png"/><Relationship Id="rId10" Type="http://schemas.openxmlformats.org/officeDocument/2006/relationships/image" Target="../media/image209.png"/><Relationship Id="rId4" Type="http://schemas.openxmlformats.org/officeDocument/2006/relationships/image" Target="../media/image211.png"/><Relationship Id="rId9" Type="http://schemas.openxmlformats.org/officeDocument/2006/relationships/image" Target="../media/image228.png"/><Relationship Id="rId1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43.png"/><Relationship Id="rId3" Type="http://schemas.openxmlformats.org/officeDocument/2006/relationships/image" Target="../media/image235.png"/><Relationship Id="rId7" Type="http://schemas.openxmlformats.org/officeDocument/2006/relationships/image" Target="../media/image33.png"/><Relationship Id="rId12" Type="http://schemas.openxmlformats.org/officeDocument/2006/relationships/image" Target="../media/image2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www.lairetmoi.org/les-videos-pedagogiques.html?file=files/sites/fr/videos/videos-pedagogiques/achat-et-pollution-de-l-air_mp4_h264_aac_hq.mp4" TargetMode="External"/><Relationship Id="rId4" Type="http://schemas.openxmlformats.org/officeDocument/2006/relationships/image" Target="../media/image236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slide" Target="slide6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40.gif"/><Relationship Id="rId4" Type="http://schemas.openxmlformats.org/officeDocument/2006/relationships/image" Target="../media/image32.png"/><Relationship Id="rId9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2.png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iretmoi.org/telecharger-tous-les-modules.html?file=files/sites/fr/modules/lairetmoi-module-1.ppt" TargetMode="External"/><Relationship Id="rId13" Type="http://schemas.openxmlformats.org/officeDocument/2006/relationships/hyperlink" Target="http://www.lairetmoi.org/telecharger-tous-les-modules.html?file=files/sites/fr/modules/lairetmoi-module-6.ppt" TargetMode="External"/><Relationship Id="rId18" Type="http://schemas.openxmlformats.org/officeDocument/2006/relationships/image" Target="../media/image248.png"/><Relationship Id="rId3" Type="http://schemas.openxmlformats.org/officeDocument/2006/relationships/image" Target="../media/image245.jpeg"/><Relationship Id="rId7" Type="http://schemas.openxmlformats.org/officeDocument/2006/relationships/hyperlink" Target="http://www.lairetmoi.org/telecharger-tous-les-modules.html?file=files/sites/fr/modules/lairetmoi-module-transversal-cycle2.ppt" TargetMode="External"/><Relationship Id="rId12" Type="http://schemas.openxmlformats.org/officeDocument/2006/relationships/hyperlink" Target="http://www.lairetmoi.org/telecharger-tous-les-modules.html?file=files/sites/fr/modules/lairetmoi-module-5.ppt" TargetMode="External"/><Relationship Id="rId17" Type="http://schemas.openxmlformats.org/officeDocument/2006/relationships/slide" Target="slide65.xml"/><Relationship Id="rId2" Type="http://schemas.openxmlformats.org/officeDocument/2006/relationships/notesSlide" Target="../notesSlides/notesSlide63.xml"/><Relationship Id="rId16" Type="http://schemas.openxmlformats.org/officeDocument/2006/relationships/hyperlink" Target="https://www.lairetmoi.org/telechargements-ecole.html?file=files/sites/fr/modules/lairetmoi-ecole-m9-l-air-et-la-biodiversite.pptx&amp;cid=9390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7.png"/><Relationship Id="rId11" Type="http://schemas.openxmlformats.org/officeDocument/2006/relationships/hyperlink" Target="http://www.lairetmoi.org/telecharger-tous-les-modules.html?file=files/sites/fr/modules/lairetmoi-module-4.ppt" TargetMode="External"/><Relationship Id="rId5" Type="http://schemas.openxmlformats.org/officeDocument/2006/relationships/image" Target="../media/image246.png"/><Relationship Id="rId15" Type="http://schemas.openxmlformats.org/officeDocument/2006/relationships/hyperlink" Target="https://www.lairetmoi.org/telechargements-ecole.html?file=files/sites/fr/modules/lairetmoi-ecole-m8-lair-de-ma-classe.pptx&amp;cid=9383" TargetMode="External"/><Relationship Id="rId10" Type="http://schemas.openxmlformats.org/officeDocument/2006/relationships/hyperlink" Target="http://www.lairetmoi.org/telecharger-tous-les-modules.html?file=files/sites/fr/modules/lairetmoi-module-3.ppt" TargetMode="External"/><Relationship Id="rId19" Type="http://schemas.openxmlformats.org/officeDocument/2006/relationships/image" Target="../media/image16.png"/><Relationship Id="rId4" Type="http://schemas.openxmlformats.org/officeDocument/2006/relationships/hyperlink" Target="http://www.lairetmoi.org/une-minute-pour-lair-et-moi.html" TargetMode="External"/><Relationship Id="rId9" Type="http://schemas.openxmlformats.org/officeDocument/2006/relationships/hyperlink" Target="http://www.lairetmoi.org/telecharger-tous-les-modules.html?file=files/sites/fr/modules/lairetmoi-module-2.ppt" TargetMode="External"/><Relationship Id="rId14" Type="http://schemas.openxmlformats.org/officeDocument/2006/relationships/hyperlink" Target="http://www.lairetmoi.org/telecharger-tous-les-modules.html?file=files/sites/fr/modules/lairetmoi-module-7.ppt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iretmoi.org/" TargetMode="External"/><Relationship Id="rId13" Type="http://schemas.openxmlformats.org/officeDocument/2006/relationships/hyperlink" Target="https://www.youtube.com/watch?v=yyQ15f8r7Uw" TargetMode="External"/><Relationship Id="rId18" Type="http://schemas.openxmlformats.org/officeDocument/2006/relationships/image" Target="../media/image256.jpeg"/><Relationship Id="rId3" Type="http://schemas.openxmlformats.org/officeDocument/2006/relationships/image" Target="../media/image249.jpeg"/><Relationship Id="rId7" Type="http://schemas.openxmlformats.org/officeDocument/2006/relationships/image" Target="../media/image251.png"/><Relationship Id="rId12" Type="http://schemas.openxmlformats.org/officeDocument/2006/relationships/image" Target="../media/image19.png"/><Relationship Id="rId17" Type="http://schemas.openxmlformats.org/officeDocument/2006/relationships/image" Target="../media/image255.png"/><Relationship Id="rId2" Type="http://schemas.openxmlformats.org/officeDocument/2006/relationships/notesSlide" Target="../notesSlides/notesSlide64.xml"/><Relationship Id="rId16" Type="http://schemas.openxmlformats.org/officeDocument/2006/relationships/hyperlink" Target="http://www.atmosud.org/" TargetMode="External"/><Relationship Id="rId20" Type="http://schemas.openxmlformats.org/officeDocument/2006/relationships/image" Target="../media/image257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1.xml"/><Relationship Id="rId11" Type="http://schemas.openxmlformats.org/officeDocument/2006/relationships/image" Target="../media/image253.png"/><Relationship Id="rId5" Type="http://schemas.openxmlformats.org/officeDocument/2006/relationships/image" Target="../media/image250.png"/><Relationship Id="rId15" Type="http://schemas.openxmlformats.org/officeDocument/2006/relationships/image" Target="../media/image254.png"/><Relationship Id="rId10" Type="http://schemas.openxmlformats.org/officeDocument/2006/relationships/image" Target="../media/image252.png"/><Relationship Id="rId19" Type="http://schemas.openxmlformats.org/officeDocument/2006/relationships/hyperlink" Target="http://ecologieprovence.org/" TargetMode="External"/><Relationship Id="rId4" Type="http://schemas.openxmlformats.org/officeDocument/2006/relationships/slide" Target="slide64.xml"/><Relationship Id="rId9" Type="http://schemas.openxmlformats.org/officeDocument/2006/relationships/hyperlink" Target="http://www.lairetmoi.org/mentions-legales.html?file=files/sites/fr/pdf/lairetmoi-charte-utilisation.pdf" TargetMode="External"/><Relationship Id="rId14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34.png"/><Relationship Id="rId3" Type="http://schemas.openxmlformats.org/officeDocument/2006/relationships/image" Target="../media/image258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1.png"/><Relationship Id="rId11" Type="http://schemas.openxmlformats.org/officeDocument/2006/relationships/image" Target="../media/image32.png"/><Relationship Id="rId5" Type="http://schemas.openxmlformats.org/officeDocument/2006/relationships/image" Target="../media/image260.png"/><Relationship Id="rId15" Type="http://schemas.openxmlformats.org/officeDocument/2006/relationships/image" Target="../media/image263.png"/><Relationship Id="rId10" Type="http://schemas.openxmlformats.org/officeDocument/2006/relationships/image" Target="../media/image16.png"/><Relationship Id="rId4" Type="http://schemas.openxmlformats.org/officeDocument/2006/relationships/image" Target="../media/image259.png"/><Relationship Id="rId9" Type="http://schemas.openxmlformats.org/officeDocument/2006/relationships/image" Target="../media/image98.png"/><Relationship Id="rId14" Type="http://schemas.openxmlformats.org/officeDocument/2006/relationships/slide" Target="slide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3.png"/><Relationship Id="rId3" Type="http://schemas.openxmlformats.org/officeDocument/2006/relationships/image" Target="../media/image265.png"/><Relationship Id="rId7" Type="http://schemas.openxmlformats.org/officeDocument/2006/relationships/image" Target="../media/image16.png"/><Relationship Id="rId12" Type="http://schemas.openxmlformats.org/officeDocument/2006/relationships/slide" Target="slide1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6.png"/><Relationship Id="rId11" Type="http://schemas.openxmlformats.org/officeDocument/2006/relationships/image" Target="../media/image175.png"/><Relationship Id="rId5" Type="http://schemas.openxmlformats.org/officeDocument/2006/relationships/image" Target="../media/image183.png"/><Relationship Id="rId10" Type="http://schemas.openxmlformats.org/officeDocument/2006/relationships/image" Target="../media/image34.png"/><Relationship Id="rId4" Type="http://schemas.openxmlformats.org/officeDocument/2006/relationships/image" Target="../media/image71.png"/><Relationship Id="rId9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67.jpeg"/><Relationship Id="rId9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3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68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slide" Target="slide66.xml"/><Relationship Id="rId4" Type="http://schemas.openxmlformats.org/officeDocument/2006/relationships/image" Target="../media/image52.png"/><Relationship Id="rId9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3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69.jpeg"/><Relationship Id="rId9" Type="http://schemas.openxmlformats.org/officeDocument/2006/relationships/image" Target="../media/image3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3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10" Type="http://schemas.openxmlformats.org/officeDocument/2006/relationships/image" Target="../media/image17.png"/><Relationship Id="rId4" Type="http://schemas.openxmlformats.org/officeDocument/2006/relationships/image" Target="../media/image270.jpeg"/><Relationship Id="rId9" Type="http://schemas.openxmlformats.org/officeDocument/2006/relationships/hyperlink" Target="http://www.lairetmoi.org/files/sites/fr/videos/videos-pedagogiques/usines-et-pollution-de-l-air_mp4_h264_aac_hq.mp4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3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71.jpeg"/><Relationship Id="rId9" Type="http://schemas.openxmlformats.org/officeDocument/2006/relationships/image" Target="../media/image3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3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72.jpeg"/><Relationship Id="rId9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75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73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4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74.png"/><Relationship Id="rId9" Type="http://schemas.openxmlformats.org/officeDocument/2006/relationships/image" Target="../media/image3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0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75.jpeg"/><Relationship Id="rId9" Type="http://schemas.openxmlformats.org/officeDocument/2006/relationships/image" Target="../media/image3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4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76.jpeg"/><Relationship Id="rId9" Type="http://schemas.openxmlformats.org/officeDocument/2006/relationships/image" Target="../media/image3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4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77.jpeg"/><Relationship Id="rId9" Type="http://schemas.openxmlformats.org/officeDocument/2006/relationships/image" Target="../media/image3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7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78.jpe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5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34.png"/><Relationship Id="rId4" Type="http://schemas.openxmlformats.org/officeDocument/2006/relationships/image" Target="../media/image56.png"/><Relationship Id="rId9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0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79.jpg"/><Relationship Id="rId9" Type="http://schemas.openxmlformats.org/officeDocument/2006/relationships/image" Target="../media/image3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0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80.jpeg"/><Relationship Id="rId9" Type="http://schemas.openxmlformats.org/officeDocument/2006/relationships/image" Target="../media/image26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0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81.jpeg"/><Relationship Id="rId9" Type="http://schemas.openxmlformats.org/officeDocument/2006/relationships/image" Target="../media/image26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0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82.jpeg"/><Relationship Id="rId9" Type="http://schemas.openxmlformats.org/officeDocument/2006/relationships/image" Target="../media/image26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0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83.jpeg"/><Relationship Id="rId9" Type="http://schemas.openxmlformats.org/officeDocument/2006/relationships/image" Target="../media/image26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0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84.jpeg"/><Relationship Id="rId9" Type="http://schemas.openxmlformats.org/officeDocument/2006/relationships/image" Target="../media/image26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0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85.jpeg"/><Relationship Id="rId9" Type="http://schemas.openxmlformats.org/officeDocument/2006/relationships/image" Target="../media/image26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0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86.jpeg"/><Relationship Id="rId9" Type="http://schemas.openxmlformats.org/officeDocument/2006/relationships/image" Target="../media/image3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7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87.jpeg"/><Relationship Id="rId9" Type="http://schemas.openxmlformats.org/officeDocument/2006/relationships/image" Target="../media/image3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0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88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1.gif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slide" Target="slide91.xml"/><Relationship Id="rId5" Type="http://schemas.openxmlformats.org/officeDocument/2006/relationships/image" Target="../media/image63.png"/><Relationship Id="rId10" Type="http://schemas.openxmlformats.org/officeDocument/2006/relationships/image" Target="../media/image34.png"/><Relationship Id="rId4" Type="http://schemas.openxmlformats.org/officeDocument/2006/relationships/image" Target="../media/image62.gif"/><Relationship Id="rId9" Type="http://schemas.openxmlformats.org/officeDocument/2006/relationships/image" Target="../media/image3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0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89.jpeg"/><Relationship Id="rId9" Type="http://schemas.openxmlformats.org/officeDocument/2006/relationships/image" Target="../media/image3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9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90.jpeg"/><Relationship Id="rId9" Type="http://schemas.openxmlformats.org/officeDocument/2006/relationships/image" Target="../media/image3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263.png"/><Relationship Id="rId4" Type="http://schemas.openxmlformats.org/officeDocument/2006/relationships/image" Target="../media/image291.jpeg"/><Relationship Id="rId9" Type="http://schemas.openxmlformats.org/officeDocument/2006/relationships/image" Target="../media/image3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openxmlformats.org/officeDocument/2006/relationships/image" Target="../media/image32.png"/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12" Type="http://schemas.openxmlformats.org/officeDocument/2006/relationships/image" Target="../media/image16.png"/><Relationship Id="rId17" Type="http://schemas.openxmlformats.org/officeDocument/2006/relationships/image" Target="../media/image263.png"/><Relationship Id="rId2" Type="http://schemas.openxmlformats.org/officeDocument/2006/relationships/notesSlide" Target="../notesSlides/notesSlide93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6.png"/><Relationship Id="rId11" Type="http://schemas.openxmlformats.org/officeDocument/2006/relationships/image" Target="../media/image301.png"/><Relationship Id="rId5" Type="http://schemas.openxmlformats.org/officeDocument/2006/relationships/image" Target="../media/image295.png"/><Relationship Id="rId15" Type="http://schemas.openxmlformats.org/officeDocument/2006/relationships/image" Target="../media/image34.png"/><Relationship Id="rId10" Type="http://schemas.openxmlformats.org/officeDocument/2006/relationships/image" Target="../media/image300.png"/><Relationship Id="rId4" Type="http://schemas.openxmlformats.org/officeDocument/2006/relationships/image" Target="../media/image294.png"/><Relationship Id="rId9" Type="http://schemas.openxmlformats.org/officeDocument/2006/relationships/image" Target="../media/image299.png"/><Relationship Id="rId14" Type="http://schemas.openxmlformats.org/officeDocument/2006/relationships/image" Target="../media/image3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1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3.png"/><Relationship Id="rId5" Type="http://schemas.openxmlformats.org/officeDocument/2006/relationships/slide" Target="slide14.xml"/><Relationship Id="rId10" Type="http://schemas.openxmlformats.org/officeDocument/2006/relationships/image" Target="../media/image34.png"/><Relationship Id="rId4" Type="http://schemas.openxmlformats.org/officeDocument/2006/relationships/image" Target="../media/image280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/>
        </p:nvSpPr>
        <p:spPr>
          <a:xfrm>
            <a:off x="0" y="0"/>
            <a:ext cx="2486025" cy="68580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>
              <a:alpha val="97000"/>
            </a:srgbClr>
          </a:solidFill>
          <a:ln>
            <a:noFill/>
          </a:ln>
          <a:effectLst>
            <a:outerShdw blurRad="1524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172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-46038" y="5364163"/>
            <a:ext cx="2049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00"/>
                </a:solidFill>
                <a:latin typeface="Candara" panose="020E0502030303020204" pitchFamily="34" charset="0"/>
                <a:hlinkClick r:id="rId5"/>
              </a:rPr>
              <a:t>www.airandme.org</a:t>
            </a:r>
            <a:endParaRPr lang="fr-FR" altLang="fr-FR" sz="14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7173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268788"/>
            <a:ext cx="9540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11125"/>
            <a:ext cx="2138362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Video">
            <a:hlinkClick r:id="rId8"/>
          </p:cNvPr>
          <p:cNvSpPr txBox="1">
            <a:spLocks noChangeArrowheads="1"/>
          </p:cNvSpPr>
          <p:nvPr/>
        </p:nvSpPr>
        <p:spPr bwMode="auto">
          <a:xfrm>
            <a:off x="-176737" y="3054350"/>
            <a:ext cx="177482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srgbClr val="404040"/>
                </a:solidFill>
                <a:latin typeface="Candara" panose="020E0502030303020204" pitchFamily="34" charset="0"/>
              </a:rPr>
              <a:t>Mode d’emploi</a:t>
            </a:r>
          </a:p>
        </p:txBody>
      </p:sp>
      <p:pic>
        <p:nvPicPr>
          <p:cNvPr id="7176" name="PictoVideo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47" y="2933700"/>
            <a:ext cx="4778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oGuide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60" y="3600805"/>
            <a:ext cx="4794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-PDF"/>
          <p:cNvSpPr txBox="1">
            <a:spLocks noChangeArrowheads="1"/>
          </p:cNvSpPr>
          <p:nvPr/>
        </p:nvSpPr>
        <p:spPr bwMode="auto">
          <a:xfrm>
            <a:off x="-153195" y="3640932"/>
            <a:ext cx="17129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prstClr val="black"/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7179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-46038" y="5008563"/>
            <a:ext cx="2049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00"/>
                </a:solidFill>
                <a:latin typeface="Candara" panose="020E0502030303020204" pitchFamily="34" charset="0"/>
                <a:hlinkClick r:id="rId4"/>
              </a:rPr>
              <a:t>www.lairetmoi.org</a:t>
            </a:r>
            <a:endParaRPr lang="fr-FR" altLang="fr-FR" sz="140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7180" name="Image 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018213"/>
            <a:ext cx="40481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603601" y="308069"/>
            <a:ext cx="4127500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800" kern="0" dirty="0">
                <a:solidFill>
                  <a:prstClr val="white"/>
                </a:solidFill>
                <a:latin typeface="Candara" panose="020E0502030303020204" pitchFamily="34" charset="0"/>
                <a:ea typeface="Arial" pitchFamily="-100" charset="0"/>
                <a:cs typeface="Arial" pitchFamily="-100" charset="0"/>
              </a:rPr>
              <a:t>Module l’essentiel</a:t>
            </a:r>
            <a:br>
              <a:rPr lang="fr-FR" sz="2800" b="1" dirty="0">
                <a:solidFill>
                  <a:prstClr val="white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2800" b="1" dirty="0">
                <a:solidFill>
                  <a:prstClr val="white"/>
                </a:solidFill>
                <a:latin typeface="Candara" panose="020E0502030303020204" pitchFamily="34" charset="0"/>
                <a:cs typeface="Arial" charset="0"/>
              </a:rPr>
              <a:t>La pollution de l’air</a:t>
            </a:r>
          </a:p>
        </p:txBody>
      </p:sp>
      <p:sp>
        <p:nvSpPr>
          <p:cNvPr id="7182" name="ZoneTexte 24"/>
          <p:cNvSpPr txBox="1">
            <a:spLocks noChangeArrowheads="1"/>
          </p:cNvSpPr>
          <p:nvPr/>
        </p:nvSpPr>
        <p:spPr bwMode="auto">
          <a:xfrm>
            <a:off x="9678016" y="154305"/>
            <a:ext cx="1438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4800" b="1" baseline="30000" dirty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endParaRPr lang="fr-FR" altLang="fr-FR" sz="4800" b="1" dirty="0">
              <a:solidFill>
                <a:srgbClr val="FFFFFF"/>
              </a:solidFill>
            </a:endParaRPr>
          </a:p>
        </p:txBody>
      </p:sp>
      <p:sp>
        <p:nvSpPr>
          <p:cNvPr id="26" name="ZtxtP-Video">
            <a:hlinkClick r:id="rId8"/>
          </p:cNvPr>
          <p:cNvSpPr txBox="1">
            <a:spLocks noChangeArrowheads="1"/>
          </p:cNvSpPr>
          <p:nvPr/>
        </p:nvSpPr>
        <p:spPr bwMode="auto">
          <a:xfrm>
            <a:off x="2384425" y="6018213"/>
            <a:ext cx="1165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i="1" kern="0" dirty="0">
                <a:solidFill>
                  <a:prstClr val="white">
                    <a:lumMod val="75000"/>
                  </a:prstClr>
                </a:solidFill>
                <a:latin typeface="Candara" panose="020E0502030303020204" pitchFamily="34" charset="0"/>
              </a:rPr>
              <a:t>Version 2.2.3</a:t>
            </a:r>
          </a:p>
        </p:txBody>
      </p:sp>
      <p:pic>
        <p:nvPicPr>
          <p:cNvPr id="7184" name="Image 12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5938838"/>
            <a:ext cx="16875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FC16CBF-A0A2-C692-A574-784E84F85708}"/>
              </a:ext>
            </a:extLst>
          </p:cNvPr>
          <p:cNvCxnSpPr/>
          <p:nvPr/>
        </p:nvCxnSpPr>
        <p:spPr bwMode="auto">
          <a:xfrm rot="5400000" flipH="1" flipV="1">
            <a:off x="8021642" y="3820317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79">
            <a:extLst>
              <a:ext uri="{FF2B5EF4-FFF2-40B4-BE49-F238E27FC236}">
                <a16:creationId xmlns:a16="http://schemas.microsoft.com/office/drawing/2014/main" id="{2FDA7EB4-1101-9CDA-233F-F0730537E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956" y="809625"/>
            <a:ext cx="3348037" cy="5632450"/>
          </a:xfrm>
          <a:prstGeom prst="rect">
            <a:avLst/>
          </a:prstGeom>
          <a:solidFill>
            <a:srgbClr val="FBE0CD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andara" panose="020E0502030303020204" pitchFamily="34" charset="0"/>
            </a:endParaRPr>
          </a:p>
        </p:txBody>
      </p:sp>
      <p:pic>
        <p:nvPicPr>
          <p:cNvPr id="7" name="Picture 12" descr="C:\Users\Victor-Hugo ESPINOSA\Desktop\Sauvegarde Marie Anne\Diaporama Air et Moi\illustrations ATMO\Dessins-Coupes\AM oeil.gif">
            <a:extLst>
              <a:ext uri="{FF2B5EF4-FFF2-40B4-BE49-F238E27FC236}">
                <a16:creationId xmlns:a16="http://schemas.microsoft.com/office/drawing/2014/main" id="{EBE2CDD0-0DAB-6A71-DB45-DFB17D40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20" y="811995"/>
            <a:ext cx="441603" cy="69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8D5BB9E-3CAA-44FD-4AB7-3B00DE8BC7F1}"/>
              </a:ext>
            </a:extLst>
          </p:cNvPr>
          <p:cNvSpPr txBox="1">
            <a:spLocks/>
          </p:cNvSpPr>
          <p:nvPr/>
        </p:nvSpPr>
        <p:spPr bwMode="auto">
          <a:xfrm>
            <a:off x="1919288" y="0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Voyage vers l’infiniment petit</a:t>
            </a:r>
          </a:p>
        </p:txBody>
      </p:sp>
      <p:pic>
        <p:nvPicPr>
          <p:cNvPr id="9" name="Image 64">
            <a:extLst>
              <a:ext uri="{FF2B5EF4-FFF2-40B4-BE49-F238E27FC236}">
                <a16:creationId xmlns:a16="http://schemas.microsoft.com/office/drawing/2014/main" id="{EEA6C6B5-3152-FD6B-9D87-7F156DBECD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7713" y="253948"/>
            <a:ext cx="1079500" cy="76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3B6810A-A47C-C3A1-9256-8E829F88B295}"/>
              </a:ext>
            </a:extLst>
          </p:cNvPr>
          <p:cNvCxnSpPr/>
          <p:nvPr/>
        </p:nvCxnSpPr>
        <p:spPr bwMode="auto">
          <a:xfrm rot="16200000" flipV="1">
            <a:off x="3347596" y="3532982"/>
            <a:ext cx="28733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32189A-532E-BFFF-3FD1-9446A4BD26BE}"/>
              </a:ext>
            </a:extLst>
          </p:cNvPr>
          <p:cNvCxnSpPr/>
          <p:nvPr/>
        </p:nvCxnSpPr>
        <p:spPr bwMode="auto">
          <a:xfrm rot="16200000" flipV="1">
            <a:off x="2175227" y="3522663"/>
            <a:ext cx="307975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6">
            <a:extLst>
              <a:ext uri="{FF2B5EF4-FFF2-40B4-BE49-F238E27FC236}">
                <a16:creationId xmlns:a16="http://schemas.microsoft.com/office/drawing/2014/main" id="{511279CE-B4A7-AB21-9D9F-7A63448CE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528" y="3068638"/>
            <a:ext cx="827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mm</a:t>
            </a:r>
          </a:p>
        </p:txBody>
      </p:sp>
      <p:sp>
        <p:nvSpPr>
          <p:cNvPr id="13" name="ZoneTexte 16">
            <a:extLst>
              <a:ext uri="{FF2B5EF4-FFF2-40B4-BE49-F238E27FC236}">
                <a16:creationId xmlns:a16="http://schemas.microsoft.com/office/drawing/2014/main" id="{5F0D5C70-C0E6-B272-C597-9FB9AA17E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665" y="3065463"/>
            <a:ext cx="96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100 µm</a:t>
            </a:r>
          </a:p>
        </p:txBody>
      </p:sp>
      <p:sp>
        <p:nvSpPr>
          <p:cNvPr id="14" name="ZoneTexte 16">
            <a:extLst>
              <a:ext uri="{FF2B5EF4-FFF2-40B4-BE49-F238E27FC236}">
                <a16:creationId xmlns:a16="http://schemas.microsoft.com/office/drawing/2014/main" id="{EF238117-A45C-CA59-1F2A-FE13D576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728" y="3065463"/>
            <a:ext cx="1223962" cy="338137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8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mm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2E5F3F0-D066-6A03-0EC2-748FA0E68B50}"/>
              </a:ext>
            </a:extLst>
          </p:cNvPr>
          <p:cNvCxnSpPr/>
          <p:nvPr/>
        </p:nvCxnSpPr>
        <p:spPr bwMode="auto">
          <a:xfrm rot="16200000" flipV="1">
            <a:off x="4482659" y="3525044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6">
            <a:extLst>
              <a:ext uri="{FF2B5EF4-FFF2-40B4-BE49-F238E27FC236}">
                <a16:creationId xmlns:a16="http://schemas.microsoft.com/office/drawing/2014/main" id="{1F17360E-3D46-33EA-9AD7-0A3F1D585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85" y="4651375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Cheveux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45FB1C2-F14C-4D73-23F1-62C1388FD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268" y="4490650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Fourmis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42D564A-0DB4-087E-AFF4-9FD27B23E4FE}"/>
              </a:ext>
            </a:extLst>
          </p:cNvPr>
          <p:cNvCxnSpPr/>
          <p:nvPr/>
        </p:nvCxnSpPr>
        <p:spPr bwMode="auto">
          <a:xfrm rot="5400000" flipH="1" flipV="1">
            <a:off x="2839443" y="3828257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6CC0C73-109D-3559-509F-DB1F9F9F99B5}"/>
              </a:ext>
            </a:extLst>
          </p:cNvPr>
          <p:cNvCxnSpPr/>
          <p:nvPr/>
        </p:nvCxnSpPr>
        <p:spPr bwMode="auto">
          <a:xfrm rot="5400000" flipH="1" flipV="1">
            <a:off x="4744981" y="3828257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13">
            <a:extLst>
              <a:ext uri="{FF2B5EF4-FFF2-40B4-BE49-F238E27FC236}">
                <a16:creationId xmlns:a16="http://schemas.microsoft.com/office/drawing/2014/main" id="{446F7F3D-10A4-E85B-D36E-AF1C43123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1494190"/>
            <a:ext cx="234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Visible à l’œil nu</a:t>
            </a:r>
          </a:p>
        </p:txBody>
      </p:sp>
      <p:sp>
        <p:nvSpPr>
          <p:cNvPr id="23" name="ZoneTexte 16">
            <a:extLst>
              <a:ext uri="{FF2B5EF4-FFF2-40B4-BE49-F238E27FC236}">
                <a16:creationId xmlns:a16="http://schemas.microsoft.com/office/drawing/2014/main" id="{96497E2D-6535-0B21-0085-28379DE0A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453" y="2586038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millimètre = </a:t>
            </a:r>
            <a:b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millième de mètre</a:t>
            </a:r>
            <a:endParaRPr lang="fr-FR" altLang="fr-FR" sz="1600" i="1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A8FAA8F-CDBD-36C5-FB9E-581EF46499CE}"/>
              </a:ext>
            </a:extLst>
          </p:cNvPr>
          <p:cNvCxnSpPr/>
          <p:nvPr/>
        </p:nvCxnSpPr>
        <p:spPr bwMode="auto">
          <a:xfrm>
            <a:off x="1913290" y="3662168"/>
            <a:ext cx="9144000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3">
            <a:extLst>
              <a:ext uri="{FF2B5EF4-FFF2-40B4-BE49-F238E27FC236}">
                <a16:creationId xmlns:a16="http://schemas.microsoft.com/office/drawing/2014/main" id="{FB09D338-8C26-92EA-C1F6-0BECEC337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6383971"/>
            <a:ext cx="9144000" cy="415925"/>
          </a:xfrm>
          <a:prstGeom prst="rect">
            <a:avLst/>
          </a:prstGeom>
          <a:solidFill>
            <a:srgbClr val="C4E2EC"/>
          </a:solidFill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1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pollution de l’air la plus toxique est bien souvent invisible à l’œil nu !</a:t>
            </a:r>
          </a:p>
        </p:txBody>
      </p:sp>
      <p:sp>
        <p:nvSpPr>
          <p:cNvPr id="26" name="ZoneTexte 16">
            <a:extLst>
              <a:ext uri="{FF2B5EF4-FFF2-40B4-BE49-F238E27FC236}">
                <a16:creationId xmlns:a16="http://schemas.microsoft.com/office/drawing/2014/main" id="{21BC09F1-95C3-5B85-B931-9B1C2C5BB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755" y="3060699"/>
            <a:ext cx="1223963" cy="30797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µm</a:t>
            </a:r>
          </a:p>
        </p:txBody>
      </p:sp>
      <p:sp>
        <p:nvSpPr>
          <p:cNvPr id="27" name="ZoneTexte 16">
            <a:extLst>
              <a:ext uri="{FF2B5EF4-FFF2-40B4-BE49-F238E27FC236}">
                <a16:creationId xmlns:a16="http://schemas.microsoft.com/office/drawing/2014/main" id="{3B3681E6-760A-62BF-D62D-D40E012A9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219" y="3076661"/>
            <a:ext cx="8635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µm</a:t>
            </a:r>
          </a:p>
        </p:txBody>
      </p:sp>
      <p:sp>
        <p:nvSpPr>
          <p:cNvPr id="28" name="ZoneTexte 16">
            <a:extLst>
              <a:ext uri="{FF2B5EF4-FFF2-40B4-BE49-F238E27FC236}">
                <a16:creationId xmlns:a16="http://schemas.microsoft.com/office/drawing/2014/main" id="{CD7EC802-1FEF-79D3-B2CF-BFAA7C694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069" y="3076661"/>
            <a:ext cx="8635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100 nm</a:t>
            </a:r>
          </a:p>
        </p:txBody>
      </p:sp>
      <p:sp>
        <p:nvSpPr>
          <p:cNvPr id="29" name="ZoneTexte 16">
            <a:extLst>
              <a:ext uri="{FF2B5EF4-FFF2-40B4-BE49-F238E27FC236}">
                <a16:creationId xmlns:a16="http://schemas.microsoft.com/office/drawing/2014/main" id="{A156432B-AF65-D80F-5A38-7172DCF93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7500" y="3062374"/>
            <a:ext cx="8635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nm</a:t>
            </a:r>
          </a:p>
        </p:txBody>
      </p:sp>
      <p:sp>
        <p:nvSpPr>
          <p:cNvPr id="30" name="ZoneTexte 16">
            <a:extLst>
              <a:ext uri="{FF2B5EF4-FFF2-40B4-BE49-F238E27FC236}">
                <a16:creationId xmlns:a16="http://schemas.microsoft.com/office/drawing/2014/main" id="{F595CC23-5417-85D5-2712-9E9BEF7A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2650" y="3076574"/>
            <a:ext cx="1223963" cy="33813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6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nm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24B17AC-2D77-6ACF-7E44-EE7D1A832167}"/>
              </a:ext>
            </a:extLst>
          </p:cNvPr>
          <p:cNvCxnSpPr/>
          <p:nvPr/>
        </p:nvCxnSpPr>
        <p:spPr bwMode="auto">
          <a:xfrm rot="16200000" flipV="1">
            <a:off x="5673937" y="3525043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027AD8E-38D9-7D3A-55E9-9245F8322917}"/>
              </a:ext>
            </a:extLst>
          </p:cNvPr>
          <p:cNvCxnSpPr/>
          <p:nvPr/>
        </p:nvCxnSpPr>
        <p:spPr bwMode="auto">
          <a:xfrm rot="16200000" flipV="1">
            <a:off x="8004969" y="3525043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F4BDD77-F2AE-82FF-F5AD-C951B1E37F48}"/>
              </a:ext>
            </a:extLst>
          </p:cNvPr>
          <p:cNvCxnSpPr/>
          <p:nvPr/>
        </p:nvCxnSpPr>
        <p:spPr bwMode="auto">
          <a:xfrm rot="16200000" flipV="1">
            <a:off x="9157495" y="3525043"/>
            <a:ext cx="303212" cy="0"/>
          </a:xfrm>
          <a:prstGeom prst="line">
            <a:avLst/>
          </a:prstGeom>
          <a:ln w="25400">
            <a:solidFill>
              <a:srgbClr val="00B05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21BDA23-F2E7-A635-B960-8015EB385B7B}"/>
              </a:ext>
            </a:extLst>
          </p:cNvPr>
          <p:cNvCxnSpPr/>
          <p:nvPr/>
        </p:nvCxnSpPr>
        <p:spPr bwMode="auto">
          <a:xfrm rot="16200000" flipV="1">
            <a:off x="6780036" y="3517106"/>
            <a:ext cx="287337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5EC28882-F034-C9E0-AC36-BF3103D1A4C3}"/>
              </a:ext>
            </a:extLst>
          </p:cNvPr>
          <p:cNvCxnSpPr/>
          <p:nvPr/>
        </p:nvCxnSpPr>
        <p:spPr bwMode="auto">
          <a:xfrm rot="16200000" flipV="1">
            <a:off x="10252869" y="3517106"/>
            <a:ext cx="287337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16">
            <a:extLst>
              <a:ext uri="{FF2B5EF4-FFF2-40B4-BE49-F238E27FC236}">
                <a16:creationId xmlns:a16="http://schemas.microsoft.com/office/drawing/2014/main" id="{FE37D43E-14CA-9620-DA7A-579F81B87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962" y="4543497"/>
            <a:ext cx="863529" cy="30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Cellules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5B082C80-AE1B-BB7C-2345-DB6F948C7E46}"/>
              </a:ext>
            </a:extLst>
          </p:cNvPr>
          <p:cNvCxnSpPr/>
          <p:nvPr/>
        </p:nvCxnSpPr>
        <p:spPr bwMode="auto">
          <a:xfrm rot="5400000" flipH="1" flipV="1">
            <a:off x="5415950" y="3828256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FBE2226-5DF5-818B-EAAE-28852D09A8FA}"/>
              </a:ext>
            </a:extLst>
          </p:cNvPr>
          <p:cNvCxnSpPr/>
          <p:nvPr/>
        </p:nvCxnSpPr>
        <p:spPr bwMode="auto">
          <a:xfrm rot="5400000" flipH="1" flipV="1">
            <a:off x="6592636" y="3890072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A7F180F-73E4-C7E8-8C85-17385E1E81AC}"/>
              </a:ext>
            </a:extLst>
          </p:cNvPr>
          <p:cNvCxnSpPr/>
          <p:nvPr/>
        </p:nvCxnSpPr>
        <p:spPr bwMode="auto">
          <a:xfrm rot="5400000" flipH="1" flipV="1">
            <a:off x="5952296" y="3828256"/>
            <a:ext cx="287337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16">
            <a:extLst>
              <a:ext uri="{FF2B5EF4-FFF2-40B4-BE49-F238E27FC236}">
                <a16:creationId xmlns:a16="http://schemas.microsoft.com/office/drawing/2014/main" id="{FF738E1F-EA2E-85A5-DAA6-DFAC51919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311" y="5350385"/>
            <a:ext cx="344935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Particules fines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(Participant à la pollution de l’air)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14FD0B4B-A0C7-3941-5DDA-9BFFA157EF32}"/>
              </a:ext>
            </a:extLst>
          </p:cNvPr>
          <p:cNvCxnSpPr/>
          <p:nvPr/>
        </p:nvCxnSpPr>
        <p:spPr bwMode="auto">
          <a:xfrm rot="10800000">
            <a:off x="6661150" y="5897561"/>
            <a:ext cx="4500563" cy="158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">
            <a:extLst>
              <a:ext uri="{FF2B5EF4-FFF2-40B4-BE49-F238E27FC236}">
                <a16:creationId xmlns:a16="http://schemas.microsoft.com/office/drawing/2014/main" id="{6F1FD5C4-348A-D594-1667-6711F03D2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794" y="5910430"/>
            <a:ext cx="619068" cy="2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PM 2,5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7727710-E951-CEBC-133B-B16B39E39A5F}"/>
              </a:ext>
            </a:extLst>
          </p:cNvPr>
          <p:cNvCxnSpPr/>
          <p:nvPr/>
        </p:nvCxnSpPr>
        <p:spPr bwMode="auto">
          <a:xfrm flipV="1">
            <a:off x="6648644" y="4425611"/>
            <a:ext cx="3175" cy="87788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16">
            <a:extLst>
              <a:ext uri="{FF2B5EF4-FFF2-40B4-BE49-F238E27FC236}">
                <a16:creationId xmlns:a16="http://schemas.microsoft.com/office/drawing/2014/main" id="{155A0BC6-B9B8-540F-780C-4E87832E8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27" y="2585684"/>
            <a:ext cx="1943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micromètre = </a:t>
            </a:r>
            <a:b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200" i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millième de millimètre</a:t>
            </a:r>
          </a:p>
        </p:txBody>
      </p:sp>
      <p:sp>
        <p:nvSpPr>
          <p:cNvPr id="47" name="ZoneTexte 16">
            <a:extLst>
              <a:ext uri="{FF2B5EF4-FFF2-40B4-BE49-F238E27FC236}">
                <a16:creationId xmlns:a16="http://schemas.microsoft.com/office/drawing/2014/main" id="{3CBB78BD-67FD-520F-59FC-95193CB7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777" y="2601453"/>
            <a:ext cx="1791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nanomètre = </a:t>
            </a:r>
            <a:b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200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millième de micromètre</a:t>
            </a:r>
          </a:p>
        </p:txBody>
      </p:sp>
      <p:sp>
        <p:nvSpPr>
          <p:cNvPr id="48" name="ZoneTexte 16">
            <a:extLst>
              <a:ext uri="{FF2B5EF4-FFF2-40B4-BE49-F238E27FC236}">
                <a16:creationId xmlns:a16="http://schemas.microsoft.com/office/drawing/2014/main" id="{5F94AB80-0797-5DDC-87E4-D0C38710F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434" y="3533110"/>
            <a:ext cx="3157279" cy="30777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ndara" panose="020E0502030303020204" pitchFamily="34" charset="0"/>
                <a:cs typeface="Arial" panose="020B0604020202020204" pitchFamily="34" charset="0"/>
              </a:rPr>
              <a:t>nanoparticules</a:t>
            </a:r>
          </a:p>
        </p:txBody>
      </p:sp>
      <p:sp>
        <p:nvSpPr>
          <p:cNvPr id="49" name="ZoneTexte 16">
            <a:extLst>
              <a:ext uri="{FF2B5EF4-FFF2-40B4-BE49-F238E27FC236}">
                <a16:creationId xmlns:a16="http://schemas.microsoft.com/office/drawing/2014/main" id="{3249A906-D159-870C-24CA-F8662FD51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935" y="4515391"/>
            <a:ext cx="956125" cy="73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Bactéries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ZoneTexte 16">
            <a:extLst>
              <a:ext uri="{FF2B5EF4-FFF2-40B4-BE49-F238E27FC236}">
                <a16:creationId xmlns:a16="http://schemas.microsoft.com/office/drawing/2014/main" id="{A5C102BF-F861-ABEA-BC7B-502112450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383" y="4499964"/>
            <a:ext cx="902039" cy="5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Globules rouges</a:t>
            </a:r>
          </a:p>
        </p:txBody>
      </p:sp>
      <p:sp>
        <p:nvSpPr>
          <p:cNvPr id="51" name="ZoneTexte 16">
            <a:extLst>
              <a:ext uri="{FF2B5EF4-FFF2-40B4-BE49-F238E27FC236}">
                <a16:creationId xmlns:a16="http://schemas.microsoft.com/office/drawing/2014/main" id="{65A95483-5E29-1368-4C46-36FECB469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000" y="3533879"/>
            <a:ext cx="3495065" cy="307777"/>
          </a:xfrm>
          <a:prstGeom prst="rect">
            <a:avLst/>
          </a:prstGeom>
          <a:solidFill>
            <a:srgbClr val="2844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microparticules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5160F0D-DD25-113E-F8D7-9BFEBA8B4735}"/>
              </a:ext>
            </a:extLst>
          </p:cNvPr>
          <p:cNvCxnSpPr/>
          <p:nvPr/>
        </p:nvCxnSpPr>
        <p:spPr bwMode="auto">
          <a:xfrm>
            <a:off x="5419301" y="1930947"/>
            <a:ext cx="6156000" cy="476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13">
            <a:extLst>
              <a:ext uri="{FF2B5EF4-FFF2-40B4-BE49-F238E27FC236}">
                <a16:creationId xmlns:a16="http://schemas.microsoft.com/office/drawing/2014/main" id="{E3894436-7CA5-E669-2A2D-5B59107AC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1400" y="1512314"/>
            <a:ext cx="2881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Invisible à l’œil nu</a:t>
            </a:r>
          </a:p>
        </p:txBody>
      </p:sp>
      <p:pic>
        <p:nvPicPr>
          <p:cNvPr id="54" name="Logo AEM">
            <a:extLst>
              <a:ext uri="{FF2B5EF4-FFF2-40B4-BE49-F238E27FC236}">
                <a16:creationId xmlns:a16="http://schemas.microsoft.com/office/drawing/2014/main" id="{D79D0BED-ED88-46B7-E14E-CB8E28D77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oGuide">
            <a:extLst>
              <a:ext uri="{FF2B5EF4-FFF2-40B4-BE49-F238E27FC236}">
                <a16:creationId xmlns:a16="http://schemas.microsoft.com/office/drawing/2014/main" id="{B17F6C8D-1406-3BB2-CD5E-F2DA3907C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ZtxtP-Guide">
            <a:extLst>
              <a:ext uri="{FF2B5EF4-FFF2-40B4-BE49-F238E27FC236}">
                <a16:creationId xmlns:a16="http://schemas.microsoft.com/office/drawing/2014/main" id="{4A1D5BCA-D2F1-5472-7C6A-6CDA68F73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57" name="ZtxtP-Info">
            <a:extLst>
              <a:ext uri="{FF2B5EF4-FFF2-40B4-BE49-F238E27FC236}">
                <a16:creationId xmlns:a16="http://schemas.microsoft.com/office/drawing/2014/main" id="{BADF9DA9-7C63-36DB-0DBD-F56799B74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8" name="PictoInfo">
            <a:extLst>
              <a:ext uri="{FF2B5EF4-FFF2-40B4-BE49-F238E27FC236}">
                <a16:creationId xmlns:a16="http://schemas.microsoft.com/office/drawing/2014/main" id="{8B52A277-6214-594D-13D4-451D13F9B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ZtxtP-Video">
            <a:extLst>
              <a:ext uri="{FF2B5EF4-FFF2-40B4-BE49-F238E27FC236}">
                <a16:creationId xmlns:a16="http://schemas.microsoft.com/office/drawing/2014/main" id="{1D03671C-F915-78E7-103E-7A95A184B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60" name="PictoVideo">
            <a:extLst>
              <a:ext uri="{FF2B5EF4-FFF2-40B4-BE49-F238E27FC236}">
                <a16:creationId xmlns:a16="http://schemas.microsoft.com/office/drawing/2014/main" id="{31FABC59-B945-CB17-21D0-F7B4562D3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8DB91075-BC75-60BE-70A7-15E98CF2FF22}"/>
              </a:ext>
            </a:extLst>
          </p:cNvPr>
          <p:cNvCxnSpPr/>
          <p:nvPr/>
        </p:nvCxnSpPr>
        <p:spPr bwMode="auto">
          <a:xfrm flipH="1" flipV="1">
            <a:off x="2092325" y="1919640"/>
            <a:ext cx="2952000" cy="1587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B62F209C-FA54-FDBB-B9F6-7DC2FE892A51}"/>
              </a:ext>
            </a:extLst>
          </p:cNvPr>
          <p:cNvCxnSpPr/>
          <p:nvPr/>
        </p:nvCxnSpPr>
        <p:spPr bwMode="auto">
          <a:xfrm flipV="1">
            <a:off x="6639507" y="5349875"/>
            <a:ext cx="3175" cy="573088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 68" descr="Une image contenant arbre, fruit, brosse&#10;&#10;Description générée automatiquement">
            <a:extLst>
              <a:ext uri="{FF2B5EF4-FFF2-40B4-BE49-F238E27FC236}">
                <a16:creationId xmlns:a16="http://schemas.microsoft.com/office/drawing/2014/main" id="{29A0D554-6436-C2D5-21DA-33B6117B37B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91" y="5370238"/>
            <a:ext cx="359903" cy="385611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9ADCA123-56DC-4A28-D684-DFB4390417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96" y="4193567"/>
            <a:ext cx="591580" cy="434812"/>
          </a:xfrm>
          <a:prstGeom prst="rect">
            <a:avLst/>
          </a:prstGeom>
        </p:spPr>
      </p:pic>
      <p:sp>
        <p:nvSpPr>
          <p:cNvPr id="73" name="ZoneTexte 16">
            <a:extLst>
              <a:ext uri="{FF2B5EF4-FFF2-40B4-BE49-F238E27FC236}">
                <a16:creationId xmlns:a16="http://schemas.microsoft.com/office/drawing/2014/main" id="{91484EDE-E491-19FB-6AFC-6B46F6DF3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1166" y="4685427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L’ADN</a:t>
            </a: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A5CBAD5E-1D2B-6932-9248-E3117E68A526}"/>
              </a:ext>
            </a:extLst>
          </p:cNvPr>
          <p:cNvCxnSpPr/>
          <p:nvPr/>
        </p:nvCxnSpPr>
        <p:spPr bwMode="auto">
          <a:xfrm rot="5400000" flipH="1" flipV="1">
            <a:off x="10262394" y="3979782"/>
            <a:ext cx="287337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age 3">
            <a:extLst>
              <a:ext uri="{FF2B5EF4-FFF2-40B4-BE49-F238E27FC236}">
                <a16:creationId xmlns:a16="http://schemas.microsoft.com/office/drawing/2014/main" id="{31D04A43-DB8F-0E2E-811C-FB49AF2371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80" y="705705"/>
            <a:ext cx="1140268" cy="87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DE6347BA-DD09-F1E3-D686-D86FABB9F266}"/>
              </a:ext>
            </a:extLst>
          </p:cNvPr>
          <p:cNvSpPr/>
          <p:nvPr/>
        </p:nvSpPr>
        <p:spPr>
          <a:xfrm>
            <a:off x="3729440" y="5702034"/>
            <a:ext cx="1058376" cy="299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4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Acarien  </a:t>
            </a:r>
            <a:endParaRPr lang="fr-FR" sz="1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88E4C54-3AE6-5E22-021B-46C12E465A7C}"/>
              </a:ext>
            </a:extLst>
          </p:cNvPr>
          <p:cNvSpPr/>
          <p:nvPr/>
        </p:nvSpPr>
        <p:spPr>
          <a:xfrm>
            <a:off x="5235792" y="5767243"/>
            <a:ext cx="902039" cy="299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4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Pollen</a:t>
            </a:r>
            <a:endParaRPr lang="fr-FR" sz="1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78" name="ZoneTexte 16">
            <a:extLst>
              <a:ext uri="{FF2B5EF4-FFF2-40B4-BE49-F238E27FC236}">
                <a16:creationId xmlns:a16="http://schemas.microsoft.com/office/drawing/2014/main" id="{E11E6C04-6E6A-1D6F-9A22-F3850A03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797" y="4587273"/>
            <a:ext cx="695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Virus</a:t>
            </a:r>
          </a:p>
        </p:txBody>
      </p:sp>
      <p:pic>
        <p:nvPicPr>
          <p:cNvPr id="79" name="Virus">
            <a:extLst>
              <a:ext uri="{FF2B5EF4-FFF2-40B4-BE49-F238E27FC236}">
                <a16:creationId xmlns:a16="http://schemas.microsoft.com/office/drawing/2014/main" id="{35BFFFBB-E1DC-3AA4-EB28-BA95E3B0E43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920" y="4037418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 64" descr="AM bacterie 2.gif">
            <a:extLst>
              <a:ext uri="{FF2B5EF4-FFF2-40B4-BE49-F238E27FC236}">
                <a16:creationId xmlns:a16="http://schemas.microsoft.com/office/drawing/2014/main" id="{DFFBC8AA-E588-C2A6-C456-EAE0C64A134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280">
            <a:off x="6534102" y="4015729"/>
            <a:ext cx="592089" cy="56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BB7FB640-ADDE-EC8B-9AA7-1616E7C0F4AA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5152854" y="873661"/>
            <a:ext cx="7937" cy="5472000"/>
          </a:xfrm>
          <a:prstGeom prst="line">
            <a:avLst/>
          </a:prstGeom>
          <a:ln w="139700">
            <a:gradFill flip="none" rotWithShape="1">
              <a:gsLst>
                <a:gs pos="0">
                  <a:srgbClr val="C00000">
                    <a:alpha val="80000"/>
                    <a:lumMod val="99000"/>
                  </a:srgbClr>
                </a:gs>
                <a:gs pos="71000">
                  <a:srgbClr val="C00000">
                    <a:alpha val="20000"/>
                  </a:srgbClr>
                </a:gs>
                <a:gs pos="34000">
                  <a:srgbClr val="C00000">
                    <a:alpha val="50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0" scaled="0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Image 81" descr="Une image contenant invertébré, noir et blanc&#10;&#10;Description générée automatiquement">
            <a:extLst>
              <a:ext uri="{FF2B5EF4-FFF2-40B4-BE49-F238E27FC236}">
                <a16:creationId xmlns:a16="http://schemas.microsoft.com/office/drawing/2014/main" id="{61A6494B-3563-C121-B83B-FC5968F98C9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25" y="4054808"/>
            <a:ext cx="1086772" cy="629273"/>
          </a:xfrm>
          <a:prstGeom prst="rect">
            <a:avLst/>
          </a:prstGeom>
        </p:spPr>
      </p:pic>
      <p:pic>
        <p:nvPicPr>
          <p:cNvPr id="83" name="Image 82" descr="Une image contenant dessin humoristique, dessin, croquis, Dessin d’enfant&#10;&#10;Description générée automatiquement">
            <a:extLst>
              <a:ext uri="{FF2B5EF4-FFF2-40B4-BE49-F238E27FC236}">
                <a16:creationId xmlns:a16="http://schemas.microsoft.com/office/drawing/2014/main" id="{B2001CC5-1A24-E8FC-B9BC-CDB778F4B0A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08" y="3985012"/>
            <a:ext cx="751482" cy="777743"/>
          </a:xfrm>
          <a:prstGeom prst="rect">
            <a:avLst/>
          </a:prstGeom>
        </p:spPr>
      </p:pic>
      <p:pic>
        <p:nvPicPr>
          <p:cNvPr id="84" name="Image 83" descr="Une image contenant ver, invertébré&#10;&#10;Description générée automatiquement">
            <a:extLst>
              <a:ext uri="{FF2B5EF4-FFF2-40B4-BE49-F238E27FC236}">
                <a16:creationId xmlns:a16="http://schemas.microsoft.com/office/drawing/2014/main" id="{D5796BEF-9885-8A5F-8D3A-C9AE3AEF068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5" y="3996877"/>
            <a:ext cx="560928" cy="818464"/>
          </a:xfrm>
          <a:prstGeom prst="rect">
            <a:avLst/>
          </a:prstGeom>
        </p:spPr>
      </p:pic>
      <p:pic>
        <p:nvPicPr>
          <p:cNvPr id="88" name="Image 87" descr="Une image contenant cœur, légume, rouge&#10;&#10;Description générée automatiquement">
            <a:extLst>
              <a:ext uri="{FF2B5EF4-FFF2-40B4-BE49-F238E27FC236}">
                <a16:creationId xmlns:a16="http://schemas.microsoft.com/office/drawing/2014/main" id="{C5C87D6A-9EFE-EF95-DE68-97A45D14121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33" y="3890914"/>
            <a:ext cx="1029158" cy="814801"/>
          </a:xfrm>
          <a:prstGeom prst="rect">
            <a:avLst/>
          </a:prstGeom>
        </p:spPr>
      </p:pic>
      <p:pic>
        <p:nvPicPr>
          <p:cNvPr id="89" name="Image 88" descr="Une image contenant dessin humoristique, croquis, art&#10;&#10;Description générée automatiquement">
            <a:extLst>
              <a:ext uri="{FF2B5EF4-FFF2-40B4-BE49-F238E27FC236}">
                <a16:creationId xmlns:a16="http://schemas.microsoft.com/office/drawing/2014/main" id="{254B188D-50EE-F8FE-0E8C-7CD18E1DFB0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96" y="5206998"/>
            <a:ext cx="556752" cy="547289"/>
          </a:xfrm>
          <a:prstGeom prst="rect">
            <a:avLst/>
          </a:prstGeom>
        </p:spPr>
      </p:pic>
      <p:pic>
        <p:nvPicPr>
          <p:cNvPr id="90" name="Btn_Camera-Fourmis">
            <a:hlinkClick r:id="rId18" action="ppaction://hlinksldjump"/>
            <a:extLst>
              <a:ext uri="{FF2B5EF4-FFF2-40B4-BE49-F238E27FC236}">
                <a16:creationId xmlns:a16="http://schemas.microsoft.com/office/drawing/2014/main" id="{48D80A73-FC2D-0A17-24ED-59698169AC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99" y="4725096"/>
            <a:ext cx="3238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Btn_Camera-Cell">
            <a:hlinkClick r:id="rId20" action="ppaction://hlinksldjump"/>
            <a:extLst>
              <a:ext uri="{FF2B5EF4-FFF2-40B4-BE49-F238E27FC236}">
                <a16:creationId xmlns:a16="http://schemas.microsoft.com/office/drawing/2014/main" id="{A9DF9E52-4FE7-2308-9A81-8848F5E9E9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04" y="4791540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tn_Camera-Cell">
            <a:hlinkClick r:id="rId21" action="ppaction://hlinksldjump"/>
            <a:extLst>
              <a:ext uri="{FF2B5EF4-FFF2-40B4-BE49-F238E27FC236}">
                <a16:creationId xmlns:a16="http://schemas.microsoft.com/office/drawing/2014/main" id="{15D60943-3AC4-E995-0E31-524E41B6E2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58" y="5990092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Btn_Camera-Cell">
            <a:hlinkClick r:id="rId22" action="ppaction://hlinksldjump"/>
            <a:extLst>
              <a:ext uri="{FF2B5EF4-FFF2-40B4-BE49-F238E27FC236}">
                <a16:creationId xmlns:a16="http://schemas.microsoft.com/office/drawing/2014/main" id="{81B747A4-CF4B-D47E-FCC4-89D565A2DA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19" y="6032916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Btn_Camera-Cell">
            <a:hlinkClick r:id="rId23" action="ppaction://hlinksldjump"/>
            <a:extLst>
              <a:ext uri="{FF2B5EF4-FFF2-40B4-BE49-F238E27FC236}">
                <a16:creationId xmlns:a16="http://schemas.microsoft.com/office/drawing/2014/main" id="{3AF6432E-D649-218D-97A5-40387D45F6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45" y="5007237"/>
            <a:ext cx="3238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Btn_Camera-Bacteries">
            <a:hlinkClick r:id="rId24" action="ppaction://hlinksldjump"/>
            <a:extLst>
              <a:ext uri="{FF2B5EF4-FFF2-40B4-BE49-F238E27FC236}">
                <a16:creationId xmlns:a16="http://schemas.microsoft.com/office/drawing/2014/main" id="{16A09192-E4A2-C6C1-25C6-5E667904A0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59" y="4828008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Btn_Camera-Cell">
            <a:hlinkClick r:id="rId25" action="ppaction://hlinksldjump"/>
            <a:extLst>
              <a:ext uri="{FF2B5EF4-FFF2-40B4-BE49-F238E27FC236}">
                <a16:creationId xmlns:a16="http://schemas.microsoft.com/office/drawing/2014/main" id="{2057257E-3571-2ABB-EC46-CD8D9F7008A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47" y="4979083"/>
            <a:ext cx="3238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Camera-Bacteries">
            <a:hlinkClick r:id="rId26" action="ppaction://hlinksldjump"/>
            <a:extLst>
              <a:ext uri="{FF2B5EF4-FFF2-40B4-BE49-F238E27FC236}">
                <a16:creationId xmlns:a16="http://schemas.microsoft.com/office/drawing/2014/main" id="{759679BB-BF22-C4D9-F72F-DEACA2A2AC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82" y="4869916"/>
            <a:ext cx="323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1803E0E-4EF8-B6D2-1EDE-5FDAF99B00D3}"/>
              </a:ext>
            </a:extLst>
          </p:cNvPr>
          <p:cNvSpPr txBox="1"/>
          <p:nvPr/>
        </p:nvSpPr>
        <p:spPr>
          <a:xfrm>
            <a:off x="3048000" y="32757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endParaRPr lang="fr-FR" dirty="0"/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F6C5F289-9C6E-C567-C880-6E0D62152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8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6" grpId="0" animBg="1"/>
      <p:bldP spid="77" grpId="0" animBg="1"/>
      <p:bldP spid="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1916113"/>
            <a:ext cx="2662238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11113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Un sac plastique emporté par le vent est-il considéré comme de la pollution de l’air ?</a:t>
            </a:r>
          </a:p>
        </p:txBody>
      </p:sp>
      <p:sp>
        <p:nvSpPr>
          <p:cNvPr id="5" name="ZoneTexte 16"/>
          <p:cNvSpPr txBox="1">
            <a:spLocks noChangeArrowheads="1"/>
          </p:cNvSpPr>
          <p:nvPr/>
        </p:nvSpPr>
        <p:spPr bwMode="auto">
          <a:xfrm>
            <a:off x="1985963" y="2955925"/>
            <a:ext cx="5951537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sac plastique emporté par le vent n’est pas considéré comme de la pollution de l’air car il ne peut pas être respiré.</a:t>
            </a:r>
            <a:b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b="1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• C’est quand-même une pollution ! Le sac plastique contribue à la disparition des dauphins et tortues qui le confondent avec leur nourriture.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• Certains sacs biofragmentables sont considérés comme de la pollution de l’air car ils se décomposent sous forme de particules suffisamment fines pour être respirées.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3557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1073150"/>
            <a:ext cx="24923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5271" y="1317048"/>
            <a:ext cx="2422842" cy="226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465638"/>
            <a:ext cx="374491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3564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3566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0968139E-6AB7-407D-832F-1BAFC2F32529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81040" y="508635"/>
            <a:ext cx="5695633" cy="1963738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Les causes de la pollution de l’air</a:t>
            </a:r>
          </a:p>
        </p:txBody>
      </p:sp>
      <p:pic>
        <p:nvPicPr>
          <p:cNvPr id="31748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389063"/>
            <a:ext cx="44291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E680F8-D24E-A5EC-5732-29CADD4B48C4}"/>
              </a:ext>
            </a:extLst>
          </p:cNvPr>
          <p:cNvSpPr txBox="1">
            <a:spLocks/>
          </p:cNvSpPr>
          <p:nvPr/>
        </p:nvSpPr>
        <p:spPr bwMode="auto">
          <a:xfrm>
            <a:off x="11277600" y="6356350"/>
            <a:ext cx="914400" cy="365125"/>
          </a:xfrm>
          <a:prstGeom prst="rect">
            <a:avLst/>
          </a:prstGeo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75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3821113"/>
            <a:ext cx="168275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936625"/>
            <a:ext cx="22574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18" y="4289425"/>
            <a:ext cx="12969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1100138"/>
            <a:ext cx="2503487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Imag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030288"/>
            <a:ext cx="287972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2"/>
          <p:cNvSpPr>
            <a:spLocks noChangeArrowheads="1"/>
          </p:cNvSpPr>
          <p:nvPr/>
        </p:nvSpPr>
        <p:spPr bwMode="auto">
          <a:xfrm>
            <a:off x="2195513" y="6157913"/>
            <a:ext cx="2097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L’activité agricole</a:t>
            </a:r>
          </a:p>
        </p:txBody>
      </p:sp>
      <p:sp>
        <p:nvSpPr>
          <p:cNvPr id="27656" name="Titre 1"/>
          <p:cNvSpPr>
            <a:spLocks noGrp="1"/>
          </p:cNvSpPr>
          <p:nvPr>
            <p:ph type="title"/>
          </p:nvPr>
        </p:nvSpPr>
        <p:spPr>
          <a:xfrm>
            <a:off x="1919288" y="0"/>
            <a:ext cx="9647237" cy="1260475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Quelles sont les principales causes de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pollution de l’air liées à l’homme ?</a:t>
            </a:r>
          </a:p>
        </p:txBody>
      </p:sp>
      <p:sp>
        <p:nvSpPr>
          <p:cNvPr id="2" name="Rectangle 32"/>
          <p:cNvSpPr>
            <a:spLocks noChangeArrowheads="1"/>
          </p:cNvSpPr>
          <p:nvPr/>
        </p:nvSpPr>
        <p:spPr bwMode="auto">
          <a:xfrm>
            <a:off x="5133975" y="3408363"/>
            <a:ext cx="330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usines</a:t>
            </a:r>
          </a:p>
        </p:txBody>
      </p:sp>
      <p:sp>
        <p:nvSpPr>
          <p:cNvPr id="3" name="Rectangle 32"/>
          <p:cNvSpPr>
            <a:spLocks noChangeArrowheads="1"/>
          </p:cNvSpPr>
          <p:nvPr/>
        </p:nvSpPr>
        <p:spPr bwMode="auto">
          <a:xfrm>
            <a:off x="1963738" y="3402013"/>
            <a:ext cx="3170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transports</a:t>
            </a:r>
          </a:p>
        </p:txBody>
      </p:sp>
      <p:sp>
        <p:nvSpPr>
          <p:cNvPr id="6151" name="Rectangle 32"/>
          <p:cNvSpPr>
            <a:spLocks noChangeArrowheads="1"/>
          </p:cNvSpPr>
          <p:nvPr/>
        </p:nvSpPr>
        <p:spPr bwMode="auto">
          <a:xfrm>
            <a:off x="8435975" y="3390900"/>
            <a:ext cx="313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chauffage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466850"/>
            <a:ext cx="9890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87" y="1441133"/>
            <a:ext cx="1423352" cy="170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8" y="1358763"/>
            <a:ext cx="1525589" cy="186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46050" y="6567488"/>
            <a:ext cx="5048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50" dirty="0" err="1">
                <a:latin typeface="Candara" panose="020E0502030303020204" pitchFamily="34" charset="0"/>
                <a:ea typeface="+mj-ea"/>
                <a:cs typeface="Arial" charset="0"/>
              </a:rPr>
              <a:t>tucad</a:t>
            </a:r>
            <a:endParaRPr lang="fr-FR" sz="105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27664" name="Logo AEM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oGuid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7668" name="PictoInf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7670" name="PictoVideo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tn_Camera_Transport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432175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tn_CameraVid_Usine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3397250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Btn_Camera_Activité-Agric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6151563"/>
            <a:ext cx="4048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4708525" y="6046788"/>
            <a:ext cx="246856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L’activité domestique</a:t>
            </a:r>
            <a:b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(Produits toxiques…)</a:t>
            </a:r>
          </a:p>
        </p:txBody>
      </p:sp>
      <p:pic>
        <p:nvPicPr>
          <p:cNvPr id="40" name="Image 28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265613"/>
            <a:ext cx="22780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n5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48" y="4322763"/>
            <a:ext cx="127254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7224713" y="6096000"/>
            <a:ext cx="237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cigarette</a:t>
            </a:r>
            <a:endParaRPr lang="fr-FR" altLang="fr-FR" sz="16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 28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359275"/>
            <a:ext cx="16303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n6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974" y="4362450"/>
            <a:ext cx="130895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e 20"/>
          <p:cNvGrpSpPr>
            <a:grpSpLocks/>
          </p:cNvGrpSpPr>
          <p:nvPr/>
        </p:nvGrpSpPr>
        <p:grpSpPr bwMode="auto">
          <a:xfrm>
            <a:off x="9362920" y="3744515"/>
            <a:ext cx="2694460" cy="2721375"/>
            <a:chOff x="6691087" y="4028732"/>
            <a:chExt cx="2694226" cy="2721241"/>
          </a:xfrm>
        </p:grpSpPr>
        <p:pic>
          <p:nvPicPr>
            <p:cNvPr id="27684" name="Image 25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91087" y="5342169"/>
              <a:ext cx="1046226" cy="140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Bulle ronde"/>
            <p:cNvSpPr/>
            <p:nvPr/>
          </p:nvSpPr>
          <p:spPr bwMode="auto">
            <a:xfrm>
              <a:off x="6707433" y="4028732"/>
              <a:ext cx="2677880" cy="1333435"/>
            </a:xfrm>
            <a:prstGeom prst="wedgeEllipseCallout">
              <a:avLst>
                <a:gd name="adj1" fmla="val -34719"/>
                <a:gd name="adj2" fmla="val 5471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7686" name="ZoneTexte 14"/>
            <p:cNvSpPr txBox="1">
              <a:spLocks noChangeArrowheads="1"/>
            </p:cNvSpPr>
            <p:nvPr/>
          </p:nvSpPr>
          <p:spPr bwMode="auto">
            <a:xfrm>
              <a:off x="6853189" y="4192862"/>
              <a:ext cx="2380350" cy="107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latin typeface="Candara" panose="020E0502030303020204" pitchFamily="34" charset="0"/>
                  <a:cs typeface="Arial" panose="020B0604020202020204" pitchFamily="34" charset="0"/>
                </a:rPr>
                <a:t>Et d’autres encore comme les incendies liés à l’homme, l’activité numérique…</a:t>
              </a:r>
            </a:p>
          </p:txBody>
        </p:sp>
      </p:grpSp>
      <p:pic>
        <p:nvPicPr>
          <p:cNvPr id="50" name="Btn_Camera_Inc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8" y="5454650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7">
            <a:extLst>
              <a:ext uri="{FF2B5EF4-FFF2-40B4-BE49-F238E27FC236}">
                <a16:creationId xmlns:a16="http://schemas.microsoft.com/office/drawing/2014/main" id="{3B2896CD-847C-91A7-7863-DA938B9DC1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3" y="4368800"/>
            <a:ext cx="8461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tn_Camera_Activité-Agric">
            <a:hlinkClick r:id="rId27" action="ppaction://hlinksldjump"/>
            <a:extLst>
              <a:ext uri="{FF2B5EF4-FFF2-40B4-BE49-F238E27FC236}">
                <a16:creationId xmlns:a16="http://schemas.microsoft.com/office/drawing/2014/main" id="{B3F82474-4C48-F70D-4284-AB852C84F6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52" y="6127919"/>
            <a:ext cx="4048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D9B5CCD9-6CE4-161C-D49F-E3D7965F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tn_Camera_Inc">
            <a:hlinkClick r:id="rId28" action="ppaction://hlinksldjump"/>
            <a:extLst>
              <a:ext uri="{FF2B5EF4-FFF2-40B4-BE49-F238E27FC236}">
                <a16:creationId xmlns:a16="http://schemas.microsoft.com/office/drawing/2014/main" id="{735C1282-3710-A7C0-2D0F-F94FB83277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327" y="3301375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147" grpId="0"/>
      <p:bldP spid="2" grpId="0"/>
      <p:bldP spid="3" grpId="0"/>
      <p:bldP spid="6151" grpId="0"/>
      <p:bldP spid="38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20"/>
          <p:cNvGrpSpPr>
            <a:grpSpLocks/>
          </p:cNvGrpSpPr>
          <p:nvPr/>
        </p:nvGrpSpPr>
        <p:grpSpPr bwMode="auto">
          <a:xfrm>
            <a:off x="7553550" y="4113909"/>
            <a:ext cx="3453170" cy="2451932"/>
            <a:chOff x="5378610" y="3975159"/>
            <a:chExt cx="3454019" cy="2451353"/>
          </a:xfrm>
        </p:grpSpPr>
        <p:pic>
          <p:nvPicPr>
            <p:cNvPr id="29725" name="Imag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610" y="4543281"/>
              <a:ext cx="1400274" cy="188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Bulle ronde"/>
            <p:cNvSpPr/>
            <p:nvPr/>
          </p:nvSpPr>
          <p:spPr bwMode="auto">
            <a:xfrm>
              <a:off x="6515900" y="3975159"/>
              <a:ext cx="2316729" cy="1307791"/>
            </a:xfrm>
            <a:prstGeom prst="wedgeEllipseCallout">
              <a:avLst>
                <a:gd name="adj1" fmla="val -38693"/>
                <a:gd name="adj2" fmla="val 71728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9727" name="ZoneTexte 14"/>
            <p:cNvSpPr txBox="1">
              <a:spLocks noChangeArrowheads="1"/>
            </p:cNvSpPr>
            <p:nvPr/>
          </p:nvSpPr>
          <p:spPr bwMode="auto">
            <a:xfrm>
              <a:off x="6389872" y="4071277"/>
              <a:ext cx="2405712" cy="107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latin typeface="Candara" panose="020E0502030303020204" pitchFamily="34" charset="0"/>
                  <a:cs typeface="Arial" panose="020B0604020202020204" pitchFamily="34" charset="0"/>
                </a:rPr>
                <a:t>Et d’autres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latin typeface="Candara" panose="020E0502030303020204" pitchFamily="34" charset="0"/>
                  <a:cs typeface="Arial" panose="020B0604020202020204" pitchFamily="34" charset="0"/>
                </a:rPr>
                <a:t>encore telles que les sables du désert, les marécages…</a:t>
              </a:r>
            </a:p>
          </p:txBody>
        </p:sp>
      </p:grpSp>
      <p:sp>
        <p:nvSpPr>
          <p:cNvPr id="29698" name="Titre 1"/>
          <p:cNvSpPr>
            <a:spLocks noGrp="1"/>
          </p:cNvSpPr>
          <p:nvPr>
            <p:ph type="title" idx="4294967295"/>
          </p:nvPr>
        </p:nvSpPr>
        <p:spPr>
          <a:xfrm>
            <a:off x="1774825" y="0"/>
            <a:ext cx="9793288" cy="900113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Quelles sont les causes naturelles de pollution de l’air ?</a:t>
            </a:r>
          </a:p>
        </p:txBody>
      </p:sp>
      <p:pic>
        <p:nvPicPr>
          <p:cNvPr id="47" name="Imag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1682750"/>
            <a:ext cx="2259013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400175"/>
            <a:ext cx="238601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093788"/>
            <a:ext cx="28511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ZoneTexte 14"/>
          <p:cNvSpPr txBox="1">
            <a:spLocks noChangeArrowheads="1"/>
          </p:cNvSpPr>
          <p:nvPr/>
        </p:nvSpPr>
        <p:spPr bwMode="auto">
          <a:xfrm>
            <a:off x="1933575" y="3443288"/>
            <a:ext cx="321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éruptions volcaniques</a:t>
            </a:r>
          </a:p>
        </p:txBody>
      </p:sp>
      <p:sp>
        <p:nvSpPr>
          <p:cNvPr id="51" name="ZoneTexte 15"/>
          <p:cNvSpPr txBox="1">
            <a:spLocks noChangeArrowheads="1"/>
          </p:cNvSpPr>
          <p:nvPr/>
        </p:nvSpPr>
        <p:spPr bwMode="auto">
          <a:xfrm>
            <a:off x="5165725" y="3446463"/>
            <a:ext cx="302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pollens</a:t>
            </a:r>
          </a:p>
        </p:txBody>
      </p:sp>
      <p:sp>
        <p:nvSpPr>
          <p:cNvPr id="52" name="ZoneTexte 15"/>
          <p:cNvSpPr txBox="1">
            <a:spLocks noChangeArrowheads="1"/>
          </p:cNvSpPr>
          <p:nvPr/>
        </p:nvSpPr>
        <p:spPr bwMode="auto">
          <a:xfrm>
            <a:off x="9144000" y="3463925"/>
            <a:ext cx="207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ruminants</a:t>
            </a: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1505268"/>
            <a:ext cx="1235075" cy="192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6" y="1530308"/>
            <a:ext cx="1716088" cy="178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6" y="1564448"/>
            <a:ext cx="1749424" cy="192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ZoneTexte 60"/>
          <p:cNvSpPr txBox="1"/>
          <p:nvPr/>
        </p:nvSpPr>
        <p:spPr>
          <a:xfrm>
            <a:off x="147638" y="6557963"/>
            <a:ext cx="50641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vpria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29709" name="Logo AEM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oGuid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9713" name="PictoInf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9715" name="PictoVide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tn_Camera_Pollens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987" y="3403793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g_Vign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74" y="4325399"/>
            <a:ext cx="1555965" cy="15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1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4175125"/>
            <a:ext cx="3027363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4217988"/>
            <a:ext cx="16192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Txt4"/>
          <p:cNvSpPr txBox="1">
            <a:spLocks noChangeArrowheads="1"/>
          </p:cNvSpPr>
          <p:nvPr/>
        </p:nvSpPr>
        <p:spPr bwMode="auto">
          <a:xfrm>
            <a:off x="3192463" y="6105525"/>
            <a:ext cx="38036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incendies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(L’homme en est souvent responsable)</a:t>
            </a:r>
          </a:p>
        </p:txBody>
      </p:sp>
      <p:pic>
        <p:nvPicPr>
          <p:cNvPr id="38" name="Btn_Camera_Activité-Agric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3435350"/>
            <a:ext cx="404813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Camera_Activité-Agric">
            <a:hlinkClick r:id="rId20" action="ppaction://hlinksldjump"/>
            <a:extLst>
              <a:ext uri="{FF2B5EF4-FFF2-40B4-BE49-F238E27FC236}">
                <a16:creationId xmlns:a16="http://schemas.microsoft.com/office/drawing/2014/main" id="{2F915E96-14EF-9520-164F-442894DA48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7" y="3421772"/>
            <a:ext cx="404813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D47DFA46-45FE-A2A2-C059-D1D8F45A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tn_Camera_Transports">
            <a:hlinkClick r:id="rId21" action="ppaction://hlinksldjump"/>
            <a:extLst>
              <a:ext uri="{FF2B5EF4-FFF2-40B4-BE49-F238E27FC236}">
                <a16:creationId xmlns:a16="http://schemas.microsoft.com/office/drawing/2014/main" id="{98F94537-6E1B-B5D1-06A2-B62C487820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6053138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448425" y="142875"/>
            <a:ext cx="5119688" cy="1963738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Les déplacements</a:t>
            </a:r>
          </a:p>
        </p:txBody>
      </p:sp>
      <p:pic>
        <p:nvPicPr>
          <p:cNvPr id="31748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389063"/>
            <a:ext cx="44291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C275A7A-90B9-BB42-9A56-BEA80305D460}"/>
              </a:ext>
            </a:extLst>
          </p:cNvPr>
          <p:cNvSpPr txBox="1">
            <a:spLocks/>
          </p:cNvSpPr>
          <p:nvPr/>
        </p:nvSpPr>
        <p:spPr bwMode="auto">
          <a:xfrm>
            <a:off x="11277600" y="6356350"/>
            <a:ext cx="914400" cy="365125"/>
          </a:xfrm>
          <a:prstGeom prst="rect">
            <a:avLst/>
          </a:prstGeo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 idx="4294967295"/>
          </p:nvPr>
        </p:nvSpPr>
        <p:spPr>
          <a:xfrm>
            <a:off x="1919288" y="1270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vélo pollue-t-il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8420100" y="4295775"/>
            <a:ext cx="314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vélo ne pollue pas l’air car il utilise l’énergie humaine</a:t>
            </a: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26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788988"/>
            <a:ext cx="1522413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beill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3195638"/>
            <a:ext cx="1079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8760" y="1257384"/>
            <a:ext cx="5945560" cy="531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8420100" y="5243513"/>
            <a:ext cx="31480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savoir 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Il existe aussi des vélos électriques !</a:t>
            </a:r>
          </a:p>
        </p:txBody>
      </p:sp>
      <p:pic>
        <p:nvPicPr>
          <p:cNvPr id="33800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33804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33806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743FD65-9C5C-1AA4-ED03-8E3F1FB2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882650"/>
            <a:ext cx="5862637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re 1"/>
          <p:cNvSpPr>
            <a:spLocks noGrp="1"/>
          </p:cNvSpPr>
          <p:nvPr>
            <p:ph type="title" idx="4294967295"/>
          </p:nvPr>
        </p:nvSpPr>
        <p:spPr>
          <a:xfrm>
            <a:off x="1919288" y="3175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tramway pollue-t-il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7710488" y="2357438"/>
            <a:ext cx="3857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tramway ne pollue pas l’air car il fonctionne à l’électricité (énergie qui ne pollue pas l’air).</a:t>
            </a:r>
          </a:p>
        </p:txBody>
      </p:sp>
      <p:pic>
        <p:nvPicPr>
          <p:cNvPr id="12293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9750" y="497002"/>
            <a:ext cx="1522413" cy="16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6"/>
          <p:cNvGrpSpPr>
            <a:grpSpLocks/>
          </p:cNvGrpSpPr>
          <p:nvPr/>
        </p:nvGrpSpPr>
        <p:grpSpPr bwMode="auto">
          <a:xfrm flipH="1">
            <a:off x="3587750" y="801688"/>
            <a:ext cx="2533650" cy="574675"/>
            <a:chOff x="7483537" y="2003552"/>
            <a:chExt cx="1775362" cy="339668"/>
          </a:xfrm>
        </p:grpSpPr>
        <p:cxnSp>
          <p:nvCxnSpPr>
            <p:cNvPr id="8" name="Connecteur droit avec flèche 7"/>
            <p:cNvCxnSpPr/>
            <p:nvPr/>
          </p:nvCxnSpPr>
          <p:spPr>
            <a:xfrm flipH="1">
              <a:off x="7483537" y="2123656"/>
              <a:ext cx="698576" cy="219564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09" name="ZoneTexte 8"/>
            <p:cNvSpPr txBox="1">
              <a:spLocks noChangeArrowheads="1"/>
            </p:cNvSpPr>
            <p:nvPr/>
          </p:nvSpPr>
          <p:spPr bwMode="auto">
            <a:xfrm>
              <a:off x="7558606" y="2003552"/>
              <a:ext cx="1700293" cy="22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Fils électriques</a:t>
              </a: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4727575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7720013" y="3505200"/>
            <a:ext cx="3848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Attention 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L’énergie électrique peut polluer l’air au moment de sa production.</a:t>
            </a:r>
          </a:p>
        </p:txBody>
      </p:sp>
      <p:pic>
        <p:nvPicPr>
          <p:cNvPr id="37897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4776788"/>
            <a:ext cx="9207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37902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8502650" y="5526088"/>
            <a:ext cx="30654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Un tramway peut transporter environ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200 personnes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.</a:t>
            </a:r>
          </a:p>
        </p:txBody>
      </p:sp>
      <p:sp>
        <p:nvSpPr>
          <p:cNvPr id="2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37906" name="PictoInf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lus+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888" y="4137025"/>
            <a:ext cx="3381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CEE4AF1B-A0CB-D937-29E7-7AC77471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846138"/>
            <a:ext cx="6588125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re 1"/>
          <p:cNvSpPr>
            <a:spLocks noGrp="1"/>
          </p:cNvSpPr>
          <p:nvPr>
            <p:ph type="title" idx="4294967295"/>
          </p:nvPr>
        </p:nvSpPr>
        <p:spPr>
          <a:xfrm>
            <a:off x="1919288" y="3175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métro pollue-t-il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1982788" y="4814888"/>
            <a:ext cx="78089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métro fonctionne majoritairement dans un espace fermé et son système de freinage est polluant. La pollution de l’air peut donc s’accumuler dans cet espace.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le métro permet une telle diminution du nombre de voitures sur les routes qu’il est une meilleure solution que la voiture pour préserver l’air.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3954463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965200"/>
            <a:ext cx="16160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0056813" y="4802187"/>
            <a:ext cx="2135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métro peut transporter environ</a:t>
            </a:r>
            <a:r>
              <a:rPr lang="fr-FR" altLang="fr-FR" sz="1800" dirty="0">
                <a:solidFill>
                  <a:srgbClr val="167BB3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450 personnes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9945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39949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39952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CE7061-510C-AB35-A663-8F263B26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La voiture pollue-t-elle l’air ?</a:t>
            </a:r>
          </a:p>
        </p:txBody>
      </p:sp>
      <p:pic>
        <p:nvPicPr>
          <p:cNvPr id="41987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08038"/>
            <a:ext cx="53117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808038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7613650" y="4497388"/>
            <a:ext cx="4181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Certaines voitures fonctionnent à l’électricité.</a:t>
            </a:r>
          </a:p>
        </p:txBody>
      </p:sp>
      <p:grpSp>
        <p:nvGrpSpPr>
          <p:cNvPr id="2" name="Groupe 12"/>
          <p:cNvGrpSpPr>
            <a:grpSpLocks/>
          </p:cNvGrpSpPr>
          <p:nvPr/>
        </p:nvGrpSpPr>
        <p:grpSpPr bwMode="auto">
          <a:xfrm>
            <a:off x="2413000" y="5421313"/>
            <a:ext cx="3028950" cy="1174750"/>
            <a:chOff x="4151973" y="5422448"/>
            <a:chExt cx="3029890" cy="1173459"/>
          </a:xfrm>
        </p:grpSpPr>
        <p:cxnSp>
          <p:nvCxnSpPr>
            <p:cNvPr id="10" name="Connecteur droit avec flèche 9"/>
            <p:cNvCxnSpPr/>
            <p:nvPr/>
          </p:nvCxnSpPr>
          <p:spPr>
            <a:xfrm flipH="1" flipV="1">
              <a:off x="4151973" y="5422448"/>
              <a:ext cx="724125" cy="851550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3" name="ZoneTexte 11"/>
            <p:cNvSpPr txBox="1">
              <a:spLocks noChangeArrowheads="1"/>
            </p:cNvSpPr>
            <p:nvPr/>
          </p:nvSpPr>
          <p:spPr bwMode="auto">
            <a:xfrm>
              <a:off x="4805599" y="6226575"/>
              <a:ext cx="23762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Pot</a:t>
              </a:r>
              <a:r>
                <a:rPr lang="fr-FR" altLang="fr-FR" sz="1800">
                  <a:solidFill>
                    <a:srgbClr val="0070C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 </a:t>
              </a:r>
              <a:r>
                <a:rPr lang="fr-FR" altLang="fr-FR" sz="1800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d’échappement</a:t>
              </a:r>
            </a:p>
          </p:txBody>
        </p:sp>
      </p:grp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8797925" y="6403975"/>
            <a:ext cx="2470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Candara" panose="020E0502030303020204" pitchFamily="34" charset="0"/>
                <a:cs typeface="Arial" panose="020B0604020202020204" pitchFamily="34" charset="0"/>
              </a:rPr>
              <a:t>Combustion : </a:t>
            </a:r>
            <a:r>
              <a:rPr lang="fr-FR" altLang="fr-FR" sz="1400">
                <a:latin typeface="Candara" panose="020E0502030303020204" pitchFamily="34" charset="0"/>
                <a:cs typeface="Arial" panose="020B0604020202020204" pitchFamily="34" charset="0"/>
              </a:rPr>
              <a:t>action de brûler 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7613650" y="2597150"/>
            <a:ext cx="418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voitures polluent l’air car elles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(comme l’essence ou le diesel, issus du pétrole).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88" y="3703638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41998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42000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3B756604-F223-CAE5-21C8-57576E1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81040" y="508635"/>
            <a:ext cx="5695633" cy="1963738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L’importance de l’air</a:t>
            </a:r>
          </a:p>
        </p:txBody>
      </p:sp>
      <p:pic>
        <p:nvPicPr>
          <p:cNvPr id="31748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326B85D-2160-4D63-9C5C-F001F2B2AA1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389063"/>
            <a:ext cx="44291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874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bus pollue-t-il l’air ?</a:t>
            </a:r>
          </a:p>
        </p:txBody>
      </p:sp>
      <p:pic>
        <p:nvPicPr>
          <p:cNvPr id="46083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46087" name="PictoVide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9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rré corné Info"/>
          <p:cNvSpPr/>
          <p:nvPr/>
        </p:nvSpPr>
        <p:spPr>
          <a:xfrm>
            <a:off x="109538" y="4930775"/>
            <a:ext cx="1609725" cy="1676400"/>
          </a:xfrm>
          <a:prstGeom prst="foldedCorner">
            <a:avLst/>
          </a:prstGeom>
          <a:solidFill>
            <a:srgbClr val="F0AE36"/>
          </a:solidFill>
          <a:ln>
            <a:solidFill>
              <a:srgbClr val="F5A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altLang="fr-FR" sz="12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Trolleybus :</a:t>
            </a:r>
          </a:p>
          <a:p>
            <a:pPr eaLnBrk="1" hangingPunct="1">
              <a:defRPr/>
            </a:pPr>
            <a:r>
              <a:rPr lang="fr-FR" altLang="fr-FR" sz="12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Bus électrique, roulant sur pneumatiques, alimenté par une ligne aérienne.</a:t>
            </a:r>
            <a:endParaRPr lang="fr-FR" sz="12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46092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900113"/>
            <a:ext cx="58451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8736013" y="2554288"/>
            <a:ext cx="3427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bus polluent l’air car ils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</a:t>
            </a: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comme le diesel, l’essence, ou le gaz. </a:t>
            </a:r>
          </a:p>
        </p:txBody>
      </p: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919288" y="4462463"/>
            <a:ext cx="96488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Mais attention ! 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Les bus qui fonctionnent au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GNV (gaz naturel de ville)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polluent globalement moins l’air que ceux qui utilisent du diesel ou de l’essence.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Certains bus fonctionnent à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l’électricité</a:t>
            </a:r>
            <a:r>
              <a:rPr lang="fr-FR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comme les trolleybus ou encore les bus utilisant des batteries.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3914775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825500"/>
            <a:ext cx="257968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1919288" y="5935663"/>
            <a:ext cx="99393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Et, surtout, le bus est un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moyen de transport collectif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!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Il peut transporter en moyenne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50 personnes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! Si chacun de ses passagers prenait sa voiture, il y aurait beaucoup plus de pollution de l’air !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F26BA3F-B1F6-59D4-065D-4CC3BB34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/>
      <p:bldP spid="23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8040688" y="2303463"/>
            <a:ext cx="3914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camions polluent l’air car ils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</a:t>
            </a: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comme l’essence ou le diesel.</a:t>
            </a:r>
          </a:p>
        </p:txBody>
      </p:sp>
      <p:sp>
        <p:nvSpPr>
          <p:cNvPr id="48131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camion pollue-t-il l’air ?</a:t>
            </a:r>
          </a:p>
        </p:txBody>
      </p:sp>
      <p:pic>
        <p:nvPicPr>
          <p:cNvPr id="11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8" y="817563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984250"/>
            <a:ext cx="6170612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24"/>
          <p:cNvGrpSpPr>
            <a:grpSpLocks/>
          </p:cNvGrpSpPr>
          <p:nvPr/>
        </p:nvGrpSpPr>
        <p:grpSpPr bwMode="auto">
          <a:xfrm>
            <a:off x="4670425" y="715963"/>
            <a:ext cx="2374900" cy="896937"/>
            <a:chOff x="6080992" y="715317"/>
            <a:chExt cx="2376264" cy="897734"/>
          </a:xfrm>
        </p:grpSpPr>
        <p:cxnSp>
          <p:nvCxnSpPr>
            <p:cNvPr id="16" name="Connecteur droit avec flèche 15"/>
            <p:cNvCxnSpPr>
              <a:stCxn id="48146" idx="2"/>
            </p:cNvCxnSpPr>
            <p:nvPr/>
          </p:nvCxnSpPr>
          <p:spPr>
            <a:xfrm flipH="1">
              <a:off x="6397086" y="1083944"/>
              <a:ext cx="872038" cy="417883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46" name="ZoneTexte 16"/>
            <p:cNvSpPr txBox="1">
              <a:spLocks noChangeArrowheads="1"/>
            </p:cNvSpPr>
            <p:nvPr/>
          </p:nvSpPr>
          <p:spPr bwMode="auto">
            <a:xfrm>
              <a:off x="6080992" y="715317"/>
              <a:ext cx="23762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Pots d’échappement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6972092" y="1083944"/>
              <a:ext cx="1040409" cy="529107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38" y="3392488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48140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1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5402B3BC-1459-4577-907B-55100877C4CC}" type="slidenum">
              <a:rPr lang="fr-FR" altLang="fr-FR" sz="1800" smtClean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200">
              <a:solidFill>
                <a:srgbClr val="FFFFF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8216900" y="4205288"/>
            <a:ext cx="35893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camion peut être assez polluant du fait de sa masse. En général, plus un véhicule est lourd, plus il pollue. Mais les petits camions électriques commencent à faire leur apparition.</a:t>
            </a:r>
          </a:p>
        </p:txBody>
      </p:sp>
      <p:sp>
        <p:nvSpPr>
          <p:cNvPr id="1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48144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79463"/>
            <a:ext cx="830897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TGV pollue-t-il l’air ?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1919288" y="5199063"/>
            <a:ext cx="6391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TGV ne pollue pas l’air car il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fonctionne à l’électricité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800100"/>
            <a:ext cx="1524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5114925" y="887413"/>
            <a:ext cx="1951038" cy="855662"/>
            <a:chOff x="5652140" y="1475922"/>
            <a:chExt cx="1950292" cy="854718"/>
          </a:xfrm>
        </p:grpSpPr>
        <p:sp>
          <p:nvSpPr>
            <p:cNvPr id="50195" name="ZoneTexte 13"/>
            <p:cNvSpPr txBox="1">
              <a:spLocks noChangeArrowheads="1"/>
            </p:cNvSpPr>
            <p:nvPr/>
          </p:nvSpPr>
          <p:spPr bwMode="auto">
            <a:xfrm>
              <a:off x="5652140" y="1475922"/>
              <a:ext cx="1728030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7030A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Fil électrique</a:t>
              </a: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6928002" y="1845401"/>
              <a:ext cx="674430" cy="485239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1919288" y="5641975"/>
            <a:ext cx="58912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Certains trains utilisent encore un combustible polluant comme le fioul ou le charbon dans certains pays.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365625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8905875" y="5470525"/>
            <a:ext cx="2662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Un TGV peut transporter environ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500 personnes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.</a:t>
            </a:r>
            <a:endParaRPr lang="fr-FR" dirty="0">
              <a:solidFill>
                <a:srgbClr val="C00000"/>
              </a:solidFill>
              <a:latin typeface="Candara" panose="020E0502030303020204" pitchFamily="34" charset="0"/>
              <a:cs typeface="Arial" charset="0"/>
            </a:endParaRPr>
          </a:p>
        </p:txBody>
      </p:sp>
      <p:pic>
        <p:nvPicPr>
          <p:cNvPr id="50187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50191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0194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24FA3169-DBB8-2C31-2AD1-0941BA52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7165">
            <a:off x="2062264" y="1035957"/>
            <a:ext cx="5787924" cy="568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7888288" y="1281113"/>
            <a:ext cx="3887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quasi-totalité des avions polluent l’air car ils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(le kérosène, dérivé du pétrole).</a:t>
            </a:r>
          </a:p>
        </p:txBody>
      </p:sp>
      <p:sp>
        <p:nvSpPr>
          <p:cNvPr id="54276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L’avion pollue-t-il l’air ?</a:t>
            </a:r>
          </a:p>
        </p:txBody>
      </p:sp>
      <p:pic>
        <p:nvPicPr>
          <p:cNvPr id="11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041400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7977188" y="5491163"/>
            <a:ext cx="3590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L’avion peut transporter plus de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850 passagers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3338513"/>
            <a:ext cx="1079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7888288" y="2951163"/>
            <a:ext cx="3679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planeur ne pollue pas l’air et il existe des prototypes d’avions solaires.</a:t>
            </a:r>
          </a:p>
        </p:txBody>
      </p:sp>
      <p:pic>
        <p:nvPicPr>
          <p:cNvPr id="5428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54285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7888288" y="4629150"/>
            <a:ext cx="3859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C’est au décollage que l’avion pollue le plus l’air ! </a:t>
            </a:r>
          </a:p>
        </p:txBody>
      </p:sp>
      <p:sp>
        <p:nvSpPr>
          <p:cNvPr id="1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4290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15A10F0-77C7-6FF4-F93B-7B50C07A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872" y="1116806"/>
            <a:ext cx="4463466" cy="527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voilier pollue-t-il l’air ?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7342188" y="4149725"/>
            <a:ext cx="4225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petit moteur lui permet parfois de sortir du port plus facilement mais il est utilisé si peu de temps qu’on considère cette pollution de l’air comme négligeable.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6651625" y="2781300"/>
            <a:ext cx="4916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 voilier ne pollue pas l’air car il utilise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l’énergie du vent !</a:t>
            </a:r>
          </a:p>
        </p:txBody>
      </p:sp>
      <p:pic>
        <p:nvPicPr>
          <p:cNvPr id="9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679450"/>
            <a:ext cx="152241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90500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9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58380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58382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23F4D4C-6A87-A898-56C7-528B334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0014" y="1055687"/>
            <a:ext cx="7763161" cy="494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 bateau pollue-t-il l’air ?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919288" y="5324475"/>
            <a:ext cx="9648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bateaux polluent l’air car ils utilisent un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combustible polluant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(dérivé du pétrole).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75" y="519113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919288" y="5883275"/>
            <a:ext cx="9648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les bateaux électriques de petite taille (qui font leur apparition), les bateaux solaires et les voiliers ne polluent pas l’air.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160020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60428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60431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2D5965-4452-6CCC-7193-48F56CE9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re 1"/>
          <p:cNvSpPr>
            <a:spLocks noGrp="1"/>
          </p:cNvSpPr>
          <p:nvPr>
            <p:ph type="title"/>
          </p:nvPr>
        </p:nvSpPr>
        <p:spPr>
          <a:xfrm>
            <a:off x="1919288" y="0"/>
            <a:ext cx="9648825" cy="1341438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</a:rPr>
              <a:t>Parmi ces modes de déplacement, </a:t>
            </a:r>
            <a:b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</a:rPr>
              <a:t>entoure ceux qui polluent l’air.</a:t>
            </a:r>
            <a:b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sz="1400" b="1" dirty="0">
                <a:solidFill>
                  <a:srgbClr val="0070C0"/>
                </a:solidFill>
                <a:latin typeface="+mn-lt"/>
              </a:rPr>
              <a:t>→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  <a:r>
              <a:rPr lang="fr-FR" altLang="fr-FR" sz="1400" i="1" dirty="0">
                <a:solidFill>
                  <a:srgbClr val="0070C0"/>
                </a:solidFill>
                <a:latin typeface="Candara" panose="020E0502030303020204" pitchFamily="34" charset="0"/>
              </a:rPr>
              <a:t>Clique sur chaque moyen de déplacement pour connaître la réponse !</a:t>
            </a:r>
            <a:endParaRPr lang="fr-FR" altLang="fr-FR" sz="14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2" name="Groupe 60"/>
          <p:cNvGrpSpPr>
            <a:grpSpLocks/>
          </p:cNvGrpSpPr>
          <p:nvPr/>
        </p:nvGrpSpPr>
        <p:grpSpPr bwMode="auto">
          <a:xfrm>
            <a:off x="7178487" y="3582987"/>
            <a:ext cx="1276350" cy="1254125"/>
            <a:chOff x="7480690" y="3429000"/>
            <a:chExt cx="1275569" cy="1253577"/>
          </a:xfrm>
        </p:grpSpPr>
        <p:pic>
          <p:nvPicPr>
            <p:cNvPr id="62535" name="Image 5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690" y="3429000"/>
              <a:ext cx="1275569" cy="7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tangle 30"/>
            <p:cNvSpPr>
              <a:spLocks noChangeArrowheads="1"/>
            </p:cNvSpPr>
            <p:nvPr/>
          </p:nvSpPr>
          <p:spPr bwMode="auto">
            <a:xfrm>
              <a:off x="7698044" y="4344588"/>
              <a:ext cx="880524" cy="337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bus</a:t>
              </a:r>
            </a:p>
          </p:txBody>
        </p:sp>
      </p:grpSp>
      <p:grpSp>
        <p:nvGrpSpPr>
          <p:cNvPr id="3" name="Groupe 57"/>
          <p:cNvGrpSpPr>
            <a:grpSpLocks/>
          </p:cNvGrpSpPr>
          <p:nvPr/>
        </p:nvGrpSpPr>
        <p:grpSpPr bwMode="auto">
          <a:xfrm>
            <a:off x="9194612" y="1547812"/>
            <a:ext cx="1165225" cy="1509713"/>
            <a:chOff x="5906713" y="3895224"/>
            <a:chExt cx="1164012" cy="1509073"/>
          </a:xfrm>
        </p:grpSpPr>
        <p:sp>
          <p:nvSpPr>
            <p:cNvPr id="85" name="Rectangle 22"/>
            <p:cNvSpPr>
              <a:spLocks noChangeArrowheads="1"/>
            </p:cNvSpPr>
            <p:nvPr/>
          </p:nvSpPr>
          <p:spPr bwMode="auto">
            <a:xfrm>
              <a:off x="5906713" y="5066302"/>
              <a:ext cx="1164012" cy="337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voilier</a:t>
              </a:r>
            </a:p>
          </p:txBody>
        </p:sp>
        <p:pic>
          <p:nvPicPr>
            <p:cNvPr id="62534" name="Image 3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316" y="3895224"/>
              <a:ext cx="891207" cy="1117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63"/>
          <p:cNvGrpSpPr>
            <a:grpSpLocks/>
          </p:cNvGrpSpPr>
          <p:nvPr/>
        </p:nvGrpSpPr>
        <p:grpSpPr bwMode="auto">
          <a:xfrm>
            <a:off x="3181857" y="1547812"/>
            <a:ext cx="1816100" cy="1519238"/>
            <a:chOff x="164235" y="2259016"/>
            <a:chExt cx="1815378" cy="1519664"/>
          </a:xfrm>
        </p:grpSpPr>
        <p:sp>
          <p:nvSpPr>
            <p:cNvPr id="90" name="Rectangle 4"/>
            <p:cNvSpPr>
              <a:spLocks noChangeArrowheads="1"/>
            </p:cNvSpPr>
            <p:nvPr/>
          </p:nvSpPr>
          <p:spPr bwMode="auto">
            <a:xfrm>
              <a:off x="164235" y="3438860"/>
              <a:ext cx="1815378" cy="339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L’avion</a:t>
              </a:r>
            </a:p>
          </p:txBody>
        </p:sp>
        <p:pic>
          <p:nvPicPr>
            <p:cNvPr id="62532" name="Image 3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8308">
              <a:off x="449445" y="2259016"/>
              <a:ext cx="1251306" cy="81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64"/>
          <p:cNvGrpSpPr>
            <a:grpSpLocks/>
          </p:cNvGrpSpPr>
          <p:nvPr/>
        </p:nvGrpSpPr>
        <p:grpSpPr bwMode="auto">
          <a:xfrm>
            <a:off x="6302533" y="1547812"/>
            <a:ext cx="1035050" cy="1455738"/>
            <a:chOff x="4600908" y="2997200"/>
            <a:chExt cx="1034839" cy="1455983"/>
          </a:xfrm>
        </p:grpSpPr>
        <p:sp>
          <p:nvSpPr>
            <p:cNvPr id="93" name="Rectangle 9"/>
            <p:cNvSpPr>
              <a:spLocks noChangeArrowheads="1"/>
            </p:cNvSpPr>
            <p:nvPr/>
          </p:nvSpPr>
          <p:spPr bwMode="auto">
            <a:xfrm>
              <a:off x="4639000" y="4114988"/>
              <a:ext cx="995160" cy="338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La fusée </a:t>
              </a:r>
            </a:p>
          </p:txBody>
        </p:sp>
        <p:pic>
          <p:nvPicPr>
            <p:cNvPr id="62530" name="Image 3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908" y="2997200"/>
              <a:ext cx="1034839" cy="104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62"/>
          <p:cNvGrpSpPr>
            <a:grpSpLocks/>
          </p:cNvGrpSpPr>
          <p:nvPr/>
        </p:nvGrpSpPr>
        <p:grpSpPr bwMode="auto">
          <a:xfrm>
            <a:off x="4967099" y="3575050"/>
            <a:ext cx="1690688" cy="1409700"/>
            <a:chOff x="5685243" y="5630886"/>
            <a:chExt cx="1691911" cy="1409569"/>
          </a:xfrm>
        </p:grpSpPr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5685243" y="6456309"/>
              <a:ext cx="1691911" cy="58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bateau à moteur</a:t>
              </a:r>
            </a:p>
          </p:txBody>
        </p:sp>
        <p:pic>
          <p:nvPicPr>
            <p:cNvPr id="62528" name="Image 4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472" y="5630886"/>
              <a:ext cx="1053598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65"/>
          <p:cNvGrpSpPr>
            <a:grpSpLocks/>
          </p:cNvGrpSpPr>
          <p:nvPr/>
        </p:nvGrpSpPr>
        <p:grpSpPr bwMode="auto">
          <a:xfrm>
            <a:off x="7124041" y="4984750"/>
            <a:ext cx="1295400" cy="1500187"/>
            <a:chOff x="647700" y="5471462"/>
            <a:chExt cx="1295526" cy="1501560"/>
          </a:xfrm>
        </p:grpSpPr>
        <p:sp>
          <p:nvSpPr>
            <p:cNvPr id="101" name="Rectangle 10"/>
            <p:cNvSpPr>
              <a:spLocks noChangeArrowheads="1"/>
            </p:cNvSpPr>
            <p:nvPr/>
          </p:nvSpPr>
          <p:spPr bwMode="auto">
            <a:xfrm>
              <a:off x="719144" y="6634576"/>
              <a:ext cx="1224082" cy="33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camion</a:t>
              </a:r>
            </a:p>
          </p:txBody>
        </p:sp>
        <p:pic>
          <p:nvPicPr>
            <p:cNvPr id="62526" name="Image 4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5471462"/>
              <a:ext cx="1188893" cy="1045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e 61"/>
          <p:cNvGrpSpPr>
            <a:grpSpLocks/>
          </p:cNvGrpSpPr>
          <p:nvPr/>
        </p:nvGrpSpPr>
        <p:grpSpPr bwMode="auto">
          <a:xfrm>
            <a:off x="3235137" y="5054600"/>
            <a:ext cx="1147762" cy="1446212"/>
            <a:chOff x="2628931" y="5521324"/>
            <a:chExt cx="1148500" cy="1446246"/>
          </a:xfrm>
        </p:grpSpPr>
        <p:sp>
          <p:nvSpPr>
            <p:cNvPr id="108" name="Rectangle 25"/>
            <p:cNvSpPr>
              <a:spLocks noChangeArrowheads="1"/>
            </p:cNvSpPr>
            <p:nvPr/>
          </p:nvSpPr>
          <p:spPr bwMode="auto">
            <a:xfrm>
              <a:off x="2628931" y="6629425"/>
              <a:ext cx="1148500" cy="338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La voiture</a:t>
              </a:r>
            </a:p>
          </p:txBody>
        </p:sp>
        <p:pic>
          <p:nvPicPr>
            <p:cNvPr id="62524" name="Image 4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863" y="5521324"/>
              <a:ext cx="986568" cy="97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 55"/>
          <p:cNvGrpSpPr>
            <a:grpSpLocks/>
          </p:cNvGrpSpPr>
          <p:nvPr/>
        </p:nvGrpSpPr>
        <p:grpSpPr bwMode="auto">
          <a:xfrm>
            <a:off x="9045387" y="5463222"/>
            <a:ext cx="1290637" cy="1092200"/>
            <a:chOff x="3167672" y="4365576"/>
            <a:chExt cx="1289419" cy="1092994"/>
          </a:xfrm>
        </p:grpSpPr>
        <p:sp>
          <p:nvSpPr>
            <p:cNvPr id="116" name="Rectangle 20"/>
            <p:cNvSpPr>
              <a:spLocks noChangeArrowheads="1"/>
            </p:cNvSpPr>
            <p:nvPr/>
          </p:nvSpPr>
          <p:spPr bwMode="auto">
            <a:xfrm>
              <a:off x="3297724" y="5120187"/>
              <a:ext cx="1126061" cy="338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TGV</a:t>
              </a:r>
            </a:p>
          </p:txBody>
        </p:sp>
        <p:pic>
          <p:nvPicPr>
            <p:cNvPr id="62520" name="Image 4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672" y="4365576"/>
              <a:ext cx="1289419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e 54"/>
          <p:cNvGrpSpPr>
            <a:grpSpLocks/>
          </p:cNvGrpSpPr>
          <p:nvPr/>
        </p:nvGrpSpPr>
        <p:grpSpPr bwMode="auto">
          <a:xfrm>
            <a:off x="3365312" y="3394075"/>
            <a:ext cx="1293812" cy="1376362"/>
            <a:chOff x="1262063" y="3989888"/>
            <a:chExt cx="1293812" cy="1375812"/>
          </a:xfrm>
        </p:grpSpPr>
        <p:sp>
          <p:nvSpPr>
            <p:cNvPr id="119" name="Rectangle 23"/>
            <p:cNvSpPr>
              <a:spLocks noChangeArrowheads="1"/>
            </p:cNvSpPr>
            <p:nvPr/>
          </p:nvSpPr>
          <p:spPr bwMode="auto">
            <a:xfrm>
              <a:off x="1262063" y="5027698"/>
              <a:ext cx="1293812" cy="338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tramway</a:t>
              </a:r>
            </a:p>
          </p:txBody>
        </p:sp>
        <p:pic>
          <p:nvPicPr>
            <p:cNvPr id="62518" name="Image 48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680" y="3989888"/>
              <a:ext cx="1187116" cy="1103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7" name="Ellipse 126"/>
          <p:cNvSpPr/>
          <p:nvPr/>
        </p:nvSpPr>
        <p:spPr>
          <a:xfrm>
            <a:off x="6223158" y="1492250"/>
            <a:ext cx="1203325" cy="1158875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grpSp>
        <p:nvGrpSpPr>
          <p:cNvPr id="14" name="Groupe 54"/>
          <p:cNvGrpSpPr>
            <a:grpSpLocks/>
          </p:cNvGrpSpPr>
          <p:nvPr/>
        </p:nvGrpSpPr>
        <p:grpSpPr bwMode="auto">
          <a:xfrm>
            <a:off x="5240149" y="5078412"/>
            <a:ext cx="1152525" cy="1400175"/>
            <a:chOff x="6104911" y="2436648"/>
            <a:chExt cx="1153149" cy="1400466"/>
          </a:xfrm>
        </p:grpSpPr>
        <p:sp>
          <p:nvSpPr>
            <p:cNvPr id="129" name="Rectangle 28"/>
            <p:cNvSpPr>
              <a:spLocks noChangeArrowheads="1"/>
            </p:cNvSpPr>
            <p:nvPr/>
          </p:nvSpPr>
          <p:spPr bwMode="auto">
            <a:xfrm>
              <a:off x="6190682" y="3498907"/>
              <a:ext cx="1067378" cy="338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vélo</a:t>
              </a:r>
            </a:p>
          </p:txBody>
        </p:sp>
        <p:pic>
          <p:nvPicPr>
            <p:cNvPr id="62512" name="Image 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911" y="2436648"/>
              <a:ext cx="1069207" cy="955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e 58"/>
          <p:cNvGrpSpPr>
            <a:grpSpLocks/>
          </p:cNvGrpSpPr>
          <p:nvPr/>
        </p:nvGrpSpPr>
        <p:grpSpPr bwMode="auto">
          <a:xfrm>
            <a:off x="8943787" y="3560762"/>
            <a:ext cx="1571625" cy="1304925"/>
            <a:chOff x="915132" y="2881970"/>
            <a:chExt cx="1572426" cy="1302314"/>
          </a:xfrm>
        </p:grpSpPr>
        <p:pic>
          <p:nvPicPr>
            <p:cNvPr id="62509" name="Image 10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32" y="2881970"/>
              <a:ext cx="1572426" cy="89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Rectangle 23"/>
            <p:cNvSpPr>
              <a:spLocks noChangeArrowheads="1"/>
            </p:cNvSpPr>
            <p:nvPr/>
          </p:nvSpPr>
          <p:spPr bwMode="auto">
            <a:xfrm>
              <a:off x="1224852" y="3846824"/>
              <a:ext cx="1080050" cy="337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métro</a:t>
              </a:r>
            </a:p>
          </p:txBody>
        </p:sp>
      </p:grpSp>
      <p:sp>
        <p:nvSpPr>
          <p:cNvPr id="134" name="Ellipse 133"/>
          <p:cNvSpPr/>
          <p:nvPr/>
        </p:nvSpPr>
        <p:spPr>
          <a:xfrm>
            <a:off x="3131057" y="1512887"/>
            <a:ext cx="1944687" cy="968375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35" name="Ellipse 134"/>
          <p:cNvSpPr/>
          <p:nvPr/>
        </p:nvSpPr>
        <p:spPr>
          <a:xfrm>
            <a:off x="7006566" y="4979987"/>
            <a:ext cx="1439862" cy="1163638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36" name="Ellipse 135"/>
          <p:cNvSpPr/>
          <p:nvPr/>
        </p:nvSpPr>
        <p:spPr>
          <a:xfrm>
            <a:off x="3124012" y="5027612"/>
            <a:ext cx="1370012" cy="1081088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39" name="Rectangle 28"/>
          <p:cNvSpPr>
            <a:spLocks noChangeArrowheads="1"/>
          </p:cNvSpPr>
          <p:nvPr/>
        </p:nvSpPr>
        <p:spPr bwMode="auto">
          <a:xfrm rot="20761507">
            <a:off x="8891399" y="3873500"/>
            <a:ext cx="1657350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0" name="Rectangle 28"/>
          <p:cNvSpPr>
            <a:spLocks noChangeArrowheads="1"/>
          </p:cNvSpPr>
          <p:nvPr/>
        </p:nvSpPr>
        <p:spPr bwMode="auto">
          <a:xfrm rot="20760000">
            <a:off x="8854887" y="5530850"/>
            <a:ext cx="1657350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1" name="Rectangle 28"/>
          <p:cNvSpPr>
            <a:spLocks noChangeArrowheads="1"/>
          </p:cNvSpPr>
          <p:nvPr/>
        </p:nvSpPr>
        <p:spPr bwMode="auto">
          <a:xfrm rot="20760000">
            <a:off x="4863912" y="5424487"/>
            <a:ext cx="1655762" cy="277813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2" name="Rectangle 28"/>
          <p:cNvSpPr>
            <a:spLocks noChangeArrowheads="1"/>
          </p:cNvSpPr>
          <p:nvPr/>
        </p:nvSpPr>
        <p:spPr bwMode="auto">
          <a:xfrm rot="20761507">
            <a:off x="3179574" y="3816350"/>
            <a:ext cx="1655763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3" name="Rectangle 28"/>
          <p:cNvSpPr>
            <a:spLocks noChangeArrowheads="1"/>
          </p:cNvSpPr>
          <p:nvPr/>
        </p:nvSpPr>
        <p:spPr bwMode="auto">
          <a:xfrm rot="20761507">
            <a:off x="8875524" y="2027237"/>
            <a:ext cx="1655763" cy="260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144" name="Ellipse 143"/>
          <p:cNvSpPr/>
          <p:nvPr/>
        </p:nvSpPr>
        <p:spPr>
          <a:xfrm>
            <a:off x="4968687" y="3587750"/>
            <a:ext cx="1655762" cy="719137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45" name="Ellipse 144"/>
          <p:cNvSpPr/>
          <p:nvPr/>
        </p:nvSpPr>
        <p:spPr>
          <a:xfrm>
            <a:off x="7080062" y="3521075"/>
            <a:ext cx="1511300" cy="895350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pic>
        <p:nvPicPr>
          <p:cNvPr id="62497" name="Logo AEM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8" name="Picto Printer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07365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9" name="PictoGuid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7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62502" name="PictoVideo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ZtxtP-Guide"/>
          <p:cNvSpPr txBox="1">
            <a:spLocks noChangeArrowheads="1"/>
          </p:cNvSpPr>
          <p:nvPr/>
        </p:nvSpPr>
        <p:spPr bwMode="auto">
          <a:xfrm>
            <a:off x="374650" y="5624513"/>
            <a:ext cx="1052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IMPRIMER</a:t>
            </a:r>
          </a:p>
        </p:txBody>
      </p:sp>
      <p:sp>
        <p:nvSpPr>
          <p:cNvPr id="7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62505" name="PictoInfo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41ABBEF3-1207-A42D-1449-24DDE16A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7" grpId="0" animBg="1"/>
      <p:bldP spid="134" grpId="0" animBg="1"/>
      <p:bldP spid="135" grpId="0" animBg="1"/>
      <p:bldP spid="136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6538" y="0"/>
            <a:ext cx="3711575" cy="2106613"/>
          </a:xfrm>
        </p:spPr>
        <p:txBody>
          <a:bodyPr/>
          <a:lstStyle/>
          <a:p>
            <a:pPr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Les usines</a:t>
            </a:r>
          </a:p>
        </p:txBody>
      </p:sp>
      <p:pic>
        <p:nvPicPr>
          <p:cNvPr id="64516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D83A3BD-0E51-7702-D635-BC73219A2474}"/>
              </a:ext>
            </a:extLst>
          </p:cNvPr>
          <p:cNvSpPr txBox="1">
            <a:spLocks/>
          </p:cNvSpPr>
          <p:nvPr/>
        </p:nvSpPr>
        <p:spPr bwMode="auto">
          <a:xfrm>
            <a:off x="11277600" y="6356350"/>
            <a:ext cx="914400" cy="365125"/>
          </a:xfrm>
          <a:prstGeom prst="rect">
            <a:avLst/>
          </a:prstGeo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101725"/>
            <a:ext cx="6486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re 1"/>
          <p:cNvSpPr>
            <a:spLocks noGrp="1"/>
          </p:cNvSpPr>
          <p:nvPr>
            <p:ph type="title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Les usines polluent-elles l’air ?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8832850" y="3286125"/>
            <a:ext cx="2838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majorité des usines polluent l’air parce que leur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manière de produire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est polluante.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814388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8832850" y="4802188"/>
            <a:ext cx="2838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Mais attention 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Certaines usines polluent moins l’air que d’autres.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325" y="2414588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6657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6657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87E2C80-E19C-F4B7-1EF1-A9014014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23113" y="0"/>
            <a:ext cx="4445000" cy="1900238"/>
          </a:xfrm>
        </p:spPr>
        <p:txBody>
          <a:bodyPr/>
          <a:lstStyle/>
          <a:p>
            <a:pPr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 chauffage</a:t>
            </a:r>
          </a:p>
        </p:txBody>
      </p:sp>
      <p:pic>
        <p:nvPicPr>
          <p:cNvPr id="6861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BE9F08B-6281-B0B0-C138-7561C44100C7}"/>
              </a:ext>
            </a:extLst>
          </p:cNvPr>
          <p:cNvSpPr txBox="1">
            <a:spLocks/>
          </p:cNvSpPr>
          <p:nvPr/>
        </p:nvSpPr>
        <p:spPr bwMode="auto">
          <a:xfrm>
            <a:off x="11277600" y="6356350"/>
            <a:ext cx="914400" cy="365125"/>
          </a:xfrm>
          <a:prstGeom prst="rect">
            <a:avLst/>
          </a:prstGeo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Quels sont les besoins essentiels à la vie ?  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grpSp>
        <p:nvGrpSpPr>
          <p:cNvPr id="3" name="Groupe 16"/>
          <p:cNvGrpSpPr>
            <a:grpSpLocks/>
          </p:cNvGrpSpPr>
          <p:nvPr/>
        </p:nvGrpSpPr>
        <p:grpSpPr bwMode="auto">
          <a:xfrm>
            <a:off x="5141913" y="941388"/>
            <a:ext cx="3286125" cy="2728912"/>
            <a:chOff x="3133641" y="941604"/>
            <a:chExt cx="3285766" cy="2727617"/>
          </a:xfrm>
        </p:grpSpPr>
        <p:pic>
          <p:nvPicPr>
            <p:cNvPr id="11299" name="Imag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749" y="941604"/>
              <a:ext cx="2486968" cy="252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0" name="ZoneTexte 13"/>
            <p:cNvSpPr txBox="1">
              <a:spLocks noChangeArrowheads="1"/>
            </p:cNvSpPr>
            <p:nvPr/>
          </p:nvSpPr>
          <p:spPr bwMode="auto">
            <a:xfrm>
              <a:off x="3133641" y="3269111"/>
              <a:ext cx="32857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Boire</a:t>
              </a:r>
            </a:p>
          </p:txBody>
        </p:sp>
      </p:grpSp>
      <p:grpSp>
        <p:nvGrpSpPr>
          <p:cNvPr id="4" name="Groupe 18"/>
          <p:cNvGrpSpPr>
            <a:grpSpLocks/>
          </p:cNvGrpSpPr>
          <p:nvPr/>
        </p:nvGrpSpPr>
        <p:grpSpPr bwMode="auto">
          <a:xfrm>
            <a:off x="1927225" y="3894138"/>
            <a:ext cx="3197225" cy="2836862"/>
            <a:chOff x="-52388" y="4021188"/>
            <a:chExt cx="3197622" cy="2836872"/>
          </a:xfrm>
        </p:grpSpPr>
        <p:pic>
          <p:nvPicPr>
            <p:cNvPr id="11297" name="Imag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74" y="4021188"/>
              <a:ext cx="2591389" cy="2474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8" name="ZoneTexte 14"/>
            <p:cNvSpPr txBox="1">
              <a:spLocks noChangeArrowheads="1"/>
            </p:cNvSpPr>
            <p:nvPr/>
          </p:nvSpPr>
          <p:spPr bwMode="auto">
            <a:xfrm>
              <a:off x="-52388" y="6457950"/>
              <a:ext cx="31976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Dormir</a:t>
              </a:r>
            </a:p>
          </p:txBody>
        </p:sp>
      </p:grpSp>
      <p:grpSp>
        <p:nvGrpSpPr>
          <p:cNvPr id="5" name="Groupe 15"/>
          <p:cNvGrpSpPr>
            <a:grpSpLocks/>
          </p:cNvGrpSpPr>
          <p:nvPr/>
        </p:nvGrpSpPr>
        <p:grpSpPr bwMode="auto">
          <a:xfrm>
            <a:off x="1927225" y="1117600"/>
            <a:ext cx="3197225" cy="2570163"/>
            <a:chOff x="0" y="1116702"/>
            <a:chExt cx="3197224" cy="2570717"/>
          </a:xfrm>
        </p:grpSpPr>
        <p:sp>
          <p:nvSpPr>
            <p:cNvPr id="11295" name="ZoneTexte 14"/>
            <p:cNvSpPr txBox="1">
              <a:spLocks noChangeArrowheads="1"/>
            </p:cNvSpPr>
            <p:nvPr/>
          </p:nvSpPr>
          <p:spPr bwMode="auto">
            <a:xfrm>
              <a:off x="0" y="3287415"/>
              <a:ext cx="3197224" cy="400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Respirer</a:t>
              </a:r>
            </a:p>
          </p:txBody>
        </p:sp>
        <p:pic>
          <p:nvPicPr>
            <p:cNvPr id="11296" name="Imag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45" y="1116702"/>
              <a:ext cx="2655368" cy="2044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17"/>
          <p:cNvGrpSpPr>
            <a:grpSpLocks/>
          </p:cNvGrpSpPr>
          <p:nvPr/>
        </p:nvGrpSpPr>
        <p:grpSpPr bwMode="auto">
          <a:xfrm>
            <a:off x="8461375" y="1114425"/>
            <a:ext cx="3106738" cy="2589213"/>
            <a:chOff x="6016801" y="1197785"/>
            <a:chExt cx="3269240" cy="2745124"/>
          </a:xfrm>
        </p:grpSpPr>
        <p:pic>
          <p:nvPicPr>
            <p:cNvPr id="11293" name="Imag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267" y="1197785"/>
              <a:ext cx="1961748" cy="223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4" name="ZoneTexte 12"/>
            <p:cNvSpPr txBox="1">
              <a:spLocks noChangeArrowheads="1"/>
            </p:cNvSpPr>
            <p:nvPr/>
          </p:nvSpPr>
          <p:spPr bwMode="auto">
            <a:xfrm>
              <a:off x="6016801" y="3518810"/>
              <a:ext cx="3269240" cy="424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Manger</a:t>
              </a:r>
            </a:p>
          </p:txBody>
        </p:sp>
      </p:grpSp>
      <p:grpSp>
        <p:nvGrpSpPr>
          <p:cNvPr id="7" name="Groupe 19"/>
          <p:cNvGrpSpPr>
            <a:grpSpLocks/>
          </p:cNvGrpSpPr>
          <p:nvPr/>
        </p:nvGrpSpPr>
        <p:grpSpPr bwMode="auto">
          <a:xfrm>
            <a:off x="5149850" y="3848100"/>
            <a:ext cx="3286125" cy="2830513"/>
            <a:chOff x="2826238" y="4028086"/>
            <a:chExt cx="3285685" cy="2829983"/>
          </a:xfrm>
        </p:grpSpPr>
        <p:sp>
          <p:nvSpPr>
            <p:cNvPr id="11291" name="ZoneTexte 14"/>
            <p:cNvSpPr txBox="1">
              <a:spLocks noChangeArrowheads="1"/>
            </p:cNvSpPr>
            <p:nvPr/>
          </p:nvSpPr>
          <p:spPr bwMode="auto">
            <a:xfrm>
              <a:off x="2826238" y="6457950"/>
              <a:ext cx="3285685" cy="400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Faire ses besoins</a:t>
              </a:r>
            </a:p>
          </p:txBody>
        </p:sp>
        <p:pic>
          <p:nvPicPr>
            <p:cNvPr id="11292" name="Image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462" y="4028086"/>
              <a:ext cx="1803736" cy="247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533525"/>
            <a:ext cx="123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21" y="1454874"/>
            <a:ext cx="1676717" cy="19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312" y="1456070"/>
            <a:ext cx="1885950" cy="200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84" y="4360864"/>
            <a:ext cx="1762442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49" y="4346575"/>
            <a:ext cx="155973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Abrév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>
                <a:latin typeface="Candara" panose="020E0502030303020204" pitchFamily="34" charset="0"/>
                <a:cs typeface="Arial" panose="020B0604020202020204" pitchFamily="34" charset="0"/>
              </a:rPr>
              <a:t>rbmdfa</a:t>
            </a:r>
          </a:p>
        </p:txBody>
      </p:sp>
      <p:pic>
        <p:nvPicPr>
          <p:cNvPr id="11279" name="Logo AE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oGuid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283" name="PictoInf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285" name="PictoVide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20"/>
          <p:cNvGrpSpPr>
            <a:grpSpLocks/>
          </p:cNvGrpSpPr>
          <p:nvPr/>
        </p:nvGrpSpPr>
        <p:grpSpPr bwMode="auto">
          <a:xfrm>
            <a:off x="8969819" y="4237039"/>
            <a:ext cx="2350643" cy="1919921"/>
            <a:chOff x="7045284" y="4513377"/>
            <a:chExt cx="2351776" cy="1920223"/>
          </a:xfrm>
        </p:grpSpPr>
        <p:pic>
          <p:nvPicPr>
            <p:cNvPr id="11288" name="Image 2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284" y="4865150"/>
              <a:ext cx="1161644" cy="15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Bulle ronde"/>
            <p:cNvSpPr/>
            <p:nvPr/>
          </p:nvSpPr>
          <p:spPr bwMode="auto">
            <a:xfrm>
              <a:off x="7634086" y="4513377"/>
              <a:ext cx="1762974" cy="857385"/>
            </a:xfrm>
            <a:prstGeom prst="wedgeEllipseCallout">
              <a:avLst>
                <a:gd name="adj1" fmla="val -38693"/>
                <a:gd name="adj2" fmla="val 72505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1290" name="ZoneTexte 14"/>
            <p:cNvSpPr txBox="1">
              <a:spLocks noChangeArrowheads="1"/>
            </p:cNvSpPr>
            <p:nvPr/>
          </p:nvSpPr>
          <p:spPr bwMode="auto">
            <a:xfrm>
              <a:off x="7695668" y="4667637"/>
              <a:ext cx="16398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Et d’autres encore…</a:t>
              </a:r>
            </a:p>
          </p:txBody>
        </p:sp>
      </p:grpSp>
      <p:sp>
        <p:nvSpPr>
          <p:cNvPr id="1128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546D3B8D-57DD-41E3-8D1B-76C950EE279A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g_Vign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847" y="4476916"/>
            <a:ext cx="161715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/>
          <p:cNvSpPr>
            <a:spLocks noGrp="1"/>
          </p:cNvSpPr>
          <p:nvPr>
            <p:ph type="title"/>
          </p:nvPr>
        </p:nvSpPr>
        <p:spPr>
          <a:xfrm>
            <a:off x="1965325" y="0"/>
            <a:ext cx="9648825" cy="1260475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Parmi ces moyens de chauffage,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entoure ceux qui polluent l’air.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1400" b="1" i="1">
                <a:solidFill>
                  <a:srgbClr val="0070C0"/>
                </a:solidFill>
              </a:rPr>
              <a:t>→  </a:t>
            </a:r>
            <a:r>
              <a:rPr lang="fr-FR" altLang="fr-FR" sz="1400" i="1">
                <a:solidFill>
                  <a:srgbClr val="0070C0"/>
                </a:solidFill>
                <a:latin typeface="Candara" panose="020E0502030303020204" pitchFamily="34" charset="0"/>
              </a:rPr>
              <a:t>Clique sur chaque moyen de chauffage pour connaître la réponse !</a:t>
            </a:r>
            <a:endParaRPr lang="fr-FR" altLang="fr-FR" sz="3200" i="1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grpSp>
        <p:nvGrpSpPr>
          <p:cNvPr id="2" name="Groupe 39"/>
          <p:cNvGrpSpPr>
            <a:grpSpLocks/>
          </p:cNvGrpSpPr>
          <p:nvPr/>
        </p:nvGrpSpPr>
        <p:grpSpPr bwMode="auto">
          <a:xfrm>
            <a:off x="1930400" y="1570038"/>
            <a:ext cx="3205163" cy="2241550"/>
            <a:chOff x="-410001" y="1041197"/>
            <a:chExt cx="3203515" cy="2240320"/>
          </a:xfrm>
        </p:grpSpPr>
        <p:sp>
          <p:nvSpPr>
            <p:cNvPr id="70694" name="ZoneTexte 20"/>
            <p:cNvSpPr txBox="1">
              <a:spLocks noChangeArrowheads="1"/>
            </p:cNvSpPr>
            <p:nvPr/>
          </p:nvSpPr>
          <p:spPr bwMode="auto">
            <a:xfrm>
              <a:off x="-410001" y="2912185"/>
              <a:ext cx="32035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au gaz</a:t>
              </a:r>
            </a:p>
          </p:txBody>
        </p:sp>
        <p:pic>
          <p:nvPicPr>
            <p:cNvPr id="70695" name="Image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81" y="1041197"/>
              <a:ext cx="1176797" cy="152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43"/>
          <p:cNvGrpSpPr>
            <a:grpSpLocks/>
          </p:cNvGrpSpPr>
          <p:nvPr/>
        </p:nvGrpSpPr>
        <p:grpSpPr bwMode="auto">
          <a:xfrm>
            <a:off x="8410575" y="1509713"/>
            <a:ext cx="2881313" cy="2293937"/>
            <a:chOff x="6001958" y="855843"/>
            <a:chExt cx="2881724" cy="2294407"/>
          </a:xfrm>
        </p:grpSpPr>
        <p:sp>
          <p:nvSpPr>
            <p:cNvPr id="70691" name="ZoneTexte 18"/>
            <p:cNvSpPr txBox="1">
              <a:spLocks noChangeArrowheads="1"/>
            </p:cNvSpPr>
            <p:nvPr/>
          </p:nvSpPr>
          <p:spPr bwMode="auto">
            <a:xfrm>
              <a:off x="6001958" y="2780918"/>
              <a:ext cx="28817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au bois</a:t>
              </a:r>
            </a:p>
          </p:txBody>
        </p:sp>
        <p:pic>
          <p:nvPicPr>
            <p:cNvPr id="70692" name="Image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03743" y="855843"/>
              <a:ext cx="1580210" cy="172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93" name="Image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878" y="2002015"/>
              <a:ext cx="1119780" cy="97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44"/>
          <p:cNvGrpSpPr>
            <a:grpSpLocks/>
          </p:cNvGrpSpPr>
          <p:nvPr/>
        </p:nvGrpSpPr>
        <p:grpSpPr bwMode="auto">
          <a:xfrm>
            <a:off x="1930400" y="4323838"/>
            <a:ext cx="3194050" cy="2067436"/>
            <a:chOff x="-304654" y="3962163"/>
            <a:chExt cx="3194958" cy="2068417"/>
          </a:xfrm>
        </p:grpSpPr>
        <p:sp>
          <p:nvSpPr>
            <p:cNvPr id="70688" name="ZoneTexte 19"/>
            <p:cNvSpPr txBox="1">
              <a:spLocks noChangeArrowheads="1"/>
            </p:cNvSpPr>
            <p:nvPr/>
          </p:nvSpPr>
          <p:spPr bwMode="auto">
            <a:xfrm>
              <a:off x="-304654" y="5661248"/>
              <a:ext cx="31949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solaire </a:t>
              </a:r>
            </a:p>
          </p:txBody>
        </p:sp>
        <p:pic>
          <p:nvPicPr>
            <p:cNvPr id="70689" name="Image 28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26" y="3962163"/>
              <a:ext cx="1590784" cy="1553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40"/>
          <p:cNvGrpSpPr>
            <a:grpSpLocks/>
          </p:cNvGrpSpPr>
          <p:nvPr/>
        </p:nvGrpSpPr>
        <p:grpSpPr bwMode="auto">
          <a:xfrm>
            <a:off x="5191125" y="1662113"/>
            <a:ext cx="3214688" cy="2147887"/>
            <a:chOff x="2619404" y="1011954"/>
            <a:chExt cx="3214384" cy="2147153"/>
          </a:xfrm>
        </p:grpSpPr>
        <p:sp>
          <p:nvSpPr>
            <p:cNvPr id="70686" name="ZoneTexte 32"/>
            <p:cNvSpPr txBox="1">
              <a:spLocks noChangeArrowheads="1"/>
            </p:cNvSpPr>
            <p:nvPr/>
          </p:nvSpPr>
          <p:spPr bwMode="auto">
            <a:xfrm>
              <a:off x="2619404" y="2789775"/>
              <a:ext cx="32143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électrique</a:t>
              </a:r>
            </a:p>
          </p:txBody>
        </p:sp>
        <p:pic>
          <p:nvPicPr>
            <p:cNvPr id="70687" name="Image 3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099" y="1011954"/>
              <a:ext cx="2229745" cy="1681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47"/>
          <p:cNvGrpSpPr>
            <a:grpSpLocks/>
          </p:cNvGrpSpPr>
          <p:nvPr/>
        </p:nvGrpSpPr>
        <p:grpSpPr bwMode="auto">
          <a:xfrm>
            <a:off x="8485188" y="4273550"/>
            <a:ext cx="3082925" cy="2160588"/>
            <a:chOff x="6000817" y="4164767"/>
            <a:chExt cx="3083101" cy="2163213"/>
          </a:xfrm>
        </p:grpSpPr>
        <p:sp>
          <p:nvSpPr>
            <p:cNvPr id="70684" name="ZoneTexte 21"/>
            <p:cNvSpPr txBox="1">
              <a:spLocks noChangeArrowheads="1"/>
            </p:cNvSpPr>
            <p:nvPr/>
          </p:nvSpPr>
          <p:spPr bwMode="auto">
            <a:xfrm>
              <a:off x="6000817" y="5958648"/>
              <a:ext cx="30831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La pompe à chaleur</a:t>
              </a:r>
            </a:p>
          </p:txBody>
        </p:sp>
        <p:pic>
          <p:nvPicPr>
            <p:cNvPr id="70685" name="Image 3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359" y="4164767"/>
              <a:ext cx="1861675" cy="169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Ellipse 31"/>
          <p:cNvSpPr/>
          <p:nvPr/>
        </p:nvSpPr>
        <p:spPr>
          <a:xfrm>
            <a:off x="8553450" y="1447800"/>
            <a:ext cx="2879725" cy="1976438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grpSp>
        <p:nvGrpSpPr>
          <p:cNvPr id="7" name="Groupe 34"/>
          <p:cNvGrpSpPr>
            <a:grpSpLocks/>
          </p:cNvGrpSpPr>
          <p:nvPr/>
        </p:nvGrpSpPr>
        <p:grpSpPr bwMode="auto">
          <a:xfrm>
            <a:off x="5173663" y="3253160"/>
            <a:ext cx="3311525" cy="3173038"/>
            <a:chOff x="2956439" y="3706872"/>
            <a:chExt cx="3311230" cy="3173241"/>
          </a:xfrm>
        </p:grpSpPr>
        <p:pic>
          <p:nvPicPr>
            <p:cNvPr id="70682" name="Imag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557" y="3706872"/>
              <a:ext cx="2824141" cy="289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83" name="ZoneTexte 22"/>
            <p:cNvSpPr txBox="1">
              <a:spLocks noChangeArrowheads="1"/>
            </p:cNvSpPr>
            <p:nvPr/>
          </p:nvSpPr>
          <p:spPr bwMode="auto">
            <a:xfrm>
              <a:off x="2956439" y="6510226"/>
              <a:ext cx="331123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chauffage au fioul</a:t>
              </a:r>
            </a:p>
          </p:txBody>
        </p:sp>
      </p:grpSp>
      <p:sp>
        <p:nvSpPr>
          <p:cNvPr id="33" name="Ellipse 32"/>
          <p:cNvSpPr/>
          <p:nvPr/>
        </p:nvSpPr>
        <p:spPr>
          <a:xfrm>
            <a:off x="2476500" y="1425575"/>
            <a:ext cx="2017713" cy="1901825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 rot="20761507">
            <a:off x="2632075" y="5464175"/>
            <a:ext cx="1655763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 rot="20761507">
            <a:off x="9293225" y="5254625"/>
            <a:ext cx="1655763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 rot="20761507">
            <a:off x="5924550" y="2478088"/>
            <a:ext cx="1655763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200" b="1" dirty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NE POLLUE PAS L’AIR !</a:t>
            </a:r>
          </a:p>
        </p:txBody>
      </p:sp>
      <p:sp>
        <p:nvSpPr>
          <p:cNvPr id="31" name="Ellipse 30"/>
          <p:cNvSpPr/>
          <p:nvPr/>
        </p:nvSpPr>
        <p:spPr>
          <a:xfrm>
            <a:off x="5272088" y="3894138"/>
            <a:ext cx="3025775" cy="2078037"/>
          </a:xfrm>
          <a:prstGeom prst="ellipse">
            <a:avLst/>
          </a:prstGeom>
          <a:noFill/>
          <a:ln w="41275">
            <a:solidFill>
              <a:srgbClr val="EA6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pic>
        <p:nvPicPr>
          <p:cNvPr id="70671" name="Logo AEM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oGuid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70675" name="PictoVide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tn_Camera_Chauffage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275" y="3430588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43" name="PictoInf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arré corné Info"/>
          <p:cNvSpPr/>
          <p:nvPr/>
        </p:nvSpPr>
        <p:spPr>
          <a:xfrm>
            <a:off x="109538" y="4192588"/>
            <a:ext cx="1609725" cy="2414587"/>
          </a:xfrm>
          <a:prstGeom prst="foldedCorner">
            <a:avLst/>
          </a:prstGeom>
          <a:solidFill>
            <a:srgbClr val="F0AE36"/>
          </a:solidFill>
          <a:ln>
            <a:solidFill>
              <a:srgbClr val="F5A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Dans la mesure du possible, il est préférable d’éviter les moyens de chauffage qui polluent l’air, sans oublier la climatisation.</a:t>
            </a:r>
          </a:p>
          <a:p>
            <a:pPr>
              <a:defRPr/>
            </a:pPr>
            <a:endParaRPr lang="fr-FR" sz="12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>
              <a:defRPr/>
            </a:pPr>
            <a:endParaRPr lang="fr-FR" sz="12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70681" name="Image 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6005513"/>
            <a:ext cx="40798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4B65C013-589D-BDC1-F922-624FDEE6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  <p:bldP spid="37" grpId="0" animBg="1"/>
      <p:bldP spid="38" grpId="0" animBg="1"/>
      <p:bldP spid="31" grpId="0" animBg="1"/>
      <p:bldP spid="44" grpId="0" animBg="1"/>
      <p:bldP spid="44" grpId="1" animBg="1"/>
      <p:bldP spid="44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405718" y="831374"/>
            <a:ext cx="6329082" cy="1900238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Les conséquences de la pollution de l’air</a:t>
            </a:r>
          </a:p>
        </p:txBody>
      </p:sp>
      <p:pic>
        <p:nvPicPr>
          <p:cNvPr id="6861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1D0330-85A2-850C-40F0-DFB581895CD5}"/>
              </a:ext>
            </a:extLst>
          </p:cNvPr>
          <p:cNvSpPr txBox="1">
            <a:spLocks/>
          </p:cNvSpPr>
          <p:nvPr/>
        </p:nvSpPr>
        <p:spPr bwMode="auto">
          <a:xfrm>
            <a:off x="11277600" y="6356350"/>
            <a:ext cx="914400" cy="365125"/>
          </a:xfrm>
          <a:prstGeom prst="rect">
            <a:avLst/>
          </a:prstGeo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23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089150" y="1725613"/>
            <a:ext cx="3981450" cy="370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177088" y="4591050"/>
            <a:ext cx="2711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Maladies cardiaques,</a:t>
            </a:r>
          </a:p>
        </p:txBody>
      </p:sp>
      <p:pic>
        <p:nvPicPr>
          <p:cNvPr id="74756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985838"/>
            <a:ext cx="41798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6751638" y="2054225"/>
            <a:ext cx="3632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pollution de l’air provoque des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problèmes de santé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tels que :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7169150" y="3662363"/>
            <a:ext cx="99695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Toux,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169150" y="4279900"/>
            <a:ext cx="2711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Maladies respiratoires,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7169150" y="2735263"/>
            <a:ext cx="28543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Picotements de la gorge,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169150" y="3044825"/>
            <a:ext cx="26749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Picotements des yeux,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7169150" y="3352800"/>
            <a:ext cx="1333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Allergies,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7169150" y="3970338"/>
            <a:ext cx="12112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Asthme,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7169150" y="4879975"/>
            <a:ext cx="1333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Cancers…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3179763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920875" y="0"/>
            <a:ext cx="964723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Quelles sont les conséquences de la pollution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de l’air sur l’homme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74767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8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74771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81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VIDEO </a:t>
            </a:r>
          </a:p>
        </p:txBody>
      </p:sp>
      <p:pic>
        <p:nvPicPr>
          <p:cNvPr id="74773" name="PictoVideo">
            <a:hlinkClick r:id="rId8" tooltip="Connexion internet requis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5343963-9D8B-7ED2-ECAB-E407C029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P spid="10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012825"/>
            <a:ext cx="65373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4" name="ZoneTexte 17"/>
          <p:cNvSpPr txBox="1">
            <a:spLocks noChangeArrowheads="1"/>
          </p:cNvSpPr>
          <p:nvPr/>
        </p:nvSpPr>
        <p:spPr bwMode="auto">
          <a:xfrm>
            <a:off x="8213725" y="2460625"/>
            <a:ext cx="3298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Lorsque les symptômes de la pollution de l’air apparaissent au moment même du contact avec le polluant, on parle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d’effet immédiat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" name="ZoneTexte 17"/>
          <p:cNvSpPr txBox="1">
            <a:spLocks noChangeArrowheads="1"/>
          </p:cNvSpPr>
          <p:nvPr/>
        </p:nvSpPr>
        <p:spPr bwMode="auto">
          <a:xfrm>
            <a:off x="6742113" y="6184900"/>
            <a:ext cx="165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éternuements,</a:t>
            </a:r>
          </a:p>
        </p:txBody>
      </p:sp>
      <p:sp>
        <p:nvSpPr>
          <p:cNvPr id="48" name="ZoneTexte 17"/>
          <p:cNvSpPr txBox="1">
            <a:spLocks noChangeArrowheads="1"/>
          </p:cNvSpPr>
          <p:nvPr/>
        </p:nvSpPr>
        <p:spPr bwMode="auto">
          <a:xfrm>
            <a:off x="4806950" y="5786438"/>
            <a:ext cx="2398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Quelques exemples :</a:t>
            </a:r>
          </a:p>
        </p:txBody>
      </p:sp>
      <p:sp>
        <p:nvSpPr>
          <p:cNvPr id="56" name="ZoneTexte 17"/>
          <p:cNvSpPr txBox="1">
            <a:spLocks noChangeArrowheads="1"/>
          </p:cNvSpPr>
          <p:nvPr/>
        </p:nvSpPr>
        <p:spPr bwMode="auto">
          <a:xfrm>
            <a:off x="1938338" y="6173788"/>
            <a:ext cx="2611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Picotements de la gorge,</a:t>
            </a:r>
          </a:p>
        </p:txBody>
      </p:sp>
      <p:sp>
        <p:nvSpPr>
          <p:cNvPr id="57" name="ZoneTexte 17"/>
          <p:cNvSpPr txBox="1">
            <a:spLocks noChangeArrowheads="1"/>
          </p:cNvSpPr>
          <p:nvPr/>
        </p:nvSpPr>
        <p:spPr bwMode="auto">
          <a:xfrm>
            <a:off x="8247063" y="6178550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toux,</a:t>
            </a:r>
          </a:p>
        </p:txBody>
      </p:sp>
      <p:sp>
        <p:nvSpPr>
          <p:cNvPr id="58" name="ZoneTexte 17"/>
          <p:cNvSpPr txBox="1">
            <a:spLocks noChangeArrowheads="1"/>
          </p:cNvSpPr>
          <p:nvPr/>
        </p:nvSpPr>
        <p:spPr bwMode="auto">
          <a:xfrm>
            <a:off x="8832850" y="6186488"/>
            <a:ext cx="947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etc…</a:t>
            </a:r>
          </a:p>
        </p:txBody>
      </p:sp>
      <p:sp>
        <p:nvSpPr>
          <p:cNvPr id="51" name="ZoneTexte 17"/>
          <p:cNvSpPr txBox="1">
            <a:spLocks noChangeArrowheads="1"/>
          </p:cNvSpPr>
          <p:nvPr/>
        </p:nvSpPr>
        <p:spPr bwMode="auto">
          <a:xfrm>
            <a:off x="4454525" y="61674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picotements des yeux,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413385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"/>
          <p:cNvSpPr txBox="1">
            <a:spLocks noChangeArrowheads="1"/>
          </p:cNvSpPr>
          <p:nvPr/>
        </p:nvSpPr>
        <p:spPr bwMode="auto">
          <a:xfrm>
            <a:off x="1919288" y="0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Qu’est-ce que l’effet immédiat de la pollution de l’air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76812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3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76816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76818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B00216-79C2-AC38-1BEE-EF8E7E43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4" grpId="0"/>
      <p:bldP spid="41" grpId="0"/>
      <p:bldP spid="48" grpId="0"/>
      <p:bldP spid="56" grpId="0"/>
      <p:bldP spid="57" grpId="0"/>
      <p:bldP spid="58" grpId="0"/>
      <p:bldP spid="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s"/>
          <p:cNvSpPr/>
          <p:nvPr/>
        </p:nvSpPr>
        <p:spPr>
          <a:xfrm>
            <a:off x="1919288" y="4915201"/>
            <a:ext cx="10091737" cy="613483"/>
          </a:xfrm>
          <a:prstGeom prst="homePlate">
            <a:avLst/>
          </a:prstGeom>
          <a:solidFill>
            <a:srgbClr val="388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8851" name="Rectangle 2"/>
          <p:cNvSpPr txBox="1">
            <a:spLocks noChangeArrowheads="1"/>
          </p:cNvSpPr>
          <p:nvPr/>
        </p:nvSpPr>
        <p:spPr bwMode="auto">
          <a:xfrm>
            <a:off x="1919288" y="-19050"/>
            <a:ext cx="96551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Qu’est-ce que l’effet chronique de la pollution de l’air ?</a:t>
            </a:r>
          </a:p>
        </p:txBody>
      </p:sp>
      <p:pic>
        <p:nvPicPr>
          <p:cNvPr id="7885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78856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78858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oneTexte 15"/>
          <p:cNvSpPr txBox="1">
            <a:spLocks noChangeArrowheads="1"/>
          </p:cNvSpPr>
          <p:nvPr/>
        </p:nvSpPr>
        <p:spPr bwMode="auto">
          <a:xfrm>
            <a:off x="3678238" y="1247775"/>
            <a:ext cx="81740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Lorsque les symptômes de la pollution de l’air apparaissent lentement au cours du temps, à force d’un contact répété avec le polluant, on parle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d’effet chronique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ZoneTexte 17"/>
          <p:cNvSpPr txBox="1">
            <a:spLocks noChangeArrowheads="1"/>
          </p:cNvSpPr>
          <p:nvPr/>
        </p:nvSpPr>
        <p:spPr bwMode="auto">
          <a:xfrm>
            <a:off x="6073775" y="6254750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cancers,</a:t>
            </a:r>
          </a:p>
        </p:txBody>
      </p:sp>
      <p:sp>
        <p:nvSpPr>
          <p:cNvPr id="35" name="ZoneTexte 17"/>
          <p:cNvSpPr txBox="1">
            <a:spLocks noChangeArrowheads="1"/>
          </p:cNvSpPr>
          <p:nvPr/>
        </p:nvSpPr>
        <p:spPr bwMode="auto">
          <a:xfrm>
            <a:off x="3503613" y="5840413"/>
            <a:ext cx="2501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 indent="-952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Quelques exemples :</a:t>
            </a:r>
          </a:p>
        </p:txBody>
      </p:sp>
      <p:sp>
        <p:nvSpPr>
          <p:cNvPr id="37" name="ZoneTexte 17"/>
          <p:cNvSpPr txBox="1">
            <a:spLocks noChangeArrowheads="1"/>
          </p:cNvSpPr>
          <p:nvPr/>
        </p:nvSpPr>
        <p:spPr bwMode="auto">
          <a:xfrm>
            <a:off x="3805238" y="6249988"/>
            <a:ext cx="2384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maladies respiratoires,</a:t>
            </a:r>
          </a:p>
        </p:txBody>
      </p:sp>
      <p:sp>
        <p:nvSpPr>
          <p:cNvPr id="38" name="ZoneTexte 17"/>
          <p:cNvSpPr txBox="1">
            <a:spLocks noChangeArrowheads="1"/>
          </p:cNvSpPr>
          <p:nvPr/>
        </p:nvSpPr>
        <p:spPr bwMode="auto">
          <a:xfrm>
            <a:off x="6937375" y="6254750"/>
            <a:ext cx="96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etc…</a:t>
            </a:r>
          </a:p>
        </p:txBody>
      </p:sp>
      <p:sp>
        <p:nvSpPr>
          <p:cNvPr id="39" name="ZoneTexte 17"/>
          <p:cNvSpPr txBox="1">
            <a:spLocks noChangeArrowheads="1"/>
          </p:cNvSpPr>
          <p:nvPr/>
        </p:nvSpPr>
        <p:spPr bwMode="auto">
          <a:xfrm>
            <a:off x="1908175" y="6237288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Allergies,</a:t>
            </a:r>
          </a:p>
        </p:txBody>
      </p:sp>
      <p:sp>
        <p:nvSpPr>
          <p:cNvPr id="41" name="ZoneTexte 17"/>
          <p:cNvSpPr txBox="1">
            <a:spLocks noChangeArrowheads="1"/>
          </p:cNvSpPr>
          <p:nvPr/>
        </p:nvSpPr>
        <p:spPr bwMode="auto">
          <a:xfrm>
            <a:off x="2898775" y="6237288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asthme,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5568950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e 5"/>
          <p:cNvGrpSpPr>
            <a:grpSpLocks/>
          </p:cNvGrpSpPr>
          <p:nvPr/>
        </p:nvGrpSpPr>
        <p:grpSpPr bwMode="auto">
          <a:xfrm>
            <a:off x="1917700" y="2317750"/>
            <a:ext cx="9650413" cy="3295650"/>
            <a:chOff x="-213468" y="2800484"/>
            <a:chExt cx="9652055" cy="3298360"/>
          </a:xfrm>
        </p:grpSpPr>
        <p:pic>
          <p:nvPicPr>
            <p:cNvPr id="78870" name="Image 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84310" y="2800484"/>
              <a:ext cx="1783679" cy="2466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871" name="Groupe 28"/>
            <p:cNvGrpSpPr>
              <a:grpSpLocks/>
            </p:cNvGrpSpPr>
            <p:nvPr/>
          </p:nvGrpSpPr>
          <p:grpSpPr bwMode="auto">
            <a:xfrm>
              <a:off x="-213468" y="3172462"/>
              <a:ext cx="9652055" cy="2926382"/>
              <a:chOff x="-213468" y="3172841"/>
              <a:chExt cx="9652055" cy="2925937"/>
            </a:xfrm>
          </p:grpSpPr>
          <p:grpSp>
            <p:nvGrpSpPr>
              <p:cNvPr id="78873" name="Groupe 28"/>
              <p:cNvGrpSpPr>
                <a:grpSpLocks/>
              </p:cNvGrpSpPr>
              <p:nvPr/>
            </p:nvGrpSpPr>
            <p:grpSpPr bwMode="auto">
              <a:xfrm>
                <a:off x="-213468" y="3172841"/>
                <a:ext cx="3223280" cy="2925937"/>
                <a:chOff x="-214123" y="4300457"/>
                <a:chExt cx="3223488" cy="2925169"/>
              </a:xfrm>
            </p:grpSpPr>
            <p:pic>
              <p:nvPicPr>
                <p:cNvPr id="78878" name="Image 14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14123" y="4300457"/>
                  <a:ext cx="3223488" cy="19759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8879" name="ZoneTexte 17"/>
                <p:cNvSpPr txBox="1">
                  <a:spLocks noChangeArrowheads="1"/>
                </p:cNvSpPr>
                <p:nvPr/>
              </p:nvSpPr>
              <p:spPr bwMode="auto">
                <a:xfrm>
                  <a:off x="-196513" y="6612192"/>
                  <a:ext cx="3189983" cy="4614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solidFill>
                        <a:srgbClr val="FFFFFF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Au début</a:t>
                  </a:r>
                </a:p>
              </p:txBody>
            </p:sp>
            <p:cxnSp>
              <p:nvCxnSpPr>
                <p:cNvPr id="60" name="Connecteur droit 59"/>
                <p:cNvCxnSpPr/>
                <p:nvPr/>
              </p:nvCxnSpPr>
              <p:spPr>
                <a:xfrm>
                  <a:off x="2993379" y="6452199"/>
                  <a:ext cx="0" cy="773427"/>
                </a:xfrm>
                <a:prstGeom prst="line">
                  <a:avLst/>
                </a:prstGeom>
                <a:ln w="31750">
                  <a:solidFill>
                    <a:srgbClr val="C9E8F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874" name="Groupe 30"/>
              <p:cNvGrpSpPr>
                <a:grpSpLocks/>
              </p:cNvGrpSpPr>
              <p:nvPr/>
            </p:nvGrpSpPr>
            <p:grpSpPr bwMode="auto">
              <a:xfrm>
                <a:off x="3009812" y="5320382"/>
                <a:ext cx="3299279" cy="778395"/>
                <a:chOff x="3010120" y="6447908"/>
                <a:chExt cx="3298622" cy="778827"/>
              </a:xfrm>
            </p:grpSpPr>
            <p:sp>
              <p:nvSpPr>
                <p:cNvPr id="78876" name="ZoneTexte 17"/>
                <p:cNvSpPr txBox="1">
                  <a:spLocks noChangeArrowheads="1"/>
                </p:cNvSpPr>
                <p:nvPr/>
              </p:nvSpPr>
              <p:spPr bwMode="auto">
                <a:xfrm>
                  <a:off x="3010120" y="6597363"/>
                  <a:ext cx="3282317" cy="4622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solidFill>
                        <a:srgbClr val="FFFFFF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Plus tard</a:t>
                  </a:r>
                </a:p>
              </p:txBody>
            </p:sp>
            <p:cxnSp>
              <p:nvCxnSpPr>
                <p:cNvPr id="57" name="Connecteur droit 56"/>
                <p:cNvCxnSpPr/>
                <p:nvPr/>
              </p:nvCxnSpPr>
              <p:spPr>
                <a:xfrm>
                  <a:off x="6305567" y="6447908"/>
                  <a:ext cx="3175" cy="778828"/>
                </a:xfrm>
                <a:prstGeom prst="line">
                  <a:avLst/>
                </a:prstGeom>
                <a:ln w="31750">
                  <a:solidFill>
                    <a:srgbClr val="C9E8F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875" name="ZoneTexte 17"/>
              <p:cNvSpPr txBox="1">
                <a:spLocks noChangeArrowheads="1"/>
              </p:cNvSpPr>
              <p:nvPr/>
            </p:nvSpPr>
            <p:spPr bwMode="auto">
              <a:xfrm>
                <a:off x="6352015" y="5481028"/>
                <a:ext cx="3086572" cy="461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400">
                    <a:solidFill>
                      <a:srgbClr val="FFFFFF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Encore plus tard</a:t>
                </a:r>
              </a:p>
            </p:txBody>
          </p:sp>
        </p:grpSp>
        <p:pic>
          <p:nvPicPr>
            <p:cNvPr id="78872" name="Image 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74193" y="3222865"/>
              <a:ext cx="2259715" cy="2023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68" name="Image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941388"/>
            <a:ext cx="16002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8207839-2AC2-EB1F-0A73-090BF6FB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  <p:bldP spid="34" grpId="0"/>
      <p:bldP spid="35" grpId="0"/>
      <p:bldP spid="37" grpId="0"/>
      <p:bldP spid="38" grpId="0"/>
      <p:bldP spid="39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36750" y="0"/>
            <a:ext cx="963136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La cigarette a-t-elle un effet immédiat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ou chronique sur notre organisme ? </a:t>
            </a:r>
          </a:p>
        </p:txBody>
      </p:sp>
      <p:pic>
        <p:nvPicPr>
          <p:cNvPr id="80899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0903" name="PictoVide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0906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7"/>
          <p:cNvSpPr txBox="1">
            <a:spLocks noChangeArrowheads="1"/>
          </p:cNvSpPr>
          <p:nvPr/>
        </p:nvSpPr>
        <p:spPr bwMode="auto">
          <a:xfrm>
            <a:off x="7358063" y="1503363"/>
            <a:ext cx="4246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cigarette peut avoir un effet immédiat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chronique sur notre organisme.</a:t>
            </a:r>
          </a:p>
        </p:txBody>
      </p:sp>
      <p:sp>
        <p:nvSpPr>
          <p:cNvPr id="19" name="ZoneTexte 17"/>
          <p:cNvSpPr txBox="1">
            <a:spLocks noChangeArrowheads="1"/>
          </p:cNvSpPr>
          <p:nvPr/>
        </p:nvSpPr>
        <p:spPr bwMode="auto">
          <a:xfrm>
            <a:off x="8653463" y="3448050"/>
            <a:ext cx="3095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Par ailleurs, il est marqué clairement sur les paquets de cigarettes que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fumer tue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2397125"/>
            <a:ext cx="1079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914">
            <a:off x="8509000" y="4540250"/>
            <a:ext cx="23145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Imag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775012"/>
            <a:ext cx="4456113" cy="479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4DAC4AC-AF30-8E34-024F-2544BDC6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gEnfantAsthm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75" y="1430767"/>
            <a:ext cx="1292792" cy="214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442397" y="3913568"/>
            <a:ext cx="446722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Durant une crise d’asthme, l’ouverture des bronches est réduite, ce qui provoque souvent une toux sèche, une difficulté à respirer, une respiration sifflante qui s’entend et des crachats. 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C’est comme si l’asthmatique en crise respirait </a:t>
            </a:r>
            <a:r>
              <a:rPr lang="fr-FR" altLang="fr-FR" sz="18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au travers d'une petite paille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  <a:endParaRPr lang="fr-FR" altLang="fr-FR" sz="1800" dirty="0">
              <a:solidFill>
                <a:srgbClr val="C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2948" name="Rectangle 2"/>
          <p:cNvSpPr txBox="1">
            <a:spLocks noChangeArrowheads="1"/>
          </p:cNvSpPr>
          <p:nvPr/>
        </p:nvSpPr>
        <p:spPr bwMode="auto">
          <a:xfrm>
            <a:off x="1919288" y="15875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 se passe-t-il lors d’une crise d’asthme ?</a:t>
            </a:r>
          </a:p>
        </p:txBody>
      </p:sp>
      <p:grpSp>
        <p:nvGrpSpPr>
          <p:cNvPr id="82949" name="Grp-Schéma"/>
          <p:cNvGrpSpPr>
            <a:grpSpLocks/>
          </p:cNvGrpSpPr>
          <p:nvPr/>
        </p:nvGrpSpPr>
        <p:grpSpPr bwMode="auto">
          <a:xfrm>
            <a:off x="2033588" y="928688"/>
            <a:ext cx="5449887" cy="5033962"/>
            <a:chOff x="-74896" y="1384143"/>
            <a:chExt cx="5448821" cy="5034206"/>
          </a:xfrm>
        </p:grpSpPr>
        <p:grpSp>
          <p:nvGrpSpPr>
            <p:cNvPr id="82959" name="Groupe 30"/>
            <p:cNvGrpSpPr>
              <a:grpSpLocks/>
            </p:cNvGrpSpPr>
            <p:nvPr/>
          </p:nvGrpSpPr>
          <p:grpSpPr bwMode="auto">
            <a:xfrm>
              <a:off x="-74896" y="1384143"/>
              <a:ext cx="5448821" cy="5034206"/>
              <a:chOff x="-74896" y="1384143"/>
              <a:chExt cx="5448821" cy="5034206"/>
            </a:xfrm>
          </p:grpSpPr>
          <p:pic>
            <p:nvPicPr>
              <p:cNvPr id="82962" name="Image 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147" y="1384143"/>
                <a:ext cx="4683665" cy="4335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Connecteur droit avec flèche 5"/>
              <p:cNvCxnSpPr/>
              <p:nvPr/>
            </p:nvCxnSpPr>
            <p:spPr>
              <a:xfrm flipH="1">
                <a:off x="2801091" y="1641330"/>
                <a:ext cx="971360" cy="9525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964" name="Text Box 21"/>
              <p:cNvSpPr txBox="1">
                <a:spLocks noChangeArrowheads="1"/>
              </p:cNvSpPr>
              <p:nvPr/>
            </p:nvSpPr>
            <p:spPr bwMode="auto">
              <a:xfrm>
                <a:off x="3760980" y="1433031"/>
                <a:ext cx="1120922" cy="369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Trachée</a:t>
                </a:r>
              </a:p>
            </p:txBody>
          </p:sp>
          <p:sp>
            <p:nvSpPr>
              <p:cNvPr id="82965" name="Text Box 21"/>
              <p:cNvSpPr txBox="1">
                <a:spLocks noChangeArrowheads="1"/>
              </p:cNvSpPr>
              <p:nvPr/>
            </p:nvSpPr>
            <p:spPr bwMode="auto">
              <a:xfrm>
                <a:off x="35496" y="1980129"/>
                <a:ext cx="1224136" cy="369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Bronches</a:t>
                </a:r>
              </a:p>
            </p:txBody>
          </p:sp>
          <p:sp>
            <p:nvSpPr>
              <p:cNvPr id="82966" name="Text Box 21"/>
              <p:cNvSpPr txBox="1">
                <a:spLocks noChangeArrowheads="1"/>
              </p:cNvSpPr>
              <p:nvPr/>
            </p:nvSpPr>
            <p:spPr bwMode="auto">
              <a:xfrm>
                <a:off x="275938" y="5710394"/>
                <a:ext cx="1760959" cy="707955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2000">
                    <a:solidFill>
                      <a:srgbClr val="00B05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Bronchiole saine</a:t>
                </a:r>
              </a:p>
            </p:txBody>
          </p:sp>
          <p:sp>
            <p:nvSpPr>
              <p:cNvPr id="82967" name="Text Box 21"/>
              <p:cNvSpPr txBox="1">
                <a:spLocks noChangeArrowheads="1"/>
              </p:cNvSpPr>
              <p:nvPr/>
            </p:nvSpPr>
            <p:spPr bwMode="auto">
              <a:xfrm>
                <a:off x="2628980" y="5710393"/>
                <a:ext cx="2264000" cy="707955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2000">
                    <a:solidFill>
                      <a:srgbClr val="C0000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Bronchiole durant une crise d’asthme</a:t>
                </a:r>
              </a:p>
            </p:txBody>
          </p:sp>
          <p:sp>
            <p:nvSpPr>
              <p:cNvPr id="82968" name="Text Box 21"/>
              <p:cNvSpPr txBox="1">
                <a:spLocks noChangeArrowheads="1"/>
              </p:cNvSpPr>
              <p:nvPr/>
            </p:nvSpPr>
            <p:spPr bwMode="auto">
              <a:xfrm>
                <a:off x="3771888" y="3012714"/>
                <a:ext cx="1602037" cy="646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Muscles contractés</a:t>
                </a:r>
              </a:p>
            </p:txBody>
          </p:sp>
          <p:grpSp>
            <p:nvGrpSpPr>
              <p:cNvPr id="82969" name="Groupe 22"/>
              <p:cNvGrpSpPr>
                <a:grpSpLocks/>
              </p:cNvGrpSpPr>
              <p:nvPr/>
            </p:nvGrpSpPr>
            <p:grpSpPr bwMode="auto">
              <a:xfrm>
                <a:off x="1099850" y="2164621"/>
                <a:ext cx="720000" cy="663838"/>
                <a:chOff x="1099850" y="1885300"/>
                <a:chExt cx="720000" cy="663838"/>
              </a:xfrm>
            </p:grpSpPr>
            <p:cxnSp>
              <p:nvCxnSpPr>
                <p:cNvPr id="21" name="Connecteur droit avec flèche 20"/>
                <p:cNvCxnSpPr/>
                <p:nvPr/>
              </p:nvCxnSpPr>
              <p:spPr>
                <a:xfrm>
                  <a:off x="1099624" y="1885910"/>
                  <a:ext cx="720584" cy="0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avec flèche 21"/>
                <p:cNvCxnSpPr/>
                <p:nvPr/>
              </p:nvCxnSpPr>
              <p:spPr>
                <a:xfrm>
                  <a:off x="1458329" y="1901786"/>
                  <a:ext cx="201573" cy="296876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avec flèche 23"/>
                <p:cNvCxnSpPr/>
                <p:nvPr/>
              </p:nvCxnSpPr>
              <p:spPr>
                <a:xfrm>
                  <a:off x="1458329" y="1901786"/>
                  <a:ext cx="101580" cy="647731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970" name="Text Box 21"/>
              <p:cNvSpPr txBox="1">
                <a:spLocks noChangeArrowheads="1"/>
              </p:cNvSpPr>
              <p:nvPr/>
            </p:nvSpPr>
            <p:spPr bwMode="auto">
              <a:xfrm>
                <a:off x="-74896" y="2846230"/>
                <a:ext cx="1487602" cy="646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Alvéoles pulmonaires</a:t>
                </a:r>
              </a:p>
            </p:txBody>
          </p:sp>
          <p:cxnSp>
            <p:nvCxnSpPr>
              <p:cNvPr id="30" name="Connecteur droit avec flèche 29"/>
              <p:cNvCxnSpPr/>
              <p:nvPr/>
            </p:nvCxnSpPr>
            <p:spPr>
              <a:xfrm>
                <a:off x="198101" y="3435292"/>
                <a:ext cx="257125" cy="649318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 flipH="1">
                <a:off x="3924822" y="3644853"/>
                <a:ext cx="215858" cy="639793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960" name="Text Box 21"/>
            <p:cNvSpPr txBox="1">
              <a:spLocks noChangeArrowheads="1"/>
            </p:cNvSpPr>
            <p:nvPr/>
          </p:nvSpPr>
          <p:spPr bwMode="auto">
            <a:xfrm>
              <a:off x="1611993" y="4393729"/>
              <a:ext cx="1528014" cy="36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Inflammation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2537618" y="4703766"/>
              <a:ext cx="804705" cy="477861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950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2954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2956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tn_Camera_Acarien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277" y="3227388"/>
            <a:ext cx="4048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8FF66CC-F4B6-6D05-20BC-6FF2B03C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8"/>
          <p:cNvGrpSpPr>
            <a:grpSpLocks/>
          </p:cNvGrpSpPr>
          <p:nvPr/>
        </p:nvGrpSpPr>
        <p:grpSpPr bwMode="auto">
          <a:xfrm>
            <a:off x="5053699" y="4457700"/>
            <a:ext cx="3068637" cy="2081212"/>
            <a:chOff x="3123543" y="4416035"/>
            <a:chExt cx="3016633" cy="2081808"/>
          </a:xfrm>
        </p:grpSpPr>
        <p:sp>
          <p:nvSpPr>
            <p:cNvPr id="85032" name="Text Box 21"/>
            <p:cNvSpPr txBox="1">
              <a:spLocks noChangeArrowheads="1"/>
            </p:cNvSpPr>
            <p:nvPr/>
          </p:nvSpPr>
          <p:spPr bwMode="auto">
            <a:xfrm>
              <a:off x="3123543" y="6181208"/>
              <a:ext cx="3016633" cy="316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Certains médicaments</a:t>
              </a:r>
            </a:p>
          </p:txBody>
        </p:sp>
        <p:pic>
          <p:nvPicPr>
            <p:cNvPr id="85033" name="Imag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61154" y="4416035"/>
              <a:ext cx="2070827" cy="153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e 24"/>
          <p:cNvGrpSpPr>
            <a:grpSpLocks/>
          </p:cNvGrpSpPr>
          <p:nvPr/>
        </p:nvGrpSpPr>
        <p:grpSpPr bwMode="auto">
          <a:xfrm>
            <a:off x="8478838" y="1216025"/>
            <a:ext cx="3057525" cy="2441575"/>
            <a:chOff x="6031631" y="1562970"/>
            <a:chExt cx="3005370" cy="2442232"/>
          </a:xfrm>
        </p:grpSpPr>
        <p:pic>
          <p:nvPicPr>
            <p:cNvPr id="85030" name="Imag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739" y="1562970"/>
              <a:ext cx="1901154" cy="2184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31" name="Text Box 21"/>
            <p:cNvSpPr txBox="1">
              <a:spLocks noChangeArrowheads="1"/>
            </p:cNvSpPr>
            <p:nvPr/>
          </p:nvSpPr>
          <p:spPr bwMode="auto">
            <a:xfrm>
              <a:off x="6031631" y="3688769"/>
              <a:ext cx="3005370" cy="31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Certains aliments</a:t>
              </a:r>
            </a:p>
          </p:txBody>
        </p:sp>
      </p:grpSp>
      <p:grpSp>
        <p:nvGrpSpPr>
          <p:cNvPr id="42" name="Groupe 32"/>
          <p:cNvGrpSpPr>
            <a:grpSpLocks/>
          </p:cNvGrpSpPr>
          <p:nvPr/>
        </p:nvGrpSpPr>
        <p:grpSpPr bwMode="auto">
          <a:xfrm>
            <a:off x="1957388" y="4373563"/>
            <a:ext cx="3167062" cy="2135187"/>
            <a:chOff x="527820" y="4648969"/>
            <a:chExt cx="3114129" cy="2135886"/>
          </a:xfrm>
        </p:grpSpPr>
        <p:grpSp>
          <p:nvGrpSpPr>
            <p:cNvPr id="85026" name="Groupe 31"/>
            <p:cNvGrpSpPr>
              <a:grpSpLocks/>
            </p:cNvGrpSpPr>
            <p:nvPr/>
          </p:nvGrpSpPr>
          <p:grpSpPr bwMode="auto">
            <a:xfrm>
              <a:off x="806115" y="4648969"/>
              <a:ext cx="2637829" cy="1566089"/>
              <a:chOff x="806115" y="4648969"/>
              <a:chExt cx="2637829" cy="1566089"/>
            </a:xfrm>
          </p:grpSpPr>
          <p:pic>
            <p:nvPicPr>
              <p:cNvPr id="85028" name="Image 2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115" y="4648969"/>
                <a:ext cx="627234" cy="1299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29" name="Picture 9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0882" y="4714884"/>
                <a:ext cx="2033062" cy="1500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5027" name="Text Box 21"/>
            <p:cNvSpPr txBox="1">
              <a:spLocks noChangeArrowheads="1"/>
            </p:cNvSpPr>
            <p:nvPr/>
          </p:nvSpPr>
          <p:spPr bwMode="auto">
            <a:xfrm>
              <a:off x="527820" y="6465491"/>
              <a:ext cx="3114129" cy="31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Certains produits chimiques</a:t>
              </a:r>
            </a:p>
          </p:txBody>
        </p:sp>
      </p:grpSp>
      <p:grpSp>
        <p:nvGrpSpPr>
          <p:cNvPr id="47" name="Groupe 12"/>
          <p:cNvGrpSpPr>
            <a:grpSpLocks/>
          </p:cNvGrpSpPr>
          <p:nvPr/>
        </p:nvGrpSpPr>
        <p:grpSpPr bwMode="auto">
          <a:xfrm>
            <a:off x="1957388" y="1352550"/>
            <a:ext cx="3167062" cy="2325688"/>
            <a:chOff x="590242" y="1888285"/>
            <a:chExt cx="3113707" cy="2325385"/>
          </a:xfrm>
        </p:grpSpPr>
        <p:sp>
          <p:nvSpPr>
            <p:cNvPr id="85024" name="Text Box 21"/>
            <p:cNvSpPr txBox="1">
              <a:spLocks noChangeArrowheads="1"/>
            </p:cNvSpPr>
            <p:nvPr/>
          </p:nvSpPr>
          <p:spPr bwMode="auto">
            <a:xfrm>
              <a:off x="590242" y="3897308"/>
              <a:ext cx="3113707" cy="31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acariens</a:t>
              </a:r>
            </a:p>
          </p:txBody>
        </p:sp>
        <p:pic>
          <p:nvPicPr>
            <p:cNvPr id="85025" name="Imag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132" y="1888285"/>
              <a:ext cx="1970206" cy="1969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998" name="Rectangle 2"/>
          <p:cNvSpPr txBox="1">
            <a:spLocks noChangeArrowheads="1"/>
          </p:cNvSpPr>
          <p:nvPr/>
        </p:nvSpPr>
        <p:spPr bwMode="auto">
          <a:xfrm>
            <a:off x="1919288" y="0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Cite quelques causes d’allergies ?</a:t>
            </a:r>
          </a:p>
        </p:txBody>
      </p:sp>
      <p:grpSp>
        <p:nvGrpSpPr>
          <p:cNvPr id="51" name="Groupe 21"/>
          <p:cNvGrpSpPr>
            <a:grpSpLocks/>
          </p:cNvGrpSpPr>
          <p:nvPr/>
        </p:nvGrpSpPr>
        <p:grpSpPr bwMode="auto">
          <a:xfrm>
            <a:off x="5167313" y="1385888"/>
            <a:ext cx="3268662" cy="2271712"/>
            <a:chOff x="5718562" y="1975262"/>
            <a:chExt cx="3212823" cy="2271696"/>
          </a:xfrm>
        </p:grpSpPr>
        <p:pic>
          <p:nvPicPr>
            <p:cNvPr id="85022" name="Imag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280" y="1975262"/>
              <a:ext cx="1945612" cy="177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23" name="Text Box 21"/>
            <p:cNvSpPr txBox="1">
              <a:spLocks noChangeArrowheads="1"/>
            </p:cNvSpPr>
            <p:nvPr/>
          </p:nvSpPr>
          <p:spPr bwMode="auto">
            <a:xfrm>
              <a:off x="5718562" y="3930525"/>
              <a:ext cx="3212823" cy="31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8900" indent="-88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pollens</a:t>
              </a:r>
            </a:p>
          </p:txBody>
        </p:sp>
      </p:grpSp>
      <p:sp>
        <p:nvSpPr>
          <p:cNvPr id="54" name="ZoneTexte 53"/>
          <p:cNvSpPr txBox="1"/>
          <p:nvPr/>
        </p:nvSpPr>
        <p:spPr>
          <a:xfrm>
            <a:off x="0" y="6475413"/>
            <a:ext cx="65405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apacma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39" y="4165600"/>
            <a:ext cx="16208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0" y="1509790"/>
            <a:ext cx="1115732" cy="163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02" y="1480485"/>
            <a:ext cx="1763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365" y="1416613"/>
            <a:ext cx="1710042" cy="19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22" y="4207847"/>
            <a:ext cx="1550952" cy="17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Logo AEM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7" name="PictoGuid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5010" name="PictoInf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5012" name="PictoVideo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Btn_Camera_Acarien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38" y="3271838"/>
            <a:ext cx="4048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Btn_Camera_Acariens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13" y="6132512"/>
            <a:ext cx="4048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e 20"/>
          <p:cNvGrpSpPr>
            <a:grpSpLocks/>
          </p:cNvGrpSpPr>
          <p:nvPr/>
        </p:nvGrpSpPr>
        <p:grpSpPr bwMode="auto">
          <a:xfrm>
            <a:off x="8506355" y="3944938"/>
            <a:ext cx="3090334" cy="2277429"/>
            <a:chOff x="6576878" y="4423134"/>
            <a:chExt cx="3090510" cy="2277647"/>
          </a:xfrm>
        </p:grpSpPr>
        <p:pic>
          <p:nvPicPr>
            <p:cNvPr id="85019" name="Image 2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76878" y="5009126"/>
              <a:ext cx="1257174" cy="169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Bulle ronde"/>
            <p:cNvSpPr/>
            <p:nvPr/>
          </p:nvSpPr>
          <p:spPr bwMode="auto">
            <a:xfrm>
              <a:off x="7351093" y="4423134"/>
              <a:ext cx="2316295" cy="1120882"/>
            </a:xfrm>
            <a:prstGeom prst="wedgeEllipseCallout">
              <a:avLst>
                <a:gd name="adj1" fmla="val -38693"/>
                <a:gd name="adj2" fmla="val 72505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85021" name="ZoneTexte 14"/>
            <p:cNvSpPr txBox="1">
              <a:spLocks noChangeArrowheads="1"/>
            </p:cNvSpPr>
            <p:nvPr/>
          </p:nvSpPr>
          <p:spPr bwMode="auto">
            <a:xfrm>
              <a:off x="7416313" y="4695690"/>
              <a:ext cx="22069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Et d'autres encore tels que les animaux...</a:t>
              </a:r>
            </a:p>
          </p:txBody>
        </p:sp>
      </p:grpSp>
      <p:pic>
        <p:nvPicPr>
          <p:cNvPr id="49" name="Img_Vign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4323076"/>
            <a:ext cx="171004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1AB9F51-6EF1-7006-6819-80CFED4B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 est le rôle du nez en termes de pollution de l’air ? </a:t>
            </a:r>
          </a:p>
        </p:txBody>
      </p:sp>
      <p:sp>
        <p:nvSpPr>
          <p:cNvPr id="21" name="ZoneTexte 17"/>
          <p:cNvSpPr txBox="1">
            <a:spLocks noChangeArrowheads="1"/>
          </p:cNvSpPr>
          <p:nvPr/>
        </p:nvSpPr>
        <p:spPr bwMode="auto">
          <a:xfrm>
            <a:off x="6205538" y="3046413"/>
            <a:ext cx="542925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+mn-lt"/>
                <a:cs typeface="Arial" charset="0"/>
              </a:rPr>
              <a:t>Le nez joue un rôle de </a:t>
            </a:r>
            <a:r>
              <a:rPr lang="fr-FR" dirty="0">
                <a:solidFill>
                  <a:srgbClr val="C00000"/>
                </a:solidFill>
                <a:latin typeface="+mn-lt"/>
                <a:ea typeface="+mj-ea"/>
                <a:cs typeface="Arial" charset="0"/>
              </a:rPr>
              <a:t>filtre</a:t>
            </a:r>
            <a:r>
              <a:rPr lang="fr-FR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+mn-lt"/>
                <a:cs typeface="Arial" charset="0"/>
              </a:rPr>
              <a:t>: les poils du nez retiennent les plus grosses particules de l’air mais d’autres arrivent jusqu’aux poumons et parmi elles les plus fines passent dans le sang.</a:t>
            </a:r>
          </a:p>
          <a:p>
            <a:pPr marL="176213" indent="-17621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+mn-lt"/>
                <a:cs typeface="Arial" charset="0"/>
              </a:rPr>
              <a:t>C’est pourquoi il vaut mieux </a:t>
            </a:r>
            <a:r>
              <a:rPr lang="fr-FR" dirty="0">
                <a:solidFill>
                  <a:srgbClr val="C00000"/>
                </a:solidFill>
                <a:latin typeface="+mn-lt"/>
                <a:ea typeface="+mj-ea"/>
                <a:cs typeface="Arial" charset="0"/>
              </a:rPr>
              <a:t>inspirer par le nez</a:t>
            </a:r>
            <a:r>
              <a:rPr lang="fr-FR" dirty="0">
                <a:solidFill>
                  <a:srgbClr val="002060"/>
                </a:solidFill>
                <a:latin typeface="+mn-lt"/>
                <a:ea typeface="+mj-ea"/>
                <a:cs typeface="Arial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+mn-lt"/>
                <a:cs typeface="Arial" charset="0"/>
              </a:rPr>
              <a:t>que par la bouche.</a:t>
            </a:r>
          </a:p>
        </p:txBody>
      </p:sp>
      <p:pic>
        <p:nvPicPr>
          <p:cNvPr id="8704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88" y="1357033"/>
            <a:ext cx="3846829" cy="4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7049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7051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CADCB2-D577-32C3-0358-FBB4C320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5"/>
          <p:cNvGrpSpPr>
            <a:grpSpLocks/>
          </p:cNvGrpSpPr>
          <p:nvPr/>
        </p:nvGrpSpPr>
        <p:grpSpPr bwMode="auto">
          <a:xfrm>
            <a:off x="7383463" y="1338263"/>
            <a:ext cx="2736850" cy="2441575"/>
            <a:chOff x="5207778" y="1368547"/>
            <a:chExt cx="2737896" cy="2443836"/>
          </a:xfrm>
        </p:grpSpPr>
        <p:sp>
          <p:nvSpPr>
            <p:cNvPr id="89115" name="Text Box 21"/>
            <p:cNvSpPr txBox="1">
              <a:spLocks noChangeArrowheads="1"/>
            </p:cNvSpPr>
            <p:nvPr/>
          </p:nvSpPr>
          <p:spPr bwMode="auto">
            <a:xfrm>
              <a:off x="5207778" y="3492650"/>
              <a:ext cx="2737896" cy="31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personnes malades</a:t>
              </a:r>
            </a:p>
          </p:txBody>
        </p:sp>
        <p:pic>
          <p:nvPicPr>
            <p:cNvPr id="89116" name="Image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919" y="1368547"/>
              <a:ext cx="2340609" cy="2096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3"/>
          <p:cNvGrpSpPr>
            <a:grpSpLocks/>
          </p:cNvGrpSpPr>
          <p:nvPr/>
        </p:nvGrpSpPr>
        <p:grpSpPr bwMode="auto">
          <a:xfrm>
            <a:off x="3425595" y="1324469"/>
            <a:ext cx="2340205" cy="2504581"/>
            <a:chOff x="1251383" y="1440854"/>
            <a:chExt cx="2339778" cy="2504588"/>
          </a:xfrm>
        </p:grpSpPr>
        <p:sp>
          <p:nvSpPr>
            <p:cNvPr id="89112" name="Text Box 21"/>
            <p:cNvSpPr txBox="1">
              <a:spLocks noChangeArrowheads="1"/>
            </p:cNvSpPr>
            <p:nvPr/>
          </p:nvSpPr>
          <p:spPr bwMode="auto">
            <a:xfrm>
              <a:off x="1558820" y="3626058"/>
              <a:ext cx="2032341" cy="31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enfants</a:t>
              </a:r>
            </a:p>
          </p:txBody>
        </p:sp>
        <p:pic>
          <p:nvPicPr>
            <p:cNvPr id="89113" name="Image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51383" y="1857364"/>
              <a:ext cx="1096746" cy="118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14" name="Image 2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0232" y="1440854"/>
              <a:ext cx="1442203" cy="2074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5"/>
          <p:cNvGrpSpPr>
            <a:grpSpLocks/>
          </p:cNvGrpSpPr>
          <p:nvPr/>
        </p:nvGrpSpPr>
        <p:grpSpPr bwMode="auto">
          <a:xfrm>
            <a:off x="7526338" y="4123867"/>
            <a:ext cx="2627312" cy="2438857"/>
            <a:chOff x="5319417" y="4156608"/>
            <a:chExt cx="2628796" cy="2439084"/>
          </a:xfrm>
        </p:grpSpPr>
        <p:pic>
          <p:nvPicPr>
            <p:cNvPr id="89110" name="Image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17155" y="4156608"/>
              <a:ext cx="1033321" cy="1883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11" name="Text Box 21"/>
            <p:cNvSpPr txBox="1">
              <a:spLocks noChangeArrowheads="1"/>
            </p:cNvSpPr>
            <p:nvPr/>
          </p:nvSpPr>
          <p:spPr bwMode="auto">
            <a:xfrm>
              <a:off x="5319417" y="6276300"/>
              <a:ext cx="2628796" cy="31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femmes enceintes</a:t>
              </a:r>
            </a:p>
          </p:txBody>
        </p:sp>
      </p:grp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98650" y="0"/>
            <a:ext cx="966946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sont les personnes les plus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sensibles à la pollution de l’air ?</a:t>
            </a:r>
          </a:p>
        </p:txBody>
      </p:sp>
      <p:grpSp>
        <p:nvGrpSpPr>
          <p:cNvPr id="5" name="Groupe 25"/>
          <p:cNvGrpSpPr>
            <a:grpSpLocks/>
          </p:cNvGrpSpPr>
          <p:nvPr/>
        </p:nvGrpSpPr>
        <p:grpSpPr bwMode="auto">
          <a:xfrm>
            <a:off x="3698875" y="4037013"/>
            <a:ext cx="2484438" cy="2520950"/>
            <a:chOff x="6033408" y="1670083"/>
            <a:chExt cx="2950689" cy="3232142"/>
          </a:xfrm>
        </p:grpSpPr>
        <p:sp>
          <p:nvSpPr>
            <p:cNvPr id="89108" name="Text Box 21"/>
            <p:cNvSpPr txBox="1">
              <a:spLocks noChangeArrowheads="1"/>
            </p:cNvSpPr>
            <p:nvPr/>
          </p:nvSpPr>
          <p:spPr bwMode="auto">
            <a:xfrm>
              <a:off x="6033408" y="4496524"/>
              <a:ext cx="2950689" cy="4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Les personnes âgées</a:t>
              </a:r>
            </a:p>
          </p:txBody>
        </p:sp>
        <p:pic>
          <p:nvPicPr>
            <p:cNvPr id="89109" name="Image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23449" y="1670083"/>
              <a:ext cx="1416864" cy="279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76" y="1434920"/>
            <a:ext cx="123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321" y="1363610"/>
            <a:ext cx="1746158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17" y="4105260"/>
            <a:ext cx="1871217" cy="20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162" y="4225763"/>
            <a:ext cx="168235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0" y="6557963"/>
            <a:ext cx="60166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emae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89100" name="Logo AEM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1" name="PictoGuid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89104" name="PictoInfo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89106" name="PictoVide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DA64DC47-365F-F4A0-8B10-96F2C701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19288" y="19050"/>
            <a:ext cx="96488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Quand je vide ma bouteille de l’eau qu’elle contient, que reste-t-il dedans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37" name="ZoneTexte 15"/>
          <p:cNvSpPr txBox="1">
            <a:spLocks noChangeArrowheads="1"/>
          </p:cNvSpPr>
          <p:nvPr/>
        </p:nvSpPr>
        <p:spPr bwMode="auto">
          <a:xfrm>
            <a:off x="2301875" y="5045075"/>
            <a:ext cx="89757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Quand je vide ma bouteille de l’eau qu’elle contient,</a:t>
            </a:r>
            <a:r>
              <a:rPr lang="fr-FR" altLang="fr-FR" sz="1800">
                <a:solidFill>
                  <a:srgbClr val="586878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il y reste de l’air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  <a:r>
              <a:rPr lang="fr-FR" altLang="fr-FR" sz="1800">
                <a:solidFill>
                  <a:srgbClr val="586878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la place du litre d’eau qu’elle contenait, la bouteille contient maintenant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litre d’air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413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3" y="1905000"/>
            <a:ext cx="23431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1685925"/>
            <a:ext cx="17494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620838"/>
            <a:ext cx="20907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9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32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32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4F84D0F-A8A4-4D9E-9F57-900BEE0D7C2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88" y="2106613"/>
            <a:ext cx="5440419" cy="479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38289" y="2106613"/>
            <a:ext cx="521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Les conséquences de la pollution de l’air sont les mêmes pour les animaux que pour les hommes.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377" y="159273"/>
            <a:ext cx="966946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sont les conséquences de la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pollution de l’air sur les animaux ?</a:t>
            </a:r>
          </a:p>
        </p:txBody>
      </p:sp>
      <p:pic>
        <p:nvPicPr>
          <p:cNvPr id="91141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1145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1147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9" name="Imag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31" y="3309937"/>
            <a:ext cx="244633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D6F198A-7A94-7C89-F36E-38DA1160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98650" y="0"/>
            <a:ext cx="9669463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sont les conséquences de la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pollution de l’air sur les végétaux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975" y="6611938"/>
            <a:ext cx="315913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000" dirty="0" err="1">
                <a:latin typeface="Comic Sans MS" pitchFamily="66" charset="0"/>
                <a:ea typeface="+mj-ea"/>
                <a:cs typeface="Arial" charset="0"/>
              </a:rPr>
              <a:t>ac</a:t>
            </a:r>
            <a:endParaRPr lang="fr-FR" sz="1000" dirty="0">
              <a:latin typeface="Comic Sans MS" pitchFamily="66" charset="0"/>
              <a:ea typeface="+mj-ea"/>
              <a:cs typeface="Arial" charset="0"/>
            </a:endParaRPr>
          </a:p>
        </p:txBody>
      </p:sp>
      <p:pic>
        <p:nvPicPr>
          <p:cNvPr id="93188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3192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3194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5"/>
          <p:cNvGrpSpPr>
            <a:grpSpLocks/>
          </p:cNvGrpSpPr>
          <p:nvPr/>
        </p:nvGrpSpPr>
        <p:grpSpPr bwMode="auto">
          <a:xfrm>
            <a:off x="2757242" y="3131630"/>
            <a:ext cx="3835091" cy="2071560"/>
            <a:chOff x="1096583" y="3294075"/>
            <a:chExt cx="3398838" cy="2071802"/>
          </a:xfrm>
        </p:grpSpPr>
        <p:sp>
          <p:nvSpPr>
            <p:cNvPr id="93202" name="Text Box 13"/>
            <p:cNvSpPr txBox="1">
              <a:spLocks noChangeArrowheads="1"/>
            </p:cNvSpPr>
            <p:nvPr/>
          </p:nvSpPr>
          <p:spPr bwMode="auto">
            <a:xfrm>
              <a:off x="1096583" y="4719638"/>
              <a:ext cx="3398838" cy="64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Acidification des feuillages sous l’effet des pluies.</a:t>
              </a:r>
            </a:p>
          </p:txBody>
        </p:sp>
        <p:pic>
          <p:nvPicPr>
            <p:cNvPr id="93203" name="Imag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90736" y="3294075"/>
              <a:ext cx="2701782" cy="127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e 17"/>
          <p:cNvGrpSpPr>
            <a:grpSpLocks/>
          </p:cNvGrpSpPr>
          <p:nvPr/>
        </p:nvGrpSpPr>
        <p:grpSpPr bwMode="auto">
          <a:xfrm>
            <a:off x="6964363" y="2108200"/>
            <a:ext cx="3430587" cy="3082925"/>
            <a:chOff x="4913313" y="2283733"/>
            <a:chExt cx="3429000" cy="3082127"/>
          </a:xfrm>
        </p:grpSpPr>
        <p:pic>
          <p:nvPicPr>
            <p:cNvPr id="93200" name="Image 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317" y="2283733"/>
              <a:ext cx="3172166" cy="2244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1" name="Text Box 13"/>
            <p:cNvSpPr txBox="1">
              <a:spLocks noChangeArrowheads="1"/>
            </p:cNvSpPr>
            <p:nvPr/>
          </p:nvSpPr>
          <p:spPr bwMode="auto">
            <a:xfrm>
              <a:off x="4913313" y="4719638"/>
              <a:ext cx="3429000" cy="64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Problèmes de croissance liés à une mauvaise qualité des sols.</a:t>
              </a: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27" y="2513807"/>
            <a:ext cx="123507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57" y="2397761"/>
            <a:ext cx="1523931" cy="190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4339FF-08EB-36C1-6767-8C27942C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Conséquences de la pollution de l’air sur les matériaux, monuments et bâtiments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385175" y="2224088"/>
            <a:ext cx="34734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Avec la pollution de l’air et les pluies acides :</a:t>
            </a:r>
          </a:p>
          <a:p>
            <a:pPr marL="95250" indent="-952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les matériaux vieillissent de manière accélérée,</a:t>
            </a:r>
          </a:p>
          <a:p>
            <a:pPr marL="95250" indent="-952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les bâtiments et les monuments noircissent.</a:t>
            </a:r>
          </a:p>
        </p:txBody>
      </p:sp>
      <p:pic>
        <p:nvPicPr>
          <p:cNvPr id="95236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219200"/>
            <a:ext cx="6157913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5241" name="PictoInf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5243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A7D443-19FF-B426-AA9F-73C2E12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5"/>
          <p:cNvGrpSpPr>
            <a:grpSpLocks/>
          </p:cNvGrpSpPr>
          <p:nvPr/>
        </p:nvGrpSpPr>
        <p:grpSpPr bwMode="auto">
          <a:xfrm>
            <a:off x="2689225" y="2439988"/>
            <a:ext cx="3712055" cy="3146575"/>
            <a:chOff x="616359" y="2869859"/>
            <a:chExt cx="3711712" cy="3147583"/>
          </a:xfrm>
        </p:grpSpPr>
        <p:sp>
          <p:nvSpPr>
            <p:cNvPr id="97298" name="Text Box 13"/>
            <p:cNvSpPr txBox="1">
              <a:spLocks noChangeArrowheads="1"/>
            </p:cNvSpPr>
            <p:nvPr/>
          </p:nvSpPr>
          <p:spPr bwMode="auto">
            <a:xfrm>
              <a:off x="1032871" y="5370972"/>
              <a:ext cx="3295200" cy="64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L’aggravation de l’effet </a:t>
              </a:r>
              <a:br>
                <a:rPr lang="fr-FR" altLang="fr-FR" sz="1800" b="1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de serre</a:t>
              </a:r>
            </a:p>
          </p:txBody>
        </p:sp>
        <p:pic>
          <p:nvPicPr>
            <p:cNvPr id="97299" name="Imag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59" y="2869859"/>
              <a:ext cx="3711712" cy="236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sont les principales conséquences de la pollution de l’air sur la planète 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2" y="2685700"/>
            <a:ext cx="1384243" cy="201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1913" y="6604000"/>
            <a:ext cx="3159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050" dirty="0" err="1">
                <a:latin typeface="Candara" panose="020E0502030303020204" pitchFamily="34" charset="0"/>
                <a:ea typeface="+mj-ea"/>
                <a:cs typeface="Arial" charset="0"/>
              </a:rPr>
              <a:t>so</a:t>
            </a:r>
            <a:endParaRPr lang="fr-FR" sz="105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97286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7290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7292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3"/>
          <p:cNvGrpSpPr>
            <a:grpSpLocks/>
          </p:cNvGrpSpPr>
          <p:nvPr/>
        </p:nvGrpSpPr>
        <p:grpSpPr bwMode="auto">
          <a:xfrm>
            <a:off x="7518429" y="2793364"/>
            <a:ext cx="3142398" cy="2836756"/>
            <a:chOff x="5012290" y="2878984"/>
            <a:chExt cx="3052299" cy="2930664"/>
          </a:xfrm>
        </p:grpSpPr>
        <p:sp>
          <p:nvSpPr>
            <p:cNvPr id="97296" name="Text Box 13"/>
            <p:cNvSpPr txBox="1">
              <a:spLocks noChangeArrowheads="1"/>
            </p:cNvSpPr>
            <p:nvPr/>
          </p:nvSpPr>
          <p:spPr bwMode="auto">
            <a:xfrm>
              <a:off x="5012290" y="5096992"/>
              <a:ext cx="2880560" cy="712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Le trou de la couche d’ozone</a:t>
              </a:r>
            </a:p>
          </p:txBody>
        </p:sp>
        <p:pic>
          <p:nvPicPr>
            <p:cNvPr id="97297" name="Image 1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995" y="2878984"/>
              <a:ext cx="2927594" cy="1919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45" y="2582301"/>
            <a:ext cx="1842059" cy="222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8CA07258-E800-6AEB-9592-640DE075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784850" y="44450"/>
            <a:ext cx="5783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sz="6000" b="1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La surveillance de la pollution </a:t>
            </a:r>
            <a:br>
              <a:rPr lang="fr-FR" sz="6000" b="1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6000" b="1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de l’air</a:t>
            </a:r>
            <a:endParaRPr lang="fr-FR" sz="60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D5CB2A-29CE-0CD5-30A3-328DADFEFA58}"/>
              </a:ext>
            </a:extLst>
          </p:cNvPr>
          <p:cNvSpPr txBox="1">
            <a:spLocks/>
          </p:cNvSpPr>
          <p:nvPr/>
        </p:nvSpPr>
        <p:spPr bwMode="auto">
          <a:xfrm>
            <a:off x="11277600" y="6356350"/>
            <a:ext cx="914400" cy="365125"/>
          </a:xfrm>
          <a:prstGeom prst="rect">
            <a:avLst/>
          </a:prstGeo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052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age 5">
            <a:extLst>
              <a:ext uri="{FF2B5EF4-FFF2-40B4-BE49-F238E27FC236}">
                <a16:creationId xmlns:a16="http://schemas.microsoft.com/office/drawing/2014/main" id="{BCD9B0FC-F866-2F6C-CF09-9E8B772C5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760413"/>
            <a:ext cx="5005387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852690F-C5A7-8400-403A-F972DEFB9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Qui surveille la qualité de l’air en France ?</a:t>
            </a:r>
          </a:p>
        </p:txBody>
      </p:sp>
      <p:sp>
        <p:nvSpPr>
          <p:cNvPr id="70659" name="Rectangle 4">
            <a:extLst>
              <a:ext uri="{FF2B5EF4-FFF2-40B4-BE49-F238E27FC236}">
                <a16:creationId xmlns:a16="http://schemas.microsoft.com/office/drawing/2014/main" id="{7495253D-AF21-5B26-BD3E-033AE1B4E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511425"/>
            <a:ext cx="4208463" cy="155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7800" indent="-177800" defTabSz="449263">
              <a:spcBef>
                <a:spcPts val="6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En France,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19 associations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, regroupées au sein de la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Fédération ATMO France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, surveillent la qualité de l’air.</a:t>
            </a:r>
          </a:p>
          <a:p>
            <a:pPr marL="177800" indent="-177800" defTabSz="449263">
              <a:spcBef>
                <a:spcPts val="6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1778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Elles sont agréées par le Ministère en charge de l’Environnement.</a:t>
            </a:r>
          </a:p>
        </p:txBody>
      </p:sp>
      <p:pic>
        <p:nvPicPr>
          <p:cNvPr id="99333" name="Logo AEM">
            <a:extLst>
              <a:ext uri="{FF2B5EF4-FFF2-40B4-BE49-F238E27FC236}">
                <a16:creationId xmlns:a16="http://schemas.microsoft.com/office/drawing/2014/main" id="{E163338A-BB0F-5EAA-0B8A-44EB30D38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oGuide">
            <a:extLst>
              <a:ext uri="{FF2B5EF4-FFF2-40B4-BE49-F238E27FC236}">
                <a16:creationId xmlns:a16="http://schemas.microsoft.com/office/drawing/2014/main" id="{F60F6738-2721-9E00-BF87-8ED4A91B7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txtP-Guide">
            <a:extLst>
              <a:ext uri="{FF2B5EF4-FFF2-40B4-BE49-F238E27FC236}">
                <a16:creationId xmlns:a16="http://schemas.microsoft.com/office/drawing/2014/main" id="{4BAC7FAC-677E-FA05-6AAC-2DD9E5527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8" name="ZtxtP-Info">
            <a:extLst>
              <a:ext uri="{FF2B5EF4-FFF2-40B4-BE49-F238E27FC236}">
                <a16:creationId xmlns:a16="http://schemas.microsoft.com/office/drawing/2014/main" id="{0D6DAAEB-CE91-4E09-D6EF-2B508148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99337" name="PictoInfo">
            <a:extLst>
              <a:ext uri="{FF2B5EF4-FFF2-40B4-BE49-F238E27FC236}">
                <a16:creationId xmlns:a16="http://schemas.microsoft.com/office/drawing/2014/main" id="{A9AD4E2D-AD0D-FC04-B4BB-5E809740E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Video">
            <a:extLst>
              <a:ext uri="{FF2B5EF4-FFF2-40B4-BE49-F238E27FC236}">
                <a16:creationId xmlns:a16="http://schemas.microsoft.com/office/drawing/2014/main" id="{C63A2CD7-2AD5-9337-4827-AC2C3BCC2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99339" name="PictoVideo">
            <a:extLst>
              <a:ext uri="{FF2B5EF4-FFF2-40B4-BE49-F238E27FC236}">
                <a16:creationId xmlns:a16="http://schemas.microsoft.com/office/drawing/2014/main" id="{3E90FC4D-E7ED-5EC1-B482-387EE0815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EF8496-C891-0D14-913D-18559087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Visage humain, croquis, clipart&#10;&#10;Description générée automatiquement">
            <a:extLst>
              <a:ext uri="{FF2B5EF4-FFF2-40B4-BE49-F238E27FC236}">
                <a16:creationId xmlns:a16="http://schemas.microsoft.com/office/drawing/2014/main" id="{36FB5BE1-AE96-AD42-289C-E4F8664D71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34" y="3124994"/>
            <a:ext cx="3628132" cy="3630612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01DA47B-D8E8-B971-7D9A-F1EDBEE43F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434512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Visualisons la pollution de l’air liée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aux particules fines</a:t>
            </a:r>
          </a:p>
        </p:txBody>
      </p:sp>
      <p:grpSp>
        <p:nvGrpSpPr>
          <p:cNvPr id="103427" name="Groupe 9">
            <a:extLst>
              <a:ext uri="{FF2B5EF4-FFF2-40B4-BE49-F238E27FC236}">
                <a16:creationId xmlns:a16="http://schemas.microsoft.com/office/drawing/2014/main" id="{42B59BA7-4903-AA4E-ACF0-B3CCE82C1DCC}"/>
              </a:ext>
            </a:extLst>
          </p:cNvPr>
          <p:cNvGrpSpPr>
            <a:grpSpLocks/>
          </p:cNvGrpSpPr>
          <p:nvPr/>
        </p:nvGrpSpPr>
        <p:grpSpPr bwMode="auto">
          <a:xfrm>
            <a:off x="4597400" y="1138238"/>
            <a:ext cx="6356350" cy="4257675"/>
            <a:chOff x="107950" y="2420938"/>
            <a:chExt cx="6356350" cy="4257675"/>
          </a:xfrm>
        </p:grpSpPr>
        <p:pic>
          <p:nvPicPr>
            <p:cNvPr id="103443" name="Picture 1">
              <a:extLst>
                <a:ext uri="{FF2B5EF4-FFF2-40B4-BE49-F238E27FC236}">
                  <a16:creationId xmlns:a16="http://schemas.microsoft.com/office/drawing/2014/main" id="{38336EB6-5A30-EFE1-4893-345B1EA33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2420938"/>
              <a:ext cx="6356350" cy="425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3444" name="ZoneTexte 8">
              <a:extLst>
                <a:ext uri="{FF2B5EF4-FFF2-40B4-BE49-F238E27FC236}">
                  <a16:creationId xmlns:a16="http://schemas.microsoft.com/office/drawing/2014/main" id="{98FF8F1E-A4FF-1064-59D2-2CC8897AD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1187" y="6177111"/>
              <a:ext cx="12795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Filtre avant</a:t>
              </a:r>
            </a:p>
          </p:txBody>
        </p:sp>
        <p:sp>
          <p:nvSpPr>
            <p:cNvPr id="103445" name="ZoneTexte 10">
              <a:extLst>
                <a:ext uri="{FF2B5EF4-FFF2-40B4-BE49-F238E27FC236}">
                  <a16:creationId xmlns:a16="http://schemas.microsoft.com/office/drawing/2014/main" id="{E763804E-939C-E4BD-D6F8-D9A8A9F7E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5187" y="6186919"/>
              <a:ext cx="12715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Filtre après</a:t>
              </a:r>
            </a:p>
          </p:txBody>
        </p:sp>
      </p:grpSp>
      <p:grpSp>
        <p:nvGrpSpPr>
          <p:cNvPr id="103429" name="Groupe 14">
            <a:extLst>
              <a:ext uri="{FF2B5EF4-FFF2-40B4-BE49-F238E27FC236}">
                <a16:creationId xmlns:a16="http://schemas.microsoft.com/office/drawing/2014/main" id="{3C149E3D-FEE5-8C4B-F7AB-E0FFEAC62392}"/>
              </a:ext>
            </a:extLst>
          </p:cNvPr>
          <p:cNvGrpSpPr>
            <a:grpSpLocks/>
          </p:cNvGrpSpPr>
          <p:nvPr/>
        </p:nvGrpSpPr>
        <p:grpSpPr bwMode="auto">
          <a:xfrm>
            <a:off x="1865313" y="1181100"/>
            <a:ext cx="2928937" cy="1851025"/>
            <a:chOff x="6755965" y="1042333"/>
            <a:chExt cx="2216793" cy="1852724"/>
          </a:xfrm>
        </p:grpSpPr>
        <p:sp>
          <p:nvSpPr>
            <p:cNvPr id="13" name="Bulle ronde 12">
              <a:extLst>
                <a:ext uri="{FF2B5EF4-FFF2-40B4-BE49-F238E27FC236}">
                  <a16:creationId xmlns:a16="http://schemas.microsoft.com/office/drawing/2014/main" id="{061622B4-7F3C-ADFC-9A10-E169EF061361}"/>
                </a:ext>
              </a:extLst>
            </p:cNvPr>
            <p:cNvSpPr/>
            <p:nvPr/>
          </p:nvSpPr>
          <p:spPr bwMode="auto">
            <a:xfrm>
              <a:off x="6799220" y="1042333"/>
              <a:ext cx="2130284" cy="1852724"/>
            </a:xfrm>
            <a:prstGeom prst="wedgeEllipseCallout">
              <a:avLst>
                <a:gd name="adj1" fmla="val 6279"/>
                <a:gd name="adj2" fmla="val 9122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latin typeface="Candara" panose="020E0502030303020204" pitchFamily="34" charset="0"/>
              </a:endParaRPr>
            </a:p>
          </p:txBody>
        </p:sp>
        <p:sp>
          <p:nvSpPr>
            <p:cNvPr id="103442" name="Text Box 150">
              <a:extLst>
                <a:ext uri="{FF2B5EF4-FFF2-40B4-BE49-F238E27FC236}">
                  <a16:creationId xmlns:a16="http://schemas.microsoft.com/office/drawing/2014/main" id="{7EA4A873-2FD0-FF96-229B-8727A0DF2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5965" y="1367979"/>
              <a:ext cx="2216793" cy="120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Candara" panose="020E0502030303020204" pitchFamily="34" charset="0"/>
                  <a:cs typeface="Arial" panose="020B0604020202020204" pitchFamily="34" charset="0"/>
                </a:rPr>
                <a:t>Voici un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Candara" panose="020E0502030303020204" pitchFamily="34" charset="0"/>
                  <a:cs typeface="Arial" panose="020B0604020202020204" pitchFamily="34" charset="0"/>
                </a:rPr>
                <a:t>filtre devenu noir à cause de la pollution aux particules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Candara" panose="020E0502030303020204" pitchFamily="34" charset="0"/>
                  <a:cs typeface="Arial" panose="020B0604020202020204" pitchFamily="34" charset="0"/>
                </a:rPr>
                <a:t>fines !</a:t>
              </a:r>
            </a:p>
          </p:txBody>
        </p:sp>
      </p:grpSp>
      <p:sp>
        <p:nvSpPr>
          <p:cNvPr id="16" name="Text Box 150">
            <a:extLst>
              <a:ext uri="{FF2B5EF4-FFF2-40B4-BE49-F238E27FC236}">
                <a16:creationId xmlns:a16="http://schemas.microsoft.com/office/drawing/2014/main" id="{3DAFAB18-3815-5758-65AA-E369A7D8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5456238"/>
            <a:ext cx="6373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On pourrait comparer ce filtre devenu noir à nos poumons ! En effet, dans notre corps, ce sont eux qui filtrent la pollution de l’air ! Malheureusement, les particules les plus fines parviennent à rentrer dans notre système sanguin !</a:t>
            </a:r>
          </a:p>
        </p:txBody>
      </p:sp>
      <p:pic>
        <p:nvPicPr>
          <p:cNvPr id="103431" name="Logo AEM">
            <a:extLst>
              <a:ext uri="{FF2B5EF4-FFF2-40B4-BE49-F238E27FC236}">
                <a16:creationId xmlns:a16="http://schemas.microsoft.com/office/drawing/2014/main" id="{76D66DC5-957A-7DE9-2B00-9EBD3D3FB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oGuide">
            <a:extLst>
              <a:ext uri="{FF2B5EF4-FFF2-40B4-BE49-F238E27FC236}">
                <a16:creationId xmlns:a16="http://schemas.microsoft.com/office/drawing/2014/main" id="{979747A4-800E-F090-F25C-8B34A0CA6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txtP-Guide">
            <a:extLst>
              <a:ext uri="{FF2B5EF4-FFF2-40B4-BE49-F238E27FC236}">
                <a16:creationId xmlns:a16="http://schemas.microsoft.com/office/drawing/2014/main" id="{1A3BD632-6068-7C85-FD31-D3CFF6FB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7" name="ZtxtP-Info">
            <a:extLst>
              <a:ext uri="{FF2B5EF4-FFF2-40B4-BE49-F238E27FC236}">
                <a16:creationId xmlns:a16="http://schemas.microsoft.com/office/drawing/2014/main" id="{FB2CFF3E-3E71-B213-810B-6F6F2B64A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3435" name="PictoInfo">
            <a:extLst>
              <a:ext uri="{FF2B5EF4-FFF2-40B4-BE49-F238E27FC236}">
                <a16:creationId xmlns:a16="http://schemas.microsoft.com/office/drawing/2014/main" id="{28A027E9-D76A-8093-F1BE-E995DDB0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txtP-Video">
            <a:extLst>
              <a:ext uri="{FF2B5EF4-FFF2-40B4-BE49-F238E27FC236}">
                <a16:creationId xmlns:a16="http://schemas.microsoft.com/office/drawing/2014/main" id="{EC18C741-3D28-12D4-70B8-BBB9E5036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3437" name="PictoVideo">
            <a:extLst>
              <a:ext uri="{FF2B5EF4-FFF2-40B4-BE49-F238E27FC236}">
                <a16:creationId xmlns:a16="http://schemas.microsoft.com/office/drawing/2014/main" id="{0B2990DA-4CA2-51A3-15FF-291B76520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BBEC0DA8-5FF1-3F60-1435-B0DA83F8CC29}"/>
              </a:ext>
            </a:extLst>
          </p:cNvPr>
          <p:cNvSpPr txBox="1">
            <a:spLocks noChangeArrowheads="1"/>
          </p:cNvSpPr>
          <p:nvPr/>
        </p:nvSpPr>
        <p:spPr bwMode="auto">
          <a:xfrm rot="788179">
            <a:off x="9771063" y="919163"/>
            <a:ext cx="1968500" cy="677862"/>
          </a:xfrm>
          <a:prstGeom prst="rect">
            <a:avLst/>
          </a:prstGeom>
          <a:solidFill>
            <a:srgbClr val="E36255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9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L’exemple des particules fines</a:t>
            </a:r>
          </a:p>
        </p:txBody>
      </p:sp>
      <p:sp>
        <p:nvSpPr>
          <p:cNvPr id="103439" name="Espace réservé du numéro de diapositive 1">
            <a:extLst>
              <a:ext uri="{FF2B5EF4-FFF2-40B4-BE49-F238E27FC236}">
                <a16:creationId xmlns:a16="http://schemas.microsoft.com/office/drawing/2014/main" id="{C90781C7-6F78-DF7C-4704-F7FE7C9E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513" y="6356350"/>
            <a:ext cx="1106487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C06726BD-2170-4362-87BA-6F4F1A407890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03440" name="NivSup">
            <a:extLst>
              <a:ext uri="{FF2B5EF4-FFF2-40B4-BE49-F238E27FC236}">
                <a16:creationId xmlns:a16="http://schemas.microsoft.com/office/drawing/2014/main" id="{A6BE4130-DD9A-2655-03BA-BE21009A662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75" y="6386513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dessin, dessin humoristique&#10;&#10;Description générée automatiquement">
            <a:extLst>
              <a:ext uri="{FF2B5EF4-FFF2-40B4-BE49-F238E27FC236}">
                <a16:creationId xmlns:a16="http://schemas.microsoft.com/office/drawing/2014/main" id="{69E6D066-AE24-B1F0-8C1C-23F49B5950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76" y="1147864"/>
            <a:ext cx="7620981" cy="6476898"/>
          </a:xfrm>
          <a:prstGeom prst="rect">
            <a:avLst/>
          </a:prstGeom>
        </p:spPr>
      </p:pic>
      <p:sp>
        <p:nvSpPr>
          <p:cNvPr id="6" name="Bulle ronde 5">
            <a:extLst>
              <a:ext uri="{FF2B5EF4-FFF2-40B4-BE49-F238E27FC236}">
                <a16:creationId xmlns:a16="http://schemas.microsoft.com/office/drawing/2014/main" id="{DB1A1AB3-B352-525A-ED81-3C5FA6A00A13}"/>
              </a:ext>
            </a:extLst>
          </p:cNvPr>
          <p:cNvSpPr/>
          <p:nvPr/>
        </p:nvSpPr>
        <p:spPr bwMode="auto">
          <a:xfrm>
            <a:off x="2020888" y="1049338"/>
            <a:ext cx="4673600" cy="1508125"/>
          </a:xfrm>
          <a:prstGeom prst="wedgeEllipseCallout">
            <a:avLst>
              <a:gd name="adj1" fmla="val 33010"/>
              <a:gd name="adj2" fmla="val 72286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78E011E-6F9D-749B-58E2-567C3BAA62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Comment a-t-on obtenu ce filtre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chargé de particules fines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4397F-4824-0B0B-F702-F9C0CF69E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1028700"/>
            <a:ext cx="420528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1800">
                <a:latin typeface="Candara" panose="020E0502030303020204" pitchFamily="34" charset="0"/>
                <a:cs typeface="Arial" panose="020B0604020202020204" pitchFamily="34" charset="0"/>
              </a:rPr>
              <a:t>Voici un appareil de </a:t>
            </a:r>
            <a:br>
              <a:rPr lang="fr-FR" altLang="fr-FR" sz="180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800">
                <a:latin typeface="Candara" panose="020E0502030303020204" pitchFamily="34" charset="0"/>
                <a:cs typeface="Arial" panose="020B0604020202020204" pitchFamily="34" charset="0"/>
              </a:rPr>
              <a:t>contrôle de la pollution des particules fines. Mais il est évident qu’à ma place, il y a normalement un support. Ce n’est pas moi qui reste là toute la journée 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ED031-12E9-83A9-8862-77F8D4C26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259" y="3044825"/>
            <a:ext cx="275485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aspirateur à l’intérieur de l’appareil fait passer les particules fines à par le filtre qui était neuf et blanc à l’origine.</a:t>
            </a:r>
          </a:p>
        </p:txBody>
      </p:sp>
      <p:pic>
        <p:nvPicPr>
          <p:cNvPr id="105480" name="Image 10" descr="Filtre transparent.gif">
            <a:extLst>
              <a:ext uri="{FF2B5EF4-FFF2-40B4-BE49-F238E27FC236}">
                <a16:creationId xmlns:a16="http://schemas.microsoft.com/office/drawing/2014/main" id="{872A761A-F311-3E2D-451C-726A5E57A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3" y="4567238"/>
            <a:ext cx="15144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Logo AEM">
            <a:extLst>
              <a:ext uri="{FF2B5EF4-FFF2-40B4-BE49-F238E27FC236}">
                <a16:creationId xmlns:a16="http://schemas.microsoft.com/office/drawing/2014/main" id="{B6229D5D-ACA9-9CBF-B1C4-169EA1C1D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oGuide">
            <a:extLst>
              <a:ext uri="{FF2B5EF4-FFF2-40B4-BE49-F238E27FC236}">
                <a16:creationId xmlns:a16="http://schemas.microsoft.com/office/drawing/2014/main" id="{5C015C54-C382-9A45-D789-A9DA279F9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>
            <a:extLst>
              <a:ext uri="{FF2B5EF4-FFF2-40B4-BE49-F238E27FC236}">
                <a16:creationId xmlns:a16="http://schemas.microsoft.com/office/drawing/2014/main" id="{49EA936C-B749-4923-2678-A0987CEA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3" name="ZtxtP-Info">
            <a:extLst>
              <a:ext uri="{FF2B5EF4-FFF2-40B4-BE49-F238E27FC236}">
                <a16:creationId xmlns:a16="http://schemas.microsoft.com/office/drawing/2014/main" id="{4AA44B1B-0CA7-CF17-8ACA-645E30E19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5485" name="PictoInfo">
            <a:extLst>
              <a:ext uri="{FF2B5EF4-FFF2-40B4-BE49-F238E27FC236}">
                <a16:creationId xmlns:a16="http://schemas.microsoft.com/office/drawing/2014/main" id="{6C5FBC75-5269-0151-255E-F4EFA3124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Video">
            <a:extLst>
              <a:ext uri="{FF2B5EF4-FFF2-40B4-BE49-F238E27FC236}">
                <a16:creationId xmlns:a16="http://schemas.microsoft.com/office/drawing/2014/main" id="{2CBEF93D-8706-986C-A37A-388C6F142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5487" name="PictoVideo">
            <a:extLst>
              <a:ext uri="{FF2B5EF4-FFF2-40B4-BE49-F238E27FC236}">
                <a16:creationId xmlns:a16="http://schemas.microsoft.com/office/drawing/2014/main" id="{2628E823-450F-04E1-39DC-188A149B4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D79F6F59-8E87-B6EA-B21F-28A9B884117C}"/>
              </a:ext>
            </a:extLst>
          </p:cNvPr>
          <p:cNvSpPr txBox="1">
            <a:spLocks noChangeArrowheads="1"/>
          </p:cNvSpPr>
          <p:nvPr/>
        </p:nvSpPr>
        <p:spPr bwMode="auto">
          <a:xfrm rot="788179">
            <a:off x="9771063" y="919163"/>
            <a:ext cx="1968500" cy="677862"/>
          </a:xfrm>
          <a:prstGeom prst="rect">
            <a:avLst/>
          </a:prstGeom>
          <a:solidFill>
            <a:srgbClr val="E36255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9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L’exemple des particules fines</a:t>
            </a:r>
          </a:p>
        </p:txBody>
      </p:sp>
      <p:sp>
        <p:nvSpPr>
          <p:cNvPr id="105489" name="Espace réservé du numéro de diapositive 1">
            <a:extLst>
              <a:ext uri="{FF2B5EF4-FFF2-40B4-BE49-F238E27FC236}">
                <a16:creationId xmlns:a16="http://schemas.microsoft.com/office/drawing/2014/main" id="{45A3C971-D577-53E0-9344-13D508E5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513" y="6356350"/>
            <a:ext cx="1106487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80E2F284-3DDD-4A44-969B-7D7E9023503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05490" name="NivSup">
            <a:extLst>
              <a:ext uri="{FF2B5EF4-FFF2-40B4-BE49-F238E27FC236}">
                <a16:creationId xmlns:a16="http://schemas.microsoft.com/office/drawing/2014/main" id="{B3AFCACE-C8AC-BAF2-5440-B6CCBD9F1A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75" y="6386513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A917AC-8743-A4F6-C74C-C44D52046C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585" y="1943237"/>
            <a:ext cx="10795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ercle, capture d’écran, lampe, léger&#10;&#10;Description générée automatiquement">
            <a:extLst>
              <a:ext uri="{FF2B5EF4-FFF2-40B4-BE49-F238E27FC236}">
                <a16:creationId xmlns:a16="http://schemas.microsoft.com/office/drawing/2014/main" id="{B696E8D0-6DD6-3DA5-9EE6-DC216F88B0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7243" y="3591309"/>
            <a:ext cx="6254040" cy="325220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B3601D9-12E7-9148-4646-850759DA13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Comment se mesure la pollution aux particules fines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EB29B5-DD4D-04CF-107B-B4504A61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2493963"/>
            <a:ext cx="60293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 pollution aux particules fines se mesure grâce à une balance électronique spéciale qui permet de mesurer la différence de poids entre un filtre vierge et un filtre chargé de particules fines, ce qui indique la quantité de particules.</a:t>
            </a:r>
          </a:p>
        </p:txBody>
      </p:sp>
      <p:pic>
        <p:nvPicPr>
          <p:cNvPr id="107525" name="Image 6" descr="Filtre transparent.gif">
            <a:extLst>
              <a:ext uri="{FF2B5EF4-FFF2-40B4-BE49-F238E27FC236}">
                <a16:creationId xmlns:a16="http://schemas.microsoft.com/office/drawing/2014/main" id="{1E8505FD-53B9-1527-8DCD-E9A8CDB4E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686050"/>
            <a:ext cx="15144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Logo AEM">
            <a:extLst>
              <a:ext uri="{FF2B5EF4-FFF2-40B4-BE49-F238E27FC236}">
                <a16:creationId xmlns:a16="http://schemas.microsoft.com/office/drawing/2014/main" id="{0A85809C-EDF0-3506-AAE4-B8ED56D54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oGuide">
            <a:extLst>
              <a:ext uri="{FF2B5EF4-FFF2-40B4-BE49-F238E27FC236}">
                <a16:creationId xmlns:a16="http://schemas.microsoft.com/office/drawing/2014/main" id="{AA24288F-B071-98AC-69F8-A88F66345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>
            <a:extLst>
              <a:ext uri="{FF2B5EF4-FFF2-40B4-BE49-F238E27FC236}">
                <a16:creationId xmlns:a16="http://schemas.microsoft.com/office/drawing/2014/main" id="{9635BC05-9FCB-E350-3461-22369729C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>
            <a:extLst>
              <a:ext uri="{FF2B5EF4-FFF2-40B4-BE49-F238E27FC236}">
                <a16:creationId xmlns:a16="http://schemas.microsoft.com/office/drawing/2014/main" id="{54EF34E1-B88C-5878-49A2-2F8629B47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7530" name="PictoInfo">
            <a:extLst>
              <a:ext uri="{FF2B5EF4-FFF2-40B4-BE49-F238E27FC236}">
                <a16:creationId xmlns:a16="http://schemas.microsoft.com/office/drawing/2014/main" id="{0A1DFDAD-42E5-ED16-D6D6-3FD6D705A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>
            <a:extLst>
              <a:ext uri="{FF2B5EF4-FFF2-40B4-BE49-F238E27FC236}">
                <a16:creationId xmlns:a16="http://schemas.microsoft.com/office/drawing/2014/main" id="{D84E9FB8-AACD-8327-8BD0-4465960B5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7532" name="PictoVideo">
            <a:extLst>
              <a:ext uri="{FF2B5EF4-FFF2-40B4-BE49-F238E27FC236}">
                <a16:creationId xmlns:a16="http://schemas.microsoft.com/office/drawing/2014/main" id="{61E7DD89-56A4-BBD7-FB90-9982AB0E9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6">
            <a:extLst>
              <a:ext uri="{FF2B5EF4-FFF2-40B4-BE49-F238E27FC236}">
                <a16:creationId xmlns:a16="http://schemas.microsoft.com/office/drawing/2014/main" id="{5FB44E4A-6F7B-62A6-FDE2-D2C84BE850C8}"/>
              </a:ext>
            </a:extLst>
          </p:cNvPr>
          <p:cNvSpPr txBox="1">
            <a:spLocks noChangeArrowheads="1"/>
          </p:cNvSpPr>
          <p:nvPr/>
        </p:nvSpPr>
        <p:spPr bwMode="auto">
          <a:xfrm rot="788179">
            <a:off x="9771063" y="919163"/>
            <a:ext cx="1968500" cy="677862"/>
          </a:xfrm>
          <a:prstGeom prst="rect">
            <a:avLst/>
          </a:prstGeom>
          <a:solidFill>
            <a:srgbClr val="E36255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9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L’exemple des particules fines</a:t>
            </a:r>
          </a:p>
        </p:txBody>
      </p:sp>
      <p:sp>
        <p:nvSpPr>
          <p:cNvPr id="107534" name="Espace réservé du numéro de diapositive 1">
            <a:extLst>
              <a:ext uri="{FF2B5EF4-FFF2-40B4-BE49-F238E27FC236}">
                <a16:creationId xmlns:a16="http://schemas.microsoft.com/office/drawing/2014/main" id="{D0C56B88-A79A-17CC-651E-73262245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513" y="6356350"/>
            <a:ext cx="1106487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5C5E7978-DFDD-47DD-B7DA-55B3C3201A17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07535" name="NivSup">
            <a:extLst>
              <a:ext uri="{FF2B5EF4-FFF2-40B4-BE49-F238E27FC236}">
                <a16:creationId xmlns:a16="http://schemas.microsoft.com/office/drawing/2014/main" id="{2DB0A893-FDDA-8A49-2B5D-4261B187AE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75" y="6386513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19623C-7DF4-59B7-CCB2-A86CA17D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98306" y="6356350"/>
            <a:ext cx="1093694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22225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Voici une particule fine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observée au microscope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101379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1383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1385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7" name="Picture 13" descr="Cendre_porcheville_lefev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420813"/>
            <a:ext cx="5795962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8" name="Imag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999" y="1192455"/>
            <a:ext cx="3845126" cy="430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9" name="ZoneTexte 16"/>
          <p:cNvSpPr txBox="1">
            <a:spLocks noChangeArrowheads="1"/>
          </p:cNvSpPr>
          <p:nvPr/>
        </p:nvSpPr>
        <p:spPr bwMode="auto">
          <a:xfrm rot="788179">
            <a:off x="9771063" y="425450"/>
            <a:ext cx="1968500" cy="677863"/>
          </a:xfrm>
          <a:prstGeom prst="rect">
            <a:avLst/>
          </a:prstGeom>
          <a:solidFill>
            <a:srgbClr val="E36255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9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L’exemple des particules fines</a:t>
            </a:r>
          </a:p>
        </p:txBody>
      </p:sp>
      <p:pic>
        <p:nvPicPr>
          <p:cNvPr id="101390" name="Image 9" descr="Filtre transparent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948238"/>
            <a:ext cx="1762125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cteur droit 28"/>
          <p:cNvCxnSpPr/>
          <p:nvPr/>
        </p:nvCxnSpPr>
        <p:spPr bwMode="auto">
          <a:xfrm flipV="1">
            <a:off x="5014913" y="4543425"/>
            <a:ext cx="2184400" cy="952500"/>
          </a:xfrm>
          <a:prstGeom prst="line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392" name="NivSup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88" y="6378575"/>
            <a:ext cx="3032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3" name="Rectangle 14"/>
          <p:cNvSpPr>
            <a:spLocks noChangeArrowheads="1"/>
          </p:cNvSpPr>
          <p:nvPr/>
        </p:nvSpPr>
        <p:spPr bwMode="auto">
          <a:xfrm>
            <a:off x="5735638" y="5805488"/>
            <a:ext cx="583247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14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Cette particule est environ 30 fois plus petite qu’1 millimètre.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FCB2EAC-F922-AF4A-CDE6-AF49F3B895FA}"/>
              </a:ext>
            </a:extLst>
          </p:cNvPr>
          <p:cNvGrpSpPr/>
          <p:nvPr/>
        </p:nvGrpSpPr>
        <p:grpSpPr>
          <a:xfrm>
            <a:off x="8442325" y="1295400"/>
            <a:ext cx="3125788" cy="2135188"/>
            <a:chOff x="8442325" y="1295400"/>
            <a:chExt cx="3125788" cy="2135188"/>
          </a:xfrm>
        </p:grpSpPr>
        <p:grpSp>
          <p:nvGrpSpPr>
            <p:cNvPr id="15375" name="Groupe-1500"/>
            <p:cNvGrpSpPr>
              <a:grpSpLocks/>
            </p:cNvGrpSpPr>
            <p:nvPr/>
          </p:nvGrpSpPr>
          <p:grpSpPr bwMode="auto">
            <a:xfrm>
              <a:off x="8442325" y="1295400"/>
              <a:ext cx="3125788" cy="2135188"/>
              <a:chOff x="1276438" y="2487055"/>
              <a:chExt cx="3561122" cy="2131684"/>
            </a:xfrm>
          </p:grpSpPr>
          <p:sp>
            <p:nvSpPr>
              <p:cNvPr id="83" name="Rectangle 82"/>
              <p:cNvSpPr/>
              <p:nvPr/>
            </p:nvSpPr>
            <p:spPr bwMode="auto">
              <a:xfrm>
                <a:off x="1643583" y="2499734"/>
                <a:ext cx="2987797" cy="180044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>
                  <a:solidFill>
                    <a:srgbClr val="002060"/>
                  </a:solidFill>
                  <a:latin typeface="Candara" panose="020E0502030303020204" pitchFamily="34" charset="0"/>
                </a:endParaRPr>
              </a:p>
            </p:txBody>
          </p:sp>
          <p:grpSp>
            <p:nvGrpSpPr>
              <p:cNvPr id="15394" name="Groupe 12"/>
              <p:cNvGrpSpPr>
                <a:grpSpLocks/>
              </p:cNvGrpSpPr>
              <p:nvPr/>
            </p:nvGrpSpPr>
            <p:grpSpPr bwMode="auto">
              <a:xfrm>
                <a:off x="1276438" y="2487055"/>
                <a:ext cx="3561122" cy="2131684"/>
                <a:chOff x="-694913" y="1939064"/>
                <a:chExt cx="3561632" cy="2131046"/>
              </a:xfrm>
            </p:grpSpPr>
            <p:sp>
              <p:nvSpPr>
                <p:cNvPr id="1539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-694913" y="3701412"/>
                  <a:ext cx="3561632" cy="3686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6350" indent="-635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fr-FR" sz="1800" b="1" dirty="0">
                      <a:solidFill>
                        <a:srgbClr val="002060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3 000 litres</a:t>
                  </a:r>
                </a:p>
              </p:txBody>
            </p:sp>
            <p:pic>
              <p:nvPicPr>
                <p:cNvPr id="15396" name="Image 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01" y="1939064"/>
                  <a:ext cx="1572842" cy="18577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5383" name="Num0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938" y="2235200"/>
              <a:ext cx="1627187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00L"/>
          <p:cNvSpPr/>
          <p:nvPr/>
        </p:nvSpPr>
        <p:spPr bwMode="auto">
          <a:xfrm>
            <a:off x="1919288" y="1268413"/>
            <a:ext cx="3225800" cy="21605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19288" y="19050"/>
            <a:ext cx="96488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fr-FR" alt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Combien de litres d’air est-ce que je respire approximativement par jour* ?</a:t>
            </a:r>
          </a:p>
        </p:txBody>
      </p:sp>
      <p:pic>
        <p:nvPicPr>
          <p:cNvPr id="15364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5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368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370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1" name="Groupe-100"/>
          <p:cNvGrpSpPr>
            <a:grpSpLocks/>
          </p:cNvGrpSpPr>
          <p:nvPr/>
        </p:nvGrpSpPr>
        <p:grpSpPr bwMode="auto">
          <a:xfrm>
            <a:off x="1919288" y="1360488"/>
            <a:ext cx="3205162" cy="2098675"/>
            <a:chOff x="1447358" y="2500306"/>
            <a:chExt cx="3183684" cy="2096808"/>
          </a:xfrm>
        </p:grpSpPr>
        <p:sp>
          <p:nvSpPr>
            <p:cNvPr id="71" name="Rectangle 70"/>
            <p:cNvSpPr/>
            <p:nvPr/>
          </p:nvSpPr>
          <p:spPr bwMode="auto">
            <a:xfrm>
              <a:off x="1642889" y="2500306"/>
              <a:ext cx="2988153" cy="180020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000" b="1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5402" name="Groupe 12"/>
            <p:cNvGrpSpPr>
              <a:grpSpLocks/>
            </p:cNvGrpSpPr>
            <p:nvPr/>
          </p:nvGrpSpPr>
          <p:grpSpPr bwMode="auto">
            <a:xfrm>
              <a:off x="1447358" y="2837590"/>
              <a:ext cx="3155676" cy="1759524"/>
              <a:chOff x="-523968" y="2289494"/>
              <a:chExt cx="3156128" cy="1758997"/>
            </a:xfrm>
          </p:grpSpPr>
          <p:sp>
            <p:nvSpPr>
              <p:cNvPr id="15403" name="Text100L"/>
              <p:cNvSpPr txBox="1">
                <a:spLocks noChangeArrowheads="1"/>
              </p:cNvSpPr>
              <p:nvPr/>
            </p:nvSpPr>
            <p:spPr bwMode="auto">
              <a:xfrm>
                <a:off x="-523968" y="3648911"/>
                <a:ext cx="3156128" cy="399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20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100 litres</a:t>
                </a:r>
              </a:p>
            </p:txBody>
          </p:sp>
          <p:pic>
            <p:nvPicPr>
              <p:cNvPr id="15404" name="Image Ballon 100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088" y="2289494"/>
                <a:ext cx="871097" cy="102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5" name="Img_PouceRed100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609725"/>
            <a:ext cx="137318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3" name="Groupe-1500"/>
          <p:cNvGrpSpPr>
            <a:grpSpLocks/>
          </p:cNvGrpSpPr>
          <p:nvPr/>
        </p:nvGrpSpPr>
        <p:grpSpPr bwMode="auto">
          <a:xfrm>
            <a:off x="5153025" y="1322388"/>
            <a:ext cx="3240088" cy="2100262"/>
            <a:chOff x="1283123" y="2500306"/>
            <a:chExt cx="3392222" cy="2097537"/>
          </a:xfrm>
        </p:grpSpPr>
        <p:sp>
          <p:nvSpPr>
            <p:cNvPr id="77" name="Rectangle 76"/>
            <p:cNvSpPr/>
            <p:nvPr/>
          </p:nvSpPr>
          <p:spPr bwMode="auto">
            <a:xfrm>
              <a:off x="1642123" y="2500306"/>
              <a:ext cx="2990009" cy="179947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5398" name="Groupe 12"/>
            <p:cNvGrpSpPr>
              <a:grpSpLocks/>
            </p:cNvGrpSpPr>
            <p:nvPr/>
          </p:nvGrpSpPr>
          <p:grpSpPr bwMode="auto">
            <a:xfrm>
              <a:off x="1283123" y="2658069"/>
              <a:ext cx="3392222" cy="1939774"/>
              <a:chOff x="-688227" y="2110027"/>
              <a:chExt cx="3392708" cy="1939193"/>
            </a:xfrm>
          </p:grpSpPr>
          <p:sp>
            <p:nvSpPr>
              <p:cNvPr id="15399" name="Text Box 13"/>
              <p:cNvSpPr txBox="1">
                <a:spLocks noChangeArrowheads="1"/>
              </p:cNvSpPr>
              <p:nvPr/>
            </p:nvSpPr>
            <p:spPr bwMode="auto">
              <a:xfrm>
                <a:off x="-688227" y="3680413"/>
                <a:ext cx="3392708" cy="36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1500 litres</a:t>
                </a:r>
              </a:p>
            </p:txBody>
          </p:sp>
          <p:pic>
            <p:nvPicPr>
              <p:cNvPr id="15400" name="Image 6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412" y="2110027"/>
                <a:ext cx="1162311" cy="137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1" name="Img_PouceRed1500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1571625"/>
            <a:ext cx="13795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g_PouceRed1000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638" y="1492250"/>
            <a:ext cx="13795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Image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3908425"/>
            <a:ext cx="24034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8" name="Groupe-100"/>
          <p:cNvGrpSpPr>
            <a:grpSpLocks/>
          </p:cNvGrpSpPr>
          <p:nvPr/>
        </p:nvGrpSpPr>
        <p:grpSpPr bwMode="auto">
          <a:xfrm>
            <a:off x="2027238" y="3824288"/>
            <a:ext cx="3176587" cy="2257425"/>
            <a:chOff x="1358361" y="2435371"/>
            <a:chExt cx="3360397" cy="2255474"/>
          </a:xfrm>
        </p:grpSpPr>
        <p:sp>
          <p:nvSpPr>
            <p:cNvPr id="90" name="Rectangle 89"/>
            <p:cNvSpPr/>
            <p:nvPr/>
          </p:nvSpPr>
          <p:spPr bwMode="auto">
            <a:xfrm>
              <a:off x="1643852" y="2500402"/>
              <a:ext cx="2987579" cy="180025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5390" name="Groupe 12"/>
            <p:cNvGrpSpPr>
              <a:grpSpLocks/>
            </p:cNvGrpSpPr>
            <p:nvPr/>
          </p:nvGrpSpPr>
          <p:grpSpPr bwMode="auto">
            <a:xfrm>
              <a:off x="1358361" y="2435371"/>
              <a:ext cx="3360397" cy="2255474"/>
              <a:chOff x="-612978" y="1887396"/>
              <a:chExt cx="3360879" cy="2254798"/>
            </a:xfrm>
          </p:grpSpPr>
          <p:sp>
            <p:nvSpPr>
              <p:cNvPr id="15391" name="Text Box 13"/>
              <p:cNvSpPr txBox="1">
                <a:spLocks noChangeArrowheads="1"/>
              </p:cNvSpPr>
              <p:nvPr/>
            </p:nvSpPr>
            <p:spPr bwMode="auto">
              <a:xfrm>
                <a:off x="-612978" y="3773244"/>
                <a:ext cx="3360879" cy="36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15 000 litres</a:t>
                </a:r>
              </a:p>
            </p:txBody>
          </p:sp>
          <p:pic>
            <p:nvPicPr>
              <p:cNvPr id="15392" name="Image 6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956" y="1887396"/>
                <a:ext cx="1776278" cy="1704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94" name="Img_PouceGreen15000L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956050"/>
            <a:ext cx="129063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AB28F9E5-5B70-4CB6-ADAC-6148206E4A2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Num0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6139" y="2252663"/>
            <a:ext cx="1731168" cy="115776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5382" name="Num0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232025"/>
            <a:ext cx="1627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Num0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4862513"/>
            <a:ext cx="1627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N1"/>
          <p:cNvSpPr/>
          <p:nvPr/>
        </p:nvSpPr>
        <p:spPr>
          <a:xfrm>
            <a:off x="1949073" y="1390110"/>
            <a:ext cx="2795587" cy="2062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N2"/>
          <p:cNvSpPr/>
          <p:nvPr/>
        </p:nvSpPr>
        <p:spPr>
          <a:xfrm>
            <a:off x="5153025" y="1360488"/>
            <a:ext cx="2928938" cy="2062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N4"/>
          <p:cNvSpPr/>
          <p:nvPr/>
        </p:nvSpPr>
        <p:spPr>
          <a:xfrm>
            <a:off x="2165350" y="3803650"/>
            <a:ext cx="2773363" cy="23034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29449278-DA76-92D5-E4C7-8D2A54223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8" y="6364288"/>
            <a:ext cx="913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* La quantité d’air exacte que je respire dépend de mon sexe, de ma taille, de ma corpulence et surtout de l'activité physique que je réalise.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0475"/>
            <a:ext cx="440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8085" y="105485"/>
            <a:ext cx="6436715" cy="3384550"/>
          </a:xfrm>
        </p:spPr>
        <p:txBody>
          <a:bodyPr/>
          <a:lstStyle/>
          <a:p>
            <a:pPr algn="ctr">
              <a:defRPr/>
            </a:pP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Les solutions contre la pollution</a:t>
            </a:r>
            <a:b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60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 de l’air</a:t>
            </a:r>
            <a:endParaRPr lang="fr-FR" sz="60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8792ECB-C605-0AE5-254B-2BADEEA5B85A}"/>
              </a:ext>
            </a:extLst>
          </p:cNvPr>
          <p:cNvSpPr txBox="1">
            <a:spLocks/>
          </p:cNvSpPr>
          <p:nvPr/>
        </p:nvSpPr>
        <p:spPr bwMode="auto">
          <a:xfrm>
            <a:off x="11277600" y="6356350"/>
            <a:ext cx="914400" cy="365125"/>
          </a:xfrm>
          <a:prstGeom prst="rect">
            <a:avLst/>
          </a:prstGeo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04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74825" y="22225"/>
            <a:ext cx="9793288" cy="161925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En ville, la moitié des trajets en voiture</a:t>
            </a:r>
            <a:b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 fait moins de 3 km ! Que pourrions-nous</a:t>
            </a:r>
            <a:b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1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 donc faire pour limiter la pollution de l’air ?</a:t>
            </a:r>
          </a:p>
        </p:txBody>
      </p:sp>
      <p:sp>
        <p:nvSpPr>
          <p:cNvPr id="31" name="ZoneTexte 14"/>
          <p:cNvSpPr txBox="1">
            <a:spLocks noChangeArrowheads="1"/>
          </p:cNvSpPr>
          <p:nvPr/>
        </p:nvSpPr>
        <p:spPr bwMode="auto">
          <a:xfrm>
            <a:off x="6534150" y="5051425"/>
            <a:ext cx="5033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Nous pourrions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réduire de moitié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la pollution de l’air due aux voitures en ville en réalisant nos petits trajets</a:t>
            </a:r>
            <a:r>
              <a:rPr lang="fr-FR" dirty="0">
                <a:solidFill>
                  <a:srgbClr val="167BB3"/>
                </a:solidFill>
                <a:latin typeface="Candara" panose="020E0502030303020204" pitchFamily="34" charset="0"/>
                <a:cs typeface="Arial" charset="0"/>
              </a:rPr>
              <a:t>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à pied ou à vélo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. En plus, ce serait bon pour notre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santé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 !</a:t>
            </a:r>
          </a:p>
        </p:txBody>
      </p:sp>
      <p:pic>
        <p:nvPicPr>
          <p:cNvPr id="50180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8692" y="2755900"/>
            <a:ext cx="4345241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e 27"/>
          <p:cNvGrpSpPr>
            <a:grpSpLocks/>
          </p:cNvGrpSpPr>
          <p:nvPr/>
        </p:nvGrpSpPr>
        <p:grpSpPr bwMode="auto">
          <a:xfrm>
            <a:off x="2316163" y="1693863"/>
            <a:ext cx="5356225" cy="979487"/>
            <a:chOff x="1364450" y="2476229"/>
            <a:chExt cx="5357358" cy="980018"/>
          </a:xfrm>
        </p:grpSpPr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3241446" y="2536228"/>
              <a:ext cx="137306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sz="3600" spc="-300" dirty="0">
                  <a:ln w="12700">
                    <a:solidFill>
                      <a:srgbClr val="56555D"/>
                    </a:solidFill>
                    <a:prstDash val="solid"/>
                  </a:ln>
                  <a:solidFill>
                    <a:srgbClr val="7030A0"/>
                  </a:solidFill>
                  <a:latin typeface="Candara" panose="020E0502030303020204" pitchFamily="34" charset="0"/>
                </a:rPr>
                <a:t>3  km</a:t>
              </a:r>
            </a:p>
          </p:txBody>
        </p:sp>
        <p:pic>
          <p:nvPicPr>
            <p:cNvPr id="105488" name="Picture 7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450" y="2476229"/>
              <a:ext cx="944172" cy="960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Connecteur droit 23"/>
            <p:cNvCxnSpPr/>
            <p:nvPr/>
          </p:nvCxnSpPr>
          <p:spPr bwMode="auto">
            <a:xfrm>
              <a:off x="2350496" y="3276763"/>
              <a:ext cx="3275706" cy="0"/>
            </a:xfrm>
            <a:prstGeom prst="line">
              <a:avLst/>
            </a:prstGeom>
            <a:ln w="444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490" name="Picture 7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487" y="2494367"/>
              <a:ext cx="945321" cy="96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5478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548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5484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1536700"/>
            <a:ext cx="164941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7213F42-F566-8E18-1F02-33ABA062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2"/>
          <p:cNvGrpSpPr>
            <a:grpSpLocks/>
          </p:cNvGrpSpPr>
          <p:nvPr/>
        </p:nvGrpSpPr>
        <p:grpSpPr bwMode="auto">
          <a:xfrm>
            <a:off x="8458200" y="1344613"/>
            <a:ext cx="3109913" cy="2741612"/>
            <a:chOff x="-583249" y="3835066"/>
            <a:chExt cx="3308326" cy="2741347"/>
          </a:xfrm>
        </p:grpSpPr>
        <p:sp>
          <p:nvSpPr>
            <p:cNvPr id="107556" name="Text Box 13"/>
            <p:cNvSpPr txBox="1">
              <a:spLocks noChangeArrowheads="1"/>
            </p:cNvSpPr>
            <p:nvPr/>
          </p:nvSpPr>
          <p:spPr bwMode="auto">
            <a:xfrm>
              <a:off x="-583249" y="5683885"/>
              <a:ext cx="3308326" cy="89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Prendre les transports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commun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(tramway, métro, bus, TGV…)</a:t>
              </a:r>
              <a:endParaRPr lang="fr-FR" altLang="fr-FR" sz="20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557" name="Imag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31924" y="3835066"/>
              <a:ext cx="2204435" cy="192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1919288" y="3902075"/>
            <a:ext cx="3143250" cy="2322513"/>
            <a:chOff x="4801433" y="3214433"/>
            <a:chExt cx="3142544" cy="2322618"/>
          </a:xfrm>
        </p:grpSpPr>
        <p:sp>
          <p:nvSpPr>
            <p:cNvPr id="107554" name="Text Box 13"/>
            <p:cNvSpPr txBox="1">
              <a:spLocks noChangeArrowheads="1"/>
            </p:cNvSpPr>
            <p:nvPr/>
          </p:nvSpPr>
          <p:spPr bwMode="auto">
            <a:xfrm>
              <a:off x="4801433" y="5167567"/>
              <a:ext cx="3142544" cy="369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Faire du covoiturage</a:t>
              </a:r>
              <a:endParaRPr lang="fr-FR" altLang="fr-FR" sz="16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555" name="Image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645" y="3214433"/>
              <a:ext cx="2252565" cy="2000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14"/>
          <p:cNvGrpSpPr>
            <a:grpSpLocks/>
          </p:cNvGrpSpPr>
          <p:nvPr/>
        </p:nvGrpSpPr>
        <p:grpSpPr bwMode="auto">
          <a:xfrm>
            <a:off x="1919288" y="1163273"/>
            <a:ext cx="3205162" cy="2681651"/>
            <a:chOff x="-106362" y="4761088"/>
            <a:chExt cx="3205162" cy="2680288"/>
          </a:xfrm>
        </p:grpSpPr>
        <p:sp>
          <p:nvSpPr>
            <p:cNvPr id="107552" name="Text Box 13"/>
            <p:cNvSpPr txBox="1">
              <a:spLocks noChangeArrowheads="1"/>
            </p:cNvSpPr>
            <p:nvPr/>
          </p:nvSpPr>
          <p:spPr bwMode="auto">
            <a:xfrm>
              <a:off x="-106362" y="6856850"/>
              <a:ext cx="3205162" cy="58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Marcher </a:t>
              </a:r>
              <a:b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(pour les petits trajets)</a:t>
              </a:r>
              <a:endPara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553" name="Imag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533" y="4761088"/>
              <a:ext cx="983346" cy="191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44"/>
          <p:cNvGrpSpPr>
            <a:grpSpLocks/>
          </p:cNvGrpSpPr>
          <p:nvPr/>
        </p:nvGrpSpPr>
        <p:grpSpPr bwMode="auto">
          <a:xfrm>
            <a:off x="5124450" y="1116013"/>
            <a:ext cx="3286125" cy="2762250"/>
            <a:chOff x="5960696" y="4678388"/>
            <a:chExt cx="3286897" cy="2761548"/>
          </a:xfrm>
        </p:grpSpPr>
        <p:pic>
          <p:nvPicPr>
            <p:cNvPr id="107550" name="Imag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712" y="4678388"/>
              <a:ext cx="2191024" cy="1956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51" name="Text Box 13"/>
            <p:cNvSpPr txBox="1">
              <a:spLocks noChangeArrowheads="1"/>
            </p:cNvSpPr>
            <p:nvPr/>
          </p:nvSpPr>
          <p:spPr bwMode="auto">
            <a:xfrm>
              <a:off x="5960696" y="6855136"/>
              <a:ext cx="3286897" cy="5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Faire du vélo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(selon nos muscles !)</a:t>
              </a:r>
              <a:endParaRPr lang="fr-FR" altLang="fr-FR" sz="16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12"/>
          <p:cNvGrpSpPr>
            <a:grpSpLocks/>
          </p:cNvGrpSpPr>
          <p:nvPr/>
        </p:nvGrpSpPr>
        <p:grpSpPr bwMode="auto">
          <a:xfrm>
            <a:off x="5124450" y="3908425"/>
            <a:ext cx="3333750" cy="2857500"/>
            <a:chOff x="6016364" y="3410251"/>
            <a:chExt cx="3334497" cy="2854771"/>
          </a:xfrm>
        </p:grpSpPr>
        <p:pic>
          <p:nvPicPr>
            <p:cNvPr id="107548" name="Image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562" y="3410251"/>
              <a:ext cx="2532605" cy="197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49" name="Text Box 13"/>
            <p:cNvSpPr txBox="1">
              <a:spLocks noChangeArrowheads="1"/>
            </p:cNvSpPr>
            <p:nvPr/>
          </p:nvSpPr>
          <p:spPr bwMode="auto">
            <a:xfrm>
              <a:off x="6016364" y="5373215"/>
              <a:ext cx="3334497" cy="89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Privilégier les voitures propres 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ou moins polluantes</a:t>
              </a:r>
              <a:br>
                <a:rPr lang="fr-FR" altLang="fr-FR" sz="18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(électriques, GPL, avec filtres…)</a:t>
              </a:r>
              <a:endPara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96" y="4053725"/>
            <a:ext cx="1704861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50" y="1291782"/>
            <a:ext cx="1803362" cy="214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Que pouvons-nous faire pour réduire le nombre de voitures polluant l’air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78" y="1317627"/>
            <a:ext cx="1613476" cy="200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30" y="1317627"/>
            <a:ext cx="1235075" cy="188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96838" y="6575425"/>
            <a:ext cx="588962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mvtcpa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39" y="4086225"/>
            <a:ext cx="1622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4" name="Logo AE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5" name="PictoGuid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7538" name="PictoInf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7540" name="PictoVide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Btn_Video_Pollens">
            <a:hlinkClick r:id="rId17" tooltip="@ : Nécessite une connexion internet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5915025"/>
            <a:ext cx="4016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e 20"/>
          <p:cNvGrpSpPr>
            <a:grpSpLocks/>
          </p:cNvGrpSpPr>
          <p:nvPr/>
        </p:nvGrpSpPr>
        <p:grpSpPr bwMode="auto">
          <a:xfrm>
            <a:off x="8466328" y="4032250"/>
            <a:ext cx="3039870" cy="2543174"/>
            <a:chOff x="6628279" y="4309576"/>
            <a:chExt cx="3040246" cy="2542542"/>
          </a:xfrm>
        </p:grpSpPr>
        <p:pic>
          <p:nvPicPr>
            <p:cNvPr id="107545" name="Imag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28279" y="5078932"/>
              <a:ext cx="1318306" cy="1773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Bulle ronde"/>
            <p:cNvSpPr/>
            <p:nvPr/>
          </p:nvSpPr>
          <p:spPr bwMode="auto">
            <a:xfrm>
              <a:off x="7352077" y="4309576"/>
              <a:ext cx="2316448" cy="1307775"/>
            </a:xfrm>
            <a:prstGeom prst="wedgeEllipseCallout">
              <a:avLst>
                <a:gd name="adj1" fmla="val -38693"/>
                <a:gd name="adj2" fmla="val 72505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7547" name="ZoneTexte 14"/>
            <p:cNvSpPr txBox="1">
              <a:spLocks noChangeArrowheads="1"/>
            </p:cNvSpPr>
            <p:nvPr/>
          </p:nvSpPr>
          <p:spPr bwMode="auto">
            <a:xfrm>
              <a:off x="7455002" y="4469431"/>
              <a:ext cx="21487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Et d’autres choses encore telles que faire du roller, de la trottinette…</a:t>
              </a:r>
            </a:p>
          </p:txBody>
        </p:sp>
      </p:grpSp>
      <p:pic>
        <p:nvPicPr>
          <p:cNvPr id="40" name="Img_Vign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15" y="4053724"/>
            <a:ext cx="168446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79841E1-63A7-98B8-8EEE-08C87EEA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p5"/>
          <p:cNvGrpSpPr>
            <a:grpSpLocks/>
          </p:cNvGrpSpPr>
          <p:nvPr/>
        </p:nvGrpSpPr>
        <p:grpSpPr bwMode="auto">
          <a:xfrm>
            <a:off x="5132388" y="4330700"/>
            <a:ext cx="3303587" cy="1916113"/>
            <a:chOff x="1791211" y="4594669"/>
            <a:chExt cx="3303772" cy="1918148"/>
          </a:xfrm>
        </p:grpSpPr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1791211" y="6142536"/>
              <a:ext cx="3303772" cy="370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L’avion</a:t>
              </a:r>
            </a:p>
          </p:txBody>
        </p:sp>
        <p:pic>
          <p:nvPicPr>
            <p:cNvPr id="109604" name="Image 3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9739">
              <a:off x="2707160" y="4594669"/>
              <a:ext cx="1638147" cy="1036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46" y="3827612"/>
            <a:ext cx="1661911" cy="19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p3"/>
          <p:cNvGrpSpPr>
            <a:grpSpLocks/>
          </p:cNvGrpSpPr>
          <p:nvPr/>
        </p:nvGrpSpPr>
        <p:grpSpPr bwMode="auto">
          <a:xfrm>
            <a:off x="8458200" y="1393825"/>
            <a:ext cx="3121025" cy="2043113"/>
            <a:chOff x="6288255" y="2422884"/>
            <a:chExt cx="3120445" cy="2040570"/>
          </a:xfrm>
        </p:grpSpPr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6288255" y="4094026"/>
              <a:ext cx="3120445" cy="369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bus</a:t>
              </a:r>
            </a:p>
          </p:txBody>
        </p:sp>
        <p:pic>
          <p:nvPicPr>
            <p:cNvPr id="109602" name="Image 3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474" y="2422884"/>
              <a:ext cx="2321627" cy="138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1" y="1094741"/>
            <a:ext cx="1815785" cy="223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p2"/>
          <p:cNvGrpSpPr>
            <a:grpSpLocks/>
          </p:cNvGrpSpPr>
          <p:nvPr/>
        </p:nvGrpSpPr>
        <p:grpSpPr bwMode="auto">
          <a:xfrm>
            <a:off x="5132388" y="1301750"/>
            <a:ext cx="3303587" cy="2130425"/>
            <a:chOff x="-357082" y="4945673"/>
            <a:chExt cx="3301728" cy="2127285"/>
          </a:xfrm>
        </p:grpSpPr>
        <p:pic>
          <p:nvPicPr>
            <p:cNvPr id="109599" name="Image 3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994" y="4945673"/>
              <a:ext cx="2294454" cy="1304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-357082" y="6703616"/>
              <a:ext cx="3301728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métro</a:t>
              </a:r>
            </a:p>
          </p:txBody>
        </p:sp>
      </p:grp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30400" y="0"/>
            <a:ext cx="9637713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Quels transports en commun connais-tu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grpSp>
        <p:nvGrpSpPr>
          <p:cNvPr id="7" name="Grp4"/>
          <p:cNvGrpSpPr>
            <a:grpSpLocks/>
          </p:cNvGrpSpPr>
          <p:nvPr/>
        </p:nvGrpSpPr>
        <p:grpSpPr bwMode="auto">
          <a:xfrm>
            <a:off x="1919288" y="4449763"/>
            <a:ext cx="3195637" cy="1800225"/>
            <a:chOff x="3256091" y="2780927"/>
            <a:chExt cx="3196020" cy="1798384"/>
          </a:xfrm>
        </p:grpSpPr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3256091" y="4209801"/>
              <a:ext cx="3196020" cy="369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train</a:t>
              </a:r>
            </a:p>
          </p:txBody>
        </p:sp>
        <p:pic>
          <p:nvPicPr>
            <p:cNvPr id="109598" name="Image 4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411" y="2780927"/>
              <a:ext cx="2015974" cy="100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p1"/>
          <p:cNvGrpSpPr>
            <a:grpSpLocks/>
          </p:cNvGrpSpPr>
          <p:nvPr/>
        </p:nvGrpSpPr>
        <p:grpSpPr bwMode="auto">
          <a:xfrm flipH="1">
            <a:off x="1947863" y="763588"/>
            <a:ext cx="3184525" cy="2673350"/>
            <a:chOff x="-126618" y="1821113"/>
            <a:chExt cx="3186865" cy="2672344"/>
          </a:xfrm>
        </p:grpSpPr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-126618" y="4123708"/>
              <a:ext cx="3186865" cy="36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+mj-cs"/>
                </a:rPr>
                <a:t>Le tramway</a:t>
              </a:r>
            </a:p>
          </p:txBody>
        </p:sp>
        <p:pic>
          <p:nvPicPr>
            <p:cNvPr id="109596" name="Image 4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58" y="1821113"/>
              <a:ext cx="2115477" cy="196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277938"/>
            <a:ext cx="11588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094741"/>
            <a:ext cx="1817196" cy="20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33" y="3827612"/>
            <a:ext cx="1794457" cy="199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1" name="Logo AE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85725" y="6575425"/>
            <a:ext cx="5159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tmbta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109583" name="PictoGuid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51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09586" name="PictoVide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09589" name="PictoInf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20"/>
          <p:cNvGrpSpPr>
            <a:grpSpLocks/>
          </p:cNvGrpSpPr>
          <p:nvPr/>
        </p:nvGrpSpPr>
        <p:grpSpPr bwMode="auto">
          <a:xfrm>
            <a:off x="8610754" y="4059238"/>
            <a:ext cx="3071658" cy="2109684"/>
            <a:chOff x="6364652" y="5002882"/>
            <a:chExt cx="3072658" cy="2111822"/>
          </a:xfrm>
        </p:grpSpPr>
        <p:pic>
          <p:nvPicPr>
            <p:cNvPr id="109592" name="Imag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64652" y="5091871"/>
              <a:ext cx="1502317" cy="202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Bulle ronde"/>
            <p:cNvSpPr/>
            <p:nvPr/>
          </p:nvSpPr>
          <p:spPr bwMode="auto">
            <a:xfrm>
              <a:off x="7865173" y="5002882"/>
              <a:ext cx="1572137" cy="924861"/>
            </a:xfrm>
            <a:prstGeom prst="wedgeEllipseCallout">
              <a:avLst>
                <a:gd name="adj1" fmla="val -65282"/>
                <a:gd name="adj2" fmla="val 48203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9594" name="ZoneTexte 14"/>
            <p:cNvSpPr txBox="1">
              <a:spLocks noChangeArrowheads="1"/>
            </p:cNvSpPr>
            <p:nvPr/>
          </p:nvSpPr>
          <p:spPr bwMode="auto">
            <a:xfrm>
              <a:off x="8000396" y="5178606"/>
              <a:ext cx="1333498" cy="58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Et d’autres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Candara" panose="020E0502030303020204" pitchFamily="34" charset="0"/>
                  <a:cs typeface="Arial" panose="020B0604020202020204" pitchFamily="34" charset="0"/>
                </a:rPr>
                <a:t>encore…</a:t>
              </a:r>
            </a:p>
          </p:txBody>
        </p:sp>
      </p:grpSp>
      <p:pic>
        <p:nvPicPr>
          <p:cNvPr id="42" name="Img_Vign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1" y="3892599"/>
            <a:ext cx="1824584" cy="19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C7D693D-F210-DB92-E75C-4DCC5659C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bonhomme de neige, oiseau, neige&#10;&#10;Description générée automatiquement">
            <a:extLst>
              <a:ext uri="{FF2B5EF4-FFF2-40B4-BE49-F238E27FC236}">
                <a16:creationId xmlns:a16="http://schemas.microsoft.com/office/drawing/2014/main" id="{FD4878A3-7C5E-828A-91FA-1B2439597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25" y="5103813"/>
            <a:ext cx="713677" cy="739959"/>
          </a:xfrm>
          <a:prstGeom prst="rect">
            <a:avLst/>
          </a:prstGeom>
        </p:spPr>
      </p:pic>
      <p:pic>
        <p:nvPicPr>
          <p:cNvPr id="17" name="Image 16" descr="Une image contenant bonhomme de neige, oiseau, neige&#10;&#10;Description générée automatiquement">
            <a:extLst>
              <a:ext uri="{FF2B5EF4-FFF2-40B4-BE49-F238E27FC236}">
                <a16:creationId xmlns:a16="http://schemas.microsoft.com/office/drawing/2014/main" id="{90E80C49-44FB-E6B0-424B-8284F2157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36" y="4484504"/>
            <a:ext cx="713677" cy="739959"/>
          </a:xfrm>
          <a:prstGeom prst="rect">
            <a:avLst/>
          </a:prstGeom>
        </p:spPr>
      </p:pic>
      <p:pic>
        <p:nvPicPr>
          <p:cNvPr id="18" name="Image 17" descr="Une image contenant bonhomme de neige, oiseau, neige&#10;&#10;Description générée automatiquement">
            <a:extLst>
              <a:ext uri="{FF2B5EF4-FFF2-40B4-BE49-F238E27FC236}">
                <a16:creationId xmlns:a16="http://schemas.microsoft.com/office/drawing/2014/main" id="{890F35B4-63D8-812C-33B2-F2816AEB45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123" y="4503562"/>
            <a:ext cx="713677" cy="739959"/>
          </a:xfrm>
          <a:prstGeom prst="rect">
            <a:avLst/>
          </a:prstGeom>
        </p:spPr>
      </p:pic>
      <p:pic>
        <p:nvPicPr>
          <p:cNvPr id="19" name="Image 18" descr="Une image contenant bonhomme de neige, oiseau, neige&#10;&#10;Description générée automatiquement">
            <a:extLst>
              <a:ext uri="{FF2B5EF4-FFF2-40B4-BE49-F238E27FC236}">
                <a16:creationId xmlns:a16="http://schemas.microsoft.com/office/drawing/2014/main" id="{FF3FB66D-AE7C-5B33-D73E-61FC8D01F4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34" y="4524191"/>
            <a:ext cx="713677" cy="739959"/>
          </a:xfrm>
          <a:prstGeom prst="rect">
            <a:avLst/>
          </a:prstGeom>
        </p:spPr>
      </p:pic>
      <p:pic>
        <p:nvPicPr>
          <p:cNvPr id="20" name="Image 19" descr="Une image contenant bonhomme de neige, oiseau, neige&#10;&#10;Description générée automatiquement">
            <a:extLst>
              <a:ext uri="{FF2B5EF4-FFF2-40B4-BE49-F238E27FC236}">
                <a16:creationId xmlns:a16="http://schemas.microsoft.com/office/drawing/2014/main" id="{0E0B0DF0-1EF2-2C9D-F752-FE1289ECD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05" y="4506729"/>
            <a:ext cx="713677" cy="739959"/>
          </a:xfrm>
          <a:prstGeom prst="rect">
            <a:avLst/>
          </a:prstGeom>
        </p:spPr>
      </p:pic>
      <p:pic>
        <p:nvPicPr>
          <p:cNvPr id="21" name="Image 20" descr="Une image contenant bonhomme de neige, oiseau, neige&#10;&#10;Description générée automatiquement">
            <a:extLst>
              <a:ext uri="{FF2B5EF4-FFF2-40B4-BE49-F238E27FC236}">
                <a16:creationId xmlns:a16="http://schemas.microsoft.com/office/drawing/2014/main" id="{A921A235-DDAD-E531-BBBA-7AEAC8F00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20" y="5121275"/>
            <a:ext cx="713677" cy="739959"/>
          </a:xfrm>
          <a:prstGeom prst="rect">
            <a:avLst/>
          </a:prstGeom>
        </p:spPr>
      </p:pic>
      <p:pic>
        <p:nvPicPr>
          <p:cNvPr id="22" name="Image 21" descr="Une image contenant bonhomme de neige, oiseau, neige&#10;&#10;Description générée automatiquement">
            <a:extLst>
              <a:ext uri="{FF2B5EF4-FFF2-40B4-BE49-F238E27FC236}">
                <a16:creationId xmlns:a16="http://schemas.microsoft.com/office/drawing/2014/main" id="{7DF70D6D-9CCA-C052-AA69-AEE2F35FD0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63" y="5071988"/>
            <a:ext cx="713677" cy="739959"/>
          </a:xfrm>
          <a:prstGeom prst="rect">
            <a:avLst/>
          </a:prstGeom>
        </p:spPr>
      </p:pic>
      <p:pic>
        <p:nvPicPr>
          <p:cNvPr id="23" name="Image 22" descr="Une image contenant bonhomme de neige, oiseau, neige&#10;&#10;Description générée automatiquement">
            <a:extLst>
              <a:ext uri="{FF2B5EF4-FFF2-40B4-BE49-F238E27FC236}">
                <a16:creationId xmlns:a16="http://schemas.microsoft.com/office/drawing/2014/main" id="{365C7211-3C7B-8A1A-205B-8F816CAE2E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06" y="5071971"/>
            <a:ext cx="713677" cy="739959"/>
          </a:xfrm>
          <a:prstGeom prst="rect">
            <a:avLst/>
          </a:prstGeom>
        </p:spPr>
      </p:pic>
      <p:sp>
        <p:nvSpPr>
          <p:cNvPr id="30" name="Flèche droite 29">
            <a:extLst>
              <a:ext uri="{FF2B5EF4-FFF2-40B4-BE49-F238E27FC236}">
                <a16:creationId xmlns:a16="http://schemas.microsoft.com/office/drawing/2014/main" id="{CE7CD0D1-5E45-610C-78D6-7D12EEE99DBC}"/>
              </a:ext>
            </a:extLst>
          </p:cNvPr>
          <p:cNvSpPr/>
          <p:nvPr/>
        </p:nvSpPr>
        <p:spPr>
          <a:xfrm rot="3312777">
            <a:off x="6815932" y="4563269"/>
            <a:ext cx="1130300" cy="414337"/>
          </a:xfrm>
          <a:prstGeom prst="rightArrow">
            <a:avLst>
              <a:gd name="adj1" fmla="val 50000"/>
              <a:gd name="adj2" fmla="val 103372"/>
            </a:avLst>
          </a:prstGeom>
          <a:solidFill>
            <a:srgbClr val="1B7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27" name="Image 26" descr="Une image contenant roue, véhicule, pneu, Véhicule terrestre&#10;&#10;Description générée automatiquement">
            <a:extLst>
              <a:ext uri="{FF2B5EF4-FFF2-40B4-BE49-F238E27FC236}">
                <a16:creationId xmlns:a16="http://schemas.microsoft.com/office/drawing/2014/main" id="{DCFD9458-5CF1-FD00-ED15-0CA09FAC8C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97" y="2506963"/>
            <a:ext cx="701462" cy="614133"/>
          </a:xfrm>
          <a:prstGeom prst="rect">
            <a:avLst/>
          </a:prstGeom>
        </p:spPr>
      </p:pic>
      <p:pic>
        <p:nvPicPr>
          <p:cNvPr id="26" name="Image 25" descr="Une image contenant roue, véhicule, pneu, Véhicule terrestre&#10;&#10;Description générée automatiquement">
            <a:extLst>
              <a:ext uri="{FF2B5EF4-FFF2-40B4-BE49-F238E27FC236}">
                <a16:creationId xmlns:a16="http://schemas.microsoft.com/office/drawing/2014/main" id="{38FE9BC3-89BA-FD6D-03E4-80AF94C9A6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86" y="2558809"/>
            <a:ext cx="701462" cy="614133"/>
          </a:xfrm>
          <a:prstGeom prst="rect">
            <a:avLst/>
          </a:prstGeom>
        </p:spPr>
      </p:pic>
      <p:pic>
        <p:nvPicPr>
          <p:cNvPr id="25" name="Image 24" descr="Une image contenant roue, véhicule, pneu, Véhicule terrestre&#10;&#10;Description générée automatiquement">
            <a:extLst>
              <a:ext uri="{FF2B5EF4-FFF2-40B4-BE49-F238E27FC236}">
                <a16:creationId xmlns:a16="http://schemas.microsoft.com/office/drawing/2014/main" id="{F61170E0-C2F9-487D-A058-8A5BCBE6B9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338" y="2561076"/>
            <a:ext cx="701462" cy="614133"/>
          </a:xfrm>
          <a:prstGeom prst="rect">
            <a:avLst/>
          </a:prstGeom>
        </p:spPr>
      </p:pic>
      <p:pic>
        <p:nvPicPr>
          <p:cNvPr id="8" name="Image 7" descr="Une image contenant roue, véhicule, pneu, Véhicule terrestre&#10;&#10;Description générée automatiquement">
            <a:extLst>
              <a:ext uri="{FF2B5EF4-FFF2-40B4-BE49-F238E27FC236}">
                <a16:creationId xmlns:a16="http://schemas.microsoft.com/office/drawing/2014/main" id="{2C379C09-BC36-7CA2-F820-D1BAC47364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579" y="2636965"/>
            <a:ext cx="701462" cy="614133"/>
          </a:xfrm>
          <a:prstGeom prst="rect">
            <a:avLst/>
          </a:prstGeom>
        </p:spPr>
      </p:pic>
      <p:pic>
        <p:nvPicPr>
          <p:cNvPr id="24" name="Image 23" descr="Une image contenant roue, véhicule, pneu, Véhicule terrestre&#10;&#10;Description générée automatiquement">
            <a:extLst>
              <a:ext uri="{FF2B5EF4-FFF2-40B4-BE49-F238E27FC236}">
                <a16:creationId xmlns:a16="http://schemas.microsoft.com/office/drawing/2014/main" id="{7D160AA1-6F18-6BB6-0B72-36CB222F3A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23" y="2002138"/>
            <a:ext cx="701462" cy="614133"/>
          </a:xfrm>
          <a:prstGeom prst="rect">
            <a:avLst/>
          </a:prstGeom>
        </p:spPr>
      </p:pic>
      <p:pic>
        <p:nvPicPr>
          <p:cNvPr id="42" name="Image 41" descr="Une image contenant roue, véhicule, pneu, Véhicule terrestre&#10;&#10;Description générée automatiquement">
            <a:extLst>
              <a:ext uri="{FF2B5EF4-FFF2-40B4-BE49-F238E27FC236}">
                <a16:creationId xmlns:a16="http://schemas.microsoft.com/office/drawing/2014/main" id="{E35F39E7-8A93-514B-9292-EE1280F45C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301" y="1988401"/>
            <a:ext cx="701462" cy="614133"/>
          </a:xfrm>
          <a:prstGeom prst="rect">
            <a:avLst/>
          </a:prstGeom>
        </p:spPr>
      </p:pic>
      <p:pic>
        <p:nvPicPr>
          <p:cNvPr id="31" name="Image 30" descr="Une image contenant roue, véhicule, pneu, Véhicule terrestre&#10;&#10;Description générée automatiquement">
            <a:extLst>
              <a:ext uri="{FF2B5EF4-FFF2-40B4-BE49-F238E27FC236}">
                <a16:creationId xmlns:a16="http://schemas.microsoft.com/office/drawing/2014/main" id="{F4BCCAB4-563B-76E5-DA2B-793B8D9185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25" y="1998476"/>
            <a:ext cx="701462" cy="614133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1A6C5559-B534-C807-3158-484C6933FA45}"/>
              </a:ext>
            </a:extLst>
          </p:cNvPr>
          <p:cNvGrpSpPr/>
          <p:nvPr/>
        </p:nvGrpSpPr>
        <p:grpSpPr>
          <a:xfrm>
            <a:off x="5124450" y="962121"/>
            <a:ext cx="3311525" cy="2731991"/>
            <a:chOff x="5124450" y="962121"/>
            <a:chExt cx="3311525" cy="2731991"/>
          </a:xfrm>
        </p:grpSpPr>
        <p:pic>
          <p:nvPicPr>
            <p:cNvPr id="12" name="Image 11" descr="Une image contenant moulin à vent, turbine&#10;&#10;Description générée automatiquement">
              <a:extLst>
                <a:ext uri="{FF2B5EF4-FFF2-40B4-BE49-F238E27FC236}">
                  <a16:creationId xmlns:a16="http://schemas.microsoft.com/office/drawing/2014/main" id="{0562AE80-2C6F-A817-BAF0-2ED0FB400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942" y="962121"/>
              <a:ext cx="1498308" cy="2591070"/>
            </a:xfrm>
            <a:prstGeom prst="rect">
              <a:avLst/>
            </a:prstGeom>
          </p:spPr>
        </p:pic>
        <p:sp>
          <p:nvSpPr>
            <p:cNvPr id="117800" name="Text Box 13">
              <a:extLst>
                <a:ext uri="{FF2B5EF4-FFF2-40B4-BE49-F238E27FC236}">
                  <a16:creationId xmlns:a16="http://schemas.microsoft.com/office/drawing/2014/main" id="{8345317B-716E-C6D0-33E2-BB616C404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4450" y="3324766"/>
              <a:ext cx="3311525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7313" indent="-873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Faire des économies d’énergie</a:t>
              </a:r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C00FA81A-ECB1-3B4B-F814-40F2017694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1339850"/>
            <a:ext cx="13065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4FE2CA74-B20F-B7F1-09DB-BBEEA802B108}"/>
              </a:ext>
            </a:extLst>
          </p:cNvPr>
          <p:cNvGrpSpPr/>
          <p:nvPr/>
        </p:nvGrpSpPr>
        <p:grpSpPr>
          <a:xfrm>
            <a:off x="3157538" y="4069384"/>
            <a:ext cx="3730625" cy="2245692"/>
            <a:chOff x="3157538" y="4069384"/>
            <a:chExt cx="3730625" cy="2245692"/>
          </a:xfrm>
        </p:grpSpPr>
        <p:pic>
          <p:nvPicPr>
            <p:cNvPr id="16" name="Image 15" descr="Une image contenant transport, véhicule, Modèle réduit, bateau&#10;&#10;Description générée automatiquement">
              <a:extLst>
                <a:ext uri="{FF2B5EF4-FFF2-40B4-BE49-F238E27FC236}">
                  <a16:creationId xmlns:a16="http://schemas.microsoft.com/office/drawing/2014/main" id="{FE0B8316-1A17-A6F7-2E0D-480289593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861" y="4069384"/>
              <a:ext cx="3151052" cy="1813802"/>
            </a:xfrm>
            <a:prstGeom prst="rect">
              <a:avLst/>
            </a:prstGeom>
          </p:spPr>
        </p:pic>
        <p:sp>
          <p:nvSpPr>
            <p:cNvPr id="117805" name="Text Box 13">
              <a:extLst>
                <a:ext uri="{FF2B5EF4-FFF2-40B4-BE49-F238E27FC236}">
                  <a16:creationId xmlns:a16="http://schemas.microsoft.com/office/drawing/2014/main" id="{DEFB8CE9-D11F-9EDE-979B-F6A37CD5F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7538" y="5699350"/>
              <a:ext cx="3730625" cy="61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7313" indent="-873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Utiliser des transports propres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(Exemple : ferroutage)</a:t>
              </a:r>
            </a:p>
          </p:txBody>
        </p:sp>
      </p:grpSp>
      <p:sp>
        <p:nvSpPr>
          <p:cNvPr id="7170" name="Rectangle 2">
            <a:extLst>
              <a:ext uri="{FF2B5EF4-FFF2-40B4-BE49-F238E27FC236}">
                <a16:creationId xmlns:a16="http://schemas.microsoft.com/office/drawing/2014/main" id="{86F520EB-5594-2B2A-58DC-E4A68AA8E3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 peuvent faire les usines pour réduire leurs émissions de polluants ?</a:t>
            </a:r>
          </a:p>
        </p:txBody>
      </p:sp>
      <p:pic>
        <p:nvPicPr>
          <p:cNvPr id="117764" name="Image 9" descr="AM B.1 usine seule 2.gif">
            <a:extLst>
              <a:ext uri="{FF2B5EF4-FFF2-40B4-BE49-F238E27FC236}">
                <a16:creationId xmlns:a16="http://schemas.microsoft.com/office/drawing/2014/main" id="{10AA28D3-EACC-28FF-9487-68AC1A86FC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3" y="87313"/>
            <a:ext cx="714375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0C55C8BC-6CD9-8A5D-3E11-F9CB1B06B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288" y="5730875"/>
            <a:ext cx="387508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 indent="-873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Réduire la production en limitant les produits superflus</a:t>
            </a:r>
            <a:br>
              <a:rPr lang="fr-FR" altLang="fr-FR" sz="20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(Le suremballage, la production de déchets...)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13DA6BF2-A491-8C84-CA73-36D1CB17334A}"/>
              </a:ext>
            </a:extLst>
          </p:cNvPr>
          <p:cNvGrpSpPr/>
          <p:nvPr/>
        </p:nvGrpSpPr>
        <p:grpSpPr>
          <a:xfrm>
            <a:off x="1919288" y="975653"/>
            <a:ext cx="3205162" cy="2967697"/>
            <a:chOff x="1919288" y="975653"/>
            <a:chExt cx="3205162" cy="2967697"/>
          </a:xfrm>
        </p:grpSpPr>
        <p:pic>
          <p:nvPicPr>
            <p:cNvPr id="10" name="Image 9" descr="Une image contenant dessin humoristique&#10;&#10;Description générée automatiquement">
              <a:extLst>
                <a:ext uri="{FF2B5EF4-FFF2-40B4-BE49-F238E27FC236}">
                  <a16:creationId xmlns:a16="http://schemas.microsoft.com/office/drawing/2014/main" id="{E933E0FA-19A4-7CB3-18DB-09BE12D43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331" y="975653"/>
              <a:ext cx="3109532" cy="2585113"/>
            </a:xfrm>
            <a:prstGeom prst="rect">
              <a:avLst/>
            </a:prstGeom>
          </p:spPr>
        </p:pic>
        <p:sp>
          <p:nvSpPr>
            <p:cNvPr id="117802" name="Text Box 13">
              <a:extLst>
                <a:ext uri="{FF2B5EF4-FFF2-40B4-BE49-F238E27FC236}">
                  <a16:creationId xmlns:a16="http://schemas.microsoft.com/office/drawing/2014/main" id="{A2080466-DBB4-3019-4519-ADA2CF3E3E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9288" y="3297140"/>
              <a:ext cx="3205162" cy="64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7313" indent="-873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Mettre en place des 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méthodes de filtration</a:t>
              </a:r>
            </a:p>
          </p:txBody>
        </p:sp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E28FA923-2986-9F09-DB36-C604139105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1341438"/>
            <a:ext cx="12366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E4BED228-8277-91AE-3E05-89E7CA86A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975" y="3276600"/>
            <a:ext cx="3132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 indent="-873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Réduire l’utilisation des transports polluants</a:t>
            </a:r>
          </a:p>
        </p:txBody>
      </p:sp>
      <p:sp>
        <p:nvSpPr>
          <p:cNvPr id="29" name="Flèche droite 28">
            <a:extLst>
              <a:ext uri="{FF2B5EF4-FFF2-40B4-BE49-F238E27FC236}">
                <a16:creationId xmlns:a16="http://schemas.microsoft.com/office/drawing/2014/main" id="{BCBD760F-AEF3-E1C8-4237-75D6ADCE737B}"/>
              </a:ext>
            </a:extLst>
          </p:cNvPr>
          <p:cNvSpPr/>
          <p:nvPr/>
        </p:nvSpPr>
        <p:spPr>
          <a:xfrm rot="3312776">
            <a:off x="8285163" y="1920875"/>
            <a:ext cx="1123950" cy="400050"/>
          </a:xfrm>
          <a:prstGeom prst="rightArrow">
            <a:avLst>
              <a:gd name="adj1" fmla="val 50000"/>
              <a:gd name="adj2" fmla="val 85362"/>
            </a:avLst>
          </a:prstGeom>
          <a:solidFill>
            <a:srgbClr val="1B7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9B25476-A9E6-D37A-A735-BD706FFAFB54}"/>
              </a:ext>
            </a:extLst>
          </p:cNvPr>
          <p:cNvSpPr txBox="1"/>
          <p:nvPr/>
        </p:nvSpPr>
        <p:spPr>
          <a:xfrm>
            <a:off x="11113" y="6575425"/>
            <a:ext cx="5222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fettp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02403D5-45C4-E9BD-DE28-A24008E309E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968750"/>
            <a:ext cx="1622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90" name="Logo AEM">
            <a:extLst>
              <a:ext uri="{FF2B5EF4-FFF2-40B4-BE49-F238E27FC236}">
                <a16:creationId xmlns:a16="http://schemas.microsoft.com/office/drawing/2014/main" id="{2AF46415-AD11-29C6-A241-FC7834E132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91" name="PictoGuide">
            <a:extLst>
              <a:ext uri="{FF2B5EF4-FFF2-40B4-BE49-F238E27FC236}">
                <a16:creationId xmlns:a16="http://schemas.microsoft.com/office/drawing/2014/main" id="{FCD39F21-8580-5983-0854-D07960F14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ZtxtP-Guide">
            <a:extLst>
              <a:ext uri="{FF2B5EF4-FFF2-40B4-BE49-F238E27FC236}">
                <a16:creationId xmlns:a16="http://schemas.microsoft.com/office/drawing/2014/main" id="{2B52D81A-3349-F186-6692-8653E2E8B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60" name="ZtxtP-Info">
            <a:extLst>
              <a:ext uri="{FF2B5EF4-FFF2-40B4-BE49-F238E27FC236}">
                <a16:creationId xmlns:a16="http://schemas.microsoft.com/office/drawing/2014/main" id="{EB5E4CC8-2B18-216E-EFEC-81C2BBE1A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7794" name="PictoInfo">
            <a:extLst>
              <a:ext uri="{FF2B5EF4-FFF2-40B4-BE49-F238E27FC236}">
                <a16:creationId xmlns:a16="http://schemas.microsoft.com/office/drawing/2014/main" id="{B534CF1C-EF16-D6F3-6B9E-1939E90AE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ZtxtP-Video">
            <a:extLst>
              <a:ext uri="{FF2B5EF4-FFF2-40B4-BE49-F238E27FC236}">
                <a16:creationId xmlns:a16="http://schemas.microsoft.com/office/drawing/2014/main" id="{1D00823E-E3C5-B74F-2B02-7A830EDD7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7796" name="PictoVideo">
            <a:extLst>
              <a:ext uri="{FF2B5EF4-FFF2-40B4-BE49-F238E27FC236}">
                <a16:creationId xmlns:a16="http://schemas.microsoft.com/office/drawing/2014/main" id="{541F8B73-8812-CF78-49AC-07755966B2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97" name="Espace réservé du numéro de diapositive 1">
            <a:extLst>
              <a:ext uri="{FF2B5EF4-FFF2-40B4-BE49-F238E27FC236}">
                <a16:creationId xmlns:a16="http://schemas.microsoft.com/office/drawing/2014/main" id="{214DBB71-C02E-9E84-C003-003C518D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513" y="6356350"/>
            <a:ext cx="1106487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A51D1976-AD28-40B9-8DD0-78FBB218671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17798" name="NivSup">
            <a:extLst>
              <a:ext uri="{FF2B5EF4-FFF2-40B4-BE49-F238E27FC236}">
                <a16:creationId xmlns:a16="http://schemas.microsoft.com/office/drawing/2014/main" id="{9A2D863E-441B-7EDC-2940-29A828D075E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0" y="6386513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9D3ADEA-ABA6-02F5-8128-AE50574B216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88" y="1347788"/>
            <a:ext cx="11445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6ACEFAE-8873-01D4-8335-704CEC45252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3963988"/>
            <a:ext cx="11922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0" grpId="0" animBg="1"/>
      <p:bldP spid="7" grpId="0"/>
      <p:bldP spid="6" grpId="0"/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73" y="4031802"/>
            <a:ext cx="1835040" cy="192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3"/>
          <p:cNvGrpSpPr>
            <a:grpSpLocks/>
          </p:cNvGrpSpPr>
          <p:nvPr/>
        </p:nvGrpSpPr>
        <p:grpSpPr bwMode="auto">
          <a:xfrm>
            <a:off x="2763838" y="1341438"/>
            <a:ext cx="3000375" cy="2863850"/>
            <a:chOff x="1239838" y="1340768"/>
            <a:chExt cx="3000375" cy="2864518"/>
          </a:xfrm>
        </p:grpSpPr>
        <p:sp>
          <p:nvSpPr>
            <p:cNvPr id="111645" name="Text Box 13"/>
            <p:cNvSpPr txBox="1">
              <a:spLocks noChangeArrowheads="1"/>
            </p:cNvSpPr>
            <p:nvPr/>
          </p:nvSpPr>
          <p:spPr bwMode="auto">
            <a:xfrm>
              <a:off x="1239838" y="3282449"/>
              <a:ext cx="3000375" cy="92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nous habillant plus quand il fait froid et moins quand il fait chaud !</a:t>
              </a:r>
            </a:p>
          </p:txBody>
        </p:sp>
        <p:pic>
          <p:nvPicPr>
            <p:cNvPr id="111646" name="Imag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340768"/>
              <a:ext cx="1572542" cy="20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3AA1051-F4EA-6C21-6D31-B0FC28E9D37C}"/>
              </a:ext>
            </a:extLst>
          </p:cNvPr>
          <p:cNvGrpSpPr/>
          <p:nvPr/>
        </p:nvGrpSpPr>
        <p:grpSpPr>
          <a:xfrm>
            <a:off x="7364412" y="3941763"/>
            <a:ext cx="2877837" cy="2630486"/>
            <a:chOff x="7364412" y="3941763"/>
            <a:chExt cx="2877837" cy="2630486"/>
          </a:xfrm>
        </p:grpSpPr>
        <p:pic>
          <p:nvPicPr>
            <p:cNvPr id="4" name="Image 3" descr="Une image contenant Dessin d’enfant, dessin humoristique, dessin, nichoir&#10;&#10;Description générée automatiquement">
              <a:extLst>
                <a:ext uri="{FF2B5EF4-FFF2-40B4-BE49-F238E27FC236}">
                  <a16:creationId xmlns:a16="http://schemas.microsoft.com/office/drawing/2014/main" id="{4B794AF1-D49D-3D3D-EF17-11770D2B1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5" t="15461" r="12401" b="11738"/>
            <a:stretch/>
          </p:blipFill>
          <p:spPr>
            <a:xfrm>
              <a:off x="7364412" y="3941763"/>
              <a:ext cx="2877837" cy="2414587"/>
            </a:xfrm>
            <a:prstGeom prst="rect">
              <a:avLst/>
            </a:prstGeom>
          </p:spPr>
        </p:pic>
        <p:sp>
          <p:nvSpPr>
            <p:cNvPr id="111643" name="Text Box 13"/>
            <p:cNvSpPr txBox="1">
              <a:spLocks noChangeArrowheads="1"/>
            </p:cNvSpPr>
            <p:nvPr/>
          </p:nvSpPr>
          <p:spPr bwMode="auto">
            <a:xfrm>
              <a:off x="7900988" y="6202824"/>
              <a:ext cx="1828573" cy="36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isolant</a:t>
              </a:r>
            </a:p>
          </p:txBody>
        </p:sp>
      </p:grpSp>
      <p:grpSp>
        <p:nvGrpSpPr>
          <p:cNvPr id="8" name="Groupe 30"/>
          <p:cNvGrpSpPr>
            <a:grpSpLocks/>
          </p:cNvGrpSpPr>
          <p:nvPr/>
        </p:nvGrpSpPr>
        <p:grpSpPr bwMode="auto">
          <a:xfrm>
            <a:off x="7518400" y="1314450"/>
            <a:ext cx="2392363" cy="2627313"/>
            <a:chOff x="6537262" y="3373711"/>
            <a:chExt cx="2393075" cy="2627039"/>
          </a:xfrm>
        </p:grpSpPr>
        <p:sp>
          <p:nvSpPr>
            <p:cNvPr id="111641" name="Text Box 13"/>
            <p:cNvSpPr txBox="1">
              <a:spLocks noChangeArrowheads="1"/>
            </p:cNvSpPr>
            <p:nvPr/>
          </p:nvSpPr>
          <p:spPr bwMode="auto">
            <a:xfrm>
              <a:off x="6607092" y="5354583"/>
              <a:ext cx="2323245" cy="646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réduisant sa consommation</a:t>
              </a:r>
            </a:p>
          </p:txBody>
        </p:sp>
        <p:pic>
          <p:nvPicPr>
            <p:cNvPr id="111642" name="Image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262" y="3373711"/>
              <a:ext cx="2363036" cy="200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96" y="1428751"/>
            <a:ext cx="113237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Comment réduire la pollution de l’air liée au chauffage et à la climatisation ?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2388" y="6538913"/>
            <a:ext cx="39528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hrni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2" y="1341438"/>
            <a:ext cx="1809709" cy="1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Logo AEM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7" name="PictoGuid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1630" name="PictoInf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1632" name="PictoVide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069638" y="6356350"/>
            <a:ext cx="1122362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D0C3266E-FE2C-4E93-B6B8-9CC884ECBF72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11634" name="NivSup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513" y="6375400"/>
            <a:ext cx="3032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e 22"/>
          <p:cNvGrpSpPr>
            <a:grpSpLocks/>
          </p:cNvGrpSpPr>
          <p:nvPr/>
        </p:nvGrpSpPr>
        <p:grpSpPr bwMode="auto">
          <a:xfrm>
            <a:off x="2898775" y="4178300"/>
            <a:ext cx="3097213" cy="2536825"/>
            <a:chOff x="35496" y="3039620"/>
            <a:chExt cx="3096344" cy="2538822"/>
          </a:xfrm>
        </p:grpSpPr>
        <p:sp>
          <p:nvSpPr>
            <p:cNvPr id="111637" name="Text Box 13"/>
            <p:cNvSpPr txBox="1">
              <a:spLocks noChangeArrowheads="1"/>
            </p:cNvSpPr>
            <p:nvPr/>
          </p:nvSpPr>
          <p:spPr bwMode="auto">
            <a:xfrm>
              <a:off x="35496" y="4654877"/>
              <a:ext cx="3096344" cy="92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s’équipant de systèmes de chauffage et de climatisation moins polluants</a:t>
              </a:r>
            </a:p>
          </p:txBody>
        </p:sp>
        <p:grpSp>
          <p:nvGrpSpPr>
            <p:cNvPr id="111638" name="Groupe 44"/>
            <p:cNvGrpSpPr>
              <a:grpSpLocks/>
            </p:cNvGrpSpPr>
            <p:nvPr/>
          </p:nvGrpSpPr>
          <p:grpSpPr bwMode="auto">
            <a:xfrm>
              <a:off x="828605" y="3039620"/>
              <a:ext cx="1859126" cy="1526143"/>
              <a:chOff x="684237" y="5425280"/>
              <a:chExt cx="1859396" cy="1526866"/>
            </a:xfrm>
          </p:grpSpPr>
          <p:pic>
            <p:nvPicPr>
              <p:cNvPr id="111639" name="Image 28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4237" y="5425280"/>
                <a:ext cx="1363151" cy="152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640" name="Image 29" descr="AM B.21 soleil.gif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0698" y="5605521"/>
                <a:ext cx="402935" cy="385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7" name="Imag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46" y="4031802"/>
            <a:ext cx="1892639" cy="20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>
            <a:grpSpLocks/>
          </p:cNvGrpSpPr>
          <p:nvPr/>
        </p:nvGrpSpPr>
        <p:grpSpPr bwMode="auto">
          <a:xfrm>
            <a:off x="6746875" y="2425700"/>
            <a:ext cx="2873375" cy="2563813"/>
            <a:chOff x="3340730" y="1727548"/>
            <a:chExt cx="2874519" cy="2564167"/>
          </a:xfrm>
        </p:grpSpPr>
        <p:grpSp>
          <p:nvGrpSpPr>
            <p:cNvPr id="113686" name="Groupe 14"/>
            <p:cNvGrpSpPr>
              <a:grpSpLocks/>
            </p:cNvGrpSpPr>
            <p:nvPr/>
          </p:nvGrpSpPr>
          <p:grpSpPr bwMode="auto">
            <a:xfrm>
              <a:off x="3340730" y="1727548"/>
              <a:ext cx="2874519" cy="2564167"/>
              <a:chOff x="3340730" y="1727412"/>
              <a:chExt cx="2874519" cy="2564254"/>
            </a:xfrm>
          </p:grpSpPr>
          <p:sp>
            <p:nvSpPr>
              <p:cNvPr id="113688" name="ZoneTexte 9"/>
              <p:cNvSpPr txBox="1">
                <a:spLocks noChangeArrowheads="1"/>
              </p:cNvSpPr>
              <p:nvPr/>
            </p:nvSpPr>
            <p:spPr bwMode="auto">
              <a:xfrm>
                <a:off x="3340730" y="3645576"/>
                <a:ext cx="2853222" cy="646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800" b="1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En évitant d’utiliser des produits toxiques</a:t>
                </a:r>
              </a:p>
            </p:txBody>
          </p:sp>
          <p:pic>
            <p:nvPicPr>
              <p:cNvPr id="113689" name="Image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7165" y="1727412"/>
                <a:ext cx="608084" cy="1238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3687" name="Picture 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733" y="2037243"/>
              <a:ext cx="2110094" cy="153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667" name="Titre 1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004300" cy="1260475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Comment puis-je réduire la pollution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de l’air intérieur ?</a:t>
            </a:r>
            <a:endParaRPr lang="fr-FR" altLang="fr-FR" sz="320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grpSp>
        <p:nvGrpSpPr>
          <p:cNvPr id="4" name="Groupe 8"/>
          <p:cNvGrpSpPr>
            <a:grpSpLocks/>
          </p:cNvGrpSpPr>
          <p:nvPr/>
        </p:nvGrpSpPr>
        <p:grpSpPr bwMode="auto">
          <a:xfrm>
            <a:off x="3078163" y="1906588"/>
            <a:ext cx="3235325" cy="3497262"/>
            <a:chOff x="-434362" y="-21235"/>
            <a:chExt cx="3236578" cy="3501517"/>
          </a:xfrm>
        </p:grpSpPr>
        <p:sp>
          <p:nvSpPr>
            <p:cNvPr id="113684" name="ZoneTexte 9"/>
            <p:cNvSpPr txBox="1">
              <a:spLocks noChangeArrowheads="1"/>
            </p:cNvSpPr>
            <p:nvPr/>
          </p:nvSpPr>
          <p:spPr bwMode="auto">
            <a:xfrm>
              <a:off x="-339358" y="2389570"/>
              <a:ext cx="3141574" cy="109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Il est conseillé d’aérer 10 minutes le matin, 10 minutes le soir et après chaque  activité polluant l’air</a:t>
              </a:r>
            </a:p>
          </p:txBody>
        </p:sp>
        <p:pic>
          <p:nvPicPr>
            <p:cNvPr id="113685" name="Imag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62" y="-21235"/>
              <a:ext cx="3210262" cy="2280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Num0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46" y="2100347"/>
            <a:ext cx="1344258" cy="195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Num0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2" y="2106613"/>
            <a:ext cx="1855823" cy="21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Logo AE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oGuid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3675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C55CB1B-D46B-4D04-818F-6505C45E991A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0175" y="6608763"/>
            <a:ext cx="40322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00" dirty="0">
                <a:latin typeface="Candara" panose="020E0502030303020204" pitchFamily="34" charset="0"/>
                <a:ea typeface="+mj-ea"/>
                <a:cs typeface="Arial" charset="0"/>
              </a:rPr>
              <a:t>at</a:t>
            </a:r>
          </a:p>
        </p:txBody>
      </p:sp>
      <p:sp>
        <p:nvSpPr>
          <p:cNvPr id="2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3679" name="PictoInf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0" name="ImgMaison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588" y="17463"/>
            <a:ext cx="126841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e 22"/>
          <p:cNvGrpSpPr>
            <a:grpSpLocks/>
          </p:cNvGrpSpPr>
          <p:nvPr/>
        </p:nvGrpSpPr>
        <p:grpSpPr bwMode="auto">
          <a:xfrm rot="2700000">
            <a:off x="7169150" y="2193925"/>
            <a:ext cx="2160588" cy="2160588"/>
            <a:chOff x="3857620" y="2703380"/>
            <a:chExt cx="1440000" cy="1440000"/>
          </a:xfrm>
        </p:grpSpPr>
        <p:cxnSp>
          <p:nvCxnSpPr>
            <p:cNvPr id="32" name="Connecteur droit 31"/>
            <p:cNvCxnSpPr/>
            <p:nvPr/>
          </p:nvCxnSpPr>
          <p:spPr>
            <a:xfrm rot="5400000">
              <a:off x="3848268" y="3425998"/>
              <a:ext cx="144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855002" y="3424503"/>
              <a:ext cx="14399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96A857B1-BE26-79C9-9D07-CC9068004EC4}"/>
              </a:ext>
            </a:extLst>
          </p:cNvPr>
          <p:cNvGrpSpPr/>
          <p:nvPr/>
        </p:nvGrpSpPr>
        <p:grpSpPr>
          <a:xfrm>
            <a:off x="3062288" y="1116806"/>
            <a:ext cx="3205162" cy="2745584"/>
            <a:chOff x="3062288" y="1116806"/>
            <a:chExt cx="3205162" cy="2745584"/>
          </a:xfrm>
        </p:grpSpPr>
        <p:pic>
          <p:nvPicPr>
            <p:cNvPr id="8" name="Image 7" descr="Une image contenant dessin, peinture, illustration, art&#10;&#10;Description générée automatiquement">
              <a:extLst>
                <a:ext uri="{FF2B5EF4-FFF2-40B4-BE49-F238E27FC236}">
                  <a16:creationId xmlns:a16="http://schemas.microsoft.com/office/drawing/2014/main" id="{6CE2A037-64A0-9056-798D-E65EBE8F6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754" y="1116806"/>
              <a:ext cx="1723915" cy="2339082"/>
            </a:xfrm>
            <a:prstGeom prst="rect">
              <a:avLst/>
            </a:prstGeom>
          </p:spPr>
        </p:pic>
        <p:sp>
          <p:nvSpPr>
            <p:cNvPr id="123936" name="Text Box 13">
              <a:extLst>
                <a:ext uri="{FF2B5EF4-FFF2-40B4-BE49-F238E27FC236}">
                  <a16:creationId xmlns:a16="http://schemas.microsoft.com/office/drawing/2014/main" id="{90BC38FF-35A0-477C-4035-498E2471D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288" y="3216098"/>
              <a:ext cx="3205162" cy="646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Utiliser moins de 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produits toxiques</a:t>
              </a:r>
            </a:p>
          </p:txBody>
        </p:sp>
        <p:grpSp>
          <p:nvGrpSpPr>
            <p:cNvPr id="7" name="Groupe 27">
              <a:extLst>
                <a:ext uri="{FF2B5EF4-FFF2-40B4-BE49-F238E27FC236}">
                  <a16:creationId xmlns:a16="http://schemas.microsoft.com/office/drawing/2014/main" id="{73A0F405-642A-F742-9A89-B0143482E6EB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4108451" y="1684337"/>
              <a:ext cx="1439862" cy="1439863"/>
              <a:chOff x="3857620" y="2703380"/>
              <a:chExt cx="1440000" cy="1440000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962EF4D7-EA1F-9BE1-DC4B-DF0FC4D9925B}"/>
                  </a:ext>
                </a:extLst>
              </p:cNvPr>
              <p:cNvCxnSpPr/>
              <p:nvPr/>
            </p:nvCxnSpPr>
            <p:spPr>
              <a:xfrm rot="5400000">
                <a:off x="3851446" y="3423942"/>
                <a:ext cx="143999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481CBC2C-7A5A-61BF-0833-FE55A6DC2A3B}"/>
                  </a:ext>
                </a:extLst>
              </p:cNvPr>
              <p:cNvCxnSpPr/>
              <p:nvPr/>
            </p:nvCxnSpPr>
            <p:spPr>
              <a:xfrm>
                <a:off x="3857059" y="3428432"/>
                <a:ext cx="1440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C45A6075-ECEA-4745-37B0-F8DBD27C2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1362075"/>
            <a:ext cx="123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0DCD00B2-AB44-BABA-E746-F3A1A6941B26}"/>
              </a:ext>
            </a:extLst>
          </p:cNvPr>
          <p:cNvGrpSpPr/>
          <p:nvPr/>
        </p:nvGrpSpPr>
        <p:grpSpPr>
          <a:xfrm>
            <a:off x="2507853" y="3954695"/>
            <a:ext cx="4226322" cy="2785826"/>
            <a:chOff x="2507853" y="3954695"/>
            <a:chExt cx="4226322" cy="2785826"/>
          </a:xfrm>
        </p:grpSpPr>
        <p:pic>
          <p:nvPicPr>
            <p:cNvPr id="14" name="Image 13" descr="Une image contenant roue, Véhicule terrestre, véhicule, jouet&#10;&#10;Description générée automatiquement">
              <a:extLst>
                <a:ext uri="{FF2B5EF4-FFF2-40B4-BE49-F238E27FC236}">
                  <a16:creationId xmlns:a16="http://schemas.microsoft.com/office/drawing/2014/main" id="{8C52F835-555D-D8F0-98BE-4B9E29186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853" y="3954695"/>
              <a:ext cx="4226322" cy="2065105"/>
            </a:xfrm>
            <a:prstGeom prst="rect">
              <a:avLst/>
            </a:prstGeom>
          </p:spPr>
        </p:pic>
        <p:sp>
          <p:nvSpPr>
            <p:cNvPr id="123933" name="Text Box 13">
              <a:extLst>
                <a:ext uri="{FF2B5EF4-FFF2-40B4-BE49-F238E27FC236}">
                  <a16:creationId xmlns:a16="http://schemas.microsoft.com/office/drawing/2014/main" id="{EF438450-A711-F811-ECDE-EE6D81B67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175" y="6094144"/>
              <a:ext cx="3196202" cy="646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Favoriser les ventes à </a:t>
              </a:r>
              <a:b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</a:b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courte distance</a:t>
              </a:r>
            </a:p>
          </p:txBody>
        </p:sp>
      </p:grpSp>
      <p:grpSp>
        <p:nvGrpSpPr>
          <p:cNvPr id="4" name="Groupe 27">
            <a:extLst>
              <a:ext uri="{FF2B5EF4-FFF2-40B4-BE49-F238E27FC236}">
                <a16:creationId xmlns:a16="http://schemas.microsoft.com/office/drawing/2014/main" id="{2E71479A-DB51-229B-96D8-7E3217B327BD}"/>
              </a:ext>
            </a:extLst>
          </p:cNvPr>
          <p:cNvGrpSpPr>
            <a:grpSpLocks/>
          </p:cNvGrpSpPr>
          <p:nvPr/>
        </p:nvGrpSpPr>
        <p:grpSpPr bwMode="auto">
          <a:xfrm>
            <a:off x="7407275" y="3921125"/>
            <a:ext cx="3197225" cy="2749550"/>
            <a:chOff x="5103127" y="4163928"/>
            <a:chExt cx="3196630" cy="2749173"/>
          </a:xfrm>
        </p:grpSpPr>
        <p:sp>
          <p:nvSpPr>
            <p:cNvPr id="123931" name="Text Box 13">
              <a:extLst>
                <a:ext uri="{FF2B5EF4-FFF2-40B4-BE49-F238E27FC236}">
                  <a16:creationId xmlns:a16="http://schemas.microsoft.com/office/drawing/2014/main" id="{795333BE-47B5-FED9-0D2E-8E24EC573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127" y="6266770"/>
              <a:ext cx="319663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Favoriser les ventes de produits de saison</a:t>
              </a:r>
            </a:p>
          </p:txBody>
        </p:sp>
        <p:pic>
          <p:nvPicPr>
            <p:cNvPr id="123932" name="Image 26">
              <a:extLst>
                <a:ext uri="{FF2B5EF4-FFF2-40B4-BE49-F238E27FC236}">
                  <a16:creationId xmlns:a16="http://schemas.microsoft.com/office/drawing/2014/main" id="{8D035803-5865-A9A3-DBAC-EBD0A7569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741" y="4163928"/>
              <a:ext cx="1928825" cy="21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0" name="Rectangle 2">
            <a:extLst>
              <a:ext uri="{FF2B5EF4-FFF2-40B4-BE49-F238E27FC236}">
                <a16:creationId xmlns:a16="http://schemas.microsoft.com/office/drawing/2014/main" id="{11388D7E-7115-7843-305E-22694C2186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Comment réduire la pollution de l’air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liée aux activités agricoles ?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8A46D31-7B98-310B-42C0-BADD7CDA4097}"/>
              </a:ext>
            </a:extLst>
          </p:cNvPr>
          <p:cNvGrpSpPr/>
          <p:nvPr/>
        </p:nvGrpSpPr>
        <p:grpSpPr>
          <a:xfrm>
            <a:off x="7391400" y="1254882"/>
            <a:ext cx="3311448" cy="2572579"/>
            <a:chOff x="7391400" y="1254882"/>
            <a:chExt cx="3311448" cy="2572579"/>
          </a:xfrm>
        </p:grpSpPr>
        <p:pic>
          <p:nvPicPr>
            <p:cNvPr id="11" name="Image 10" descr="Une image contenant dessin, dessin humoristique, illustration, art&#10;&#10;Description générée automatiquement">
              <a:extLst>
                <a:ext uri="{FF2B5EF4-FFF2-40B4-BE49-F238E27FC236}">
                  <a16:creationId xmlns:a16="http://schemas.microsoft.com/office/drawing/2014/main" id="{8E91BBCA-C483-7497-13CE-E0C49EA26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4077" y="1254882"/>
              <a:ext cx="2558972" cy="2342427"/>
            </a:xfrm>
            <a:prstGeom prst="rect">
              <a:avLst/>
            </a:prstGeom>
          </p:spPr>
        </p:pic>
        <p:sp>
          <p:nvSpPr>
            <p:cNvPr id="123928" name="Text Box 13">
              <a:extLst>
                <a:ext uri="{FF2B5EF4-FFF2-40B4-BE49-F238E27FC236}">
                  <a16:creationId xmlns:a16="http://schemas.microsoft.com/office/drawing/2014/main" id="{13A6A17D-CEF0-C57F-8296-88F0EA8C2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3242689"/>
              <a:ext cx="3311448" cy="584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Faire de l’agriculture biologique </a:t>
              </a:r>
              <a:r>
                <a:rPr lang="fr-FR" altLang="fr-FR" sz="1400" b="1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(</a:t>
              </a:r>
              <a:r>
                <a:rPr lang="fr-FR" altLang="fr-FR" sz="14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Utiliser des produits biodégradables…)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C64957B-064F-9C2A-0E35-332C2E1E79E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1304925"/>
            <a:ext cx="13096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BFC7A2-B372-4435-E6AC-A67C0426B2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4219575"/>
            <a:ext cx="114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3858514-9064-38D6-94BF-2B0EAE48104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4310063"/>
            <a:ext cx="16208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350CA70-50B8-71AD-99FE-664D89D6E7A3}"/>
              </a:ext>
            </a:extLst>
          </p:cNvPr>
          <p:cNvSpPr txBox="1"/>
          <p:nvPr/>
        </p:nvSpPr>
        <p:spPr>
          <a:xfrm>
            <a:off x="82550" y="6524625"/>
            <a:ext cx="4270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tbds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123917" name="Logo AEM">
            <a:extLst>
              <a:ext uri="{FF2B5EF4-FFF2-40B4-BE49-F238E27FC236}">
                <a16:creationId xmlns:a16="http://schemas.microsoft.com/office/drawing/2014/main" id="{F4734944-097F-67C5-2C0D-22CD73AD45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8" name="PictoGuide">
            <a:extLst>
              <a:ext uri="{FF2B5EF4-FFF2-40B4-BE49-F238E27FC236}">
                <a16:creationId xmlns:a16="http://schemas.microsoft.com/office/drawing/2014/main" id="{D5AF33B2-3BE8-6D4A-5AAC-EDB2AA834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txtP-Guide">
            <a:extLst>
              <a:ext uri="{FF2B5EF4-FFF2-40B4-BE49-F238E27FC236}">
                <a16:creationId xmlns:a16="http://schemas.microsoft.com/office/drawing/2014/main" id="{F8DBA021-263D-1927-03E3-BB9AC7E64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8" name="ZtxtP-Info">
            <a:extLst>
              <a:ext uri="{FF2B5EF4-FFF2-40B4-BE49-F238E27FC236}">
                <a16:creationId xmlns:a16="http://schemas.microsoft.com/office/drawing/2014/main" id="{4CAB3BEA-9E5A-168F-0445-C6B9595A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23921" name="PictoInfo">
            <a:extLst>
              <a:ext uri="{FF2B5EF4-FFF2-40B4-BE49-F238E27FC236}">
                <a16:creationId xmlns:a16="http://schemas.microsoft.com/office/drawing/2014/main" id="{54D0249D-85D9-8D93-AA0C-48614DF38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Video">
            <a:extLst>
              <a:ext uri="{FF2B5EF4-FFF2-40B4-BE49-F238E27FC236}">
                <a16:creationId xmlns:a16="http://schemas.microsoft.com/office/drawing/2014/main" id="{5AFC9CDA-779F-6872-9407-F7E1D0333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23923" name="PictoVideo">
            <a:extLst>
              <a:ext uri="{FF2B5EF4-FFF2-40B4-BE49-F238E27FC236}">
                <a16:creationId xmlns:a16="http://schemas.microsoft.com/office/drawing/2014/main" id="{02C29284-F76E-0C36-84EE-DD470DF7F7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24" name="Espace réservé du numéro de diapositive 1">
            <a:extLst>
              <a:ext uri="{FF2B5EF4-FFF2-40B4-BE49-F238E27FC236}">
                <a16:creationId xmlns:a16="http://schemas.microsoft.com/office/drawing/2014/main" id="{C7C3602D-A3CD-405B-7A8D-406A18CD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57A23FE1-ED33-4B00-8F34-44D7913A70F6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67BE3D5C-D932-40E3-7242-96FED62811D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42" y="2011446"/>
            <a:ext cx="616758" cy="1247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6375BCB4-D251-F356-2D6D-866F991E2D6A}"/>
              </a:ext>
            </a:extLst>
          </p:cNvPr>
          <p:cNvGrpSpPr/>
          <p:nvPr/>
        </p:nvGrpSpPr>
        <p:grpSpPr>
          <a:xfrm>
            <a:off x="2335213" y="4151889"/>
            <a:ext cx="4079875" cy="2702932"/>
            <a:chOff x="2335213" y="4151889"/>
            <a:chExt cx="4079875" cy="2702932"/>
          </a:xfrm>
        </p:grpSpPr>
        <p:pic>
          <p:nvPicPr>
            <p:cNvPr id="18" name="Image 17" descr="Une image contenant bouteille, plastique, boisson gazeuse, texte&#10;&#10;Description générée automatiquement">
              <a:extLst>
                <a:ext uri="{FF2B5EF4-FFF2-40B4-BE49-F238E27FC236}">
                  <a16:creationId xmlns:a16="http://schemas.microsoft.com/office/drawing/2014/main" id="{CC8567EE-C557-15A9-E9B4-D75621970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171" y="4151889"/>
              <a:ext cx="1018138" cy="2075875"/>
            </a:xfrm>
            <a:prstGeom prst="rect">
              <a:avLst/>
            </a:prstGeom>
          </p:spPr>
        </p:pic>
        <p:grpSp>
          <p:nvGrpSpPr>
            <p:cNvPr id="6" name="Groupe 22">
              <a:extLst>
                <a:ext uri="{FF2B5EF4-FFF2-40B4-BE49-F238E27FC236}">
                  <a16:creationId xmlns:a16="http://schemas.microsoft.com/office/drawing/2014/main" id="{55B43163-AED1-F261-8101-1A644C9EE2AA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3742532" y="4415631"/>
              <a:ext cx="1441450" cy="1439863"/>
              <a:chOff x="3857620" y="2703380"/>
              <a:chExt cx="1440000" cy="1440000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23FED6FB-EDAF-7B88-8DB7-CF307A762C5C}"/>
                  </a:ext>
                </a:extLst>
              </p:cNvPr>
              <p:cNvCxnSpPr/>
              <p:nvPr/>
            </p:nvCxnSpPr>
            <p:spPr>
              <a:xfrm rot="5400000">
                <a:off x="3850892" y="3423380"/>
                <a:ext cx="143999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CE0F9B0-9609-8F2D-BA6E-38152664DE49}"/>
                  </a:ext>
                </a:extLst>
              </p:cNvPr>
              <p:cNvCxnSpPr/>
              <p:nvPr/>
            </p:nvCxnSpPr>
            <p:spPr>
              <a:xfrm>
                <a:off x="3857059" y="3428432"/>
                <a:ext cx="1440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3">
              <a:extLst>
                <a:ext uri="{FF2B5EF4-FFF2-40B4-BE49-F238E27FC236}">
                  <a16:creationId xmlns:a16="http://schemas.microsoft.com/office/drawing/2014/main" id="{40355702-1E2C-9EF4-7C9A-959102BA1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5213" y="5962646"/>
              <a:ext cx="4079875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Eviter les</a:t>
              </a: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 </a:t>
              </a:r>
              <a:r>
                <a:rPr lang="fr-FR" b="1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produits toxiques </a:t>
              </a:r>
              <a:br>
                <a:rPr lang="fr-FR" b="1" dirty="0">
                  <a:solidFill>
                    <a:srgbClr val="0070C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</a:b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(</a:t>
              </a: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Leur fabrication et </a:t>
              </a:r>
              <a:b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</a:b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utilisation polluent l’air)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218668F2-D42C-A2E0-6A37-9D4BA90354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4162425"/>
            <a:ext cx="114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4700EFC3-4B95-D19A-C44E-1DFAC6C89FB2}"/>
              </a:ext>
            </a:extLst>
          </p:cNvPr>
          <p:cNvGrpSpPr/>
          <p:nvPr/>
        </p:nvGrpSpPr>
        <p:grpSpPr>
          <a:xfrm>
            <a:off x="6740525" y="1033603"/>
            <a:ext cx="3311525" cy="3017700"/>
            <a:chOff x="6740525" y="1033603"/>
            <a:chExt cx="3311525" cy="3017700"/>
          </a:xfrm>
        </p:grpSpPr>
        <p:pic>
          <p:nvPicPr>
            <p:cNvPr id="9" name="Image 8" descr="Une image contenant Restauration rapide&#10;&#10;Description générée automatiquement">
              <a:extLst>
                <a:ext uri="{FF2B5EF4-FFF2-40B4-BE49-F238E27FC236}">
                  <a16:creationId xmlns:a16="http://schemas.microsoft.com/office/drawing/2014/main" id="{1F54CF84-1622-4AD7-B50D-2B6CE79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788" y="1033603"/>
              <a:ext cx="3262142" cy="2163621"/>
            </a:xfrm>
            <a:prstGeom prst="rect">
              <a:avLst/>
            </a:prstGeom>
          </p:spPr>
        </p:pic>
        <p:sp>
          <p:nvSpPr>
            <p:cNvPr id="46" name="Text Box 13">
              <a:extLst>
                <a:ext uri="{FF2B5EF4-FFF2-40B4-BE49-F238E27FC236}">
                  <a16:creationId xmlns:a16="http://schemas.microsoft.com/office/drawing/2014/main" id="{41398F7B-E8FC-F333-9D80-19137559A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0525" y="3189291"/>
              <a:ext cx="3311525" cy="862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Eviter les</a:t>
              </a: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 </a:t>
              </a:r>
              <a:r>
                <a:rPr lang="fr-FR" b="1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produits </a:t>
              </a:r>
              <a:r>
                <a:rPr lang="fr-FR" b="1" dirty="0" err="1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suremballés</a:t>
              </a:r>
              <a:r>
                <a:rPr lang="fr-FR" b="1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 </a:t>
              </a: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(Ils ne sont pas utiles et </a:t>
              </a: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leur fabrication pollue l’air)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4D399F6-989E-8E5B-C388-D46AB1600A39}"/>
              </a:ext>
            </a:extLst>
          </p:cNvPr>
          <p:cNvGrpSpPr/>
          <p:nvPr/>
        </p:nvGrpSpPr>
        <p:grpSpPr>
          <a:xfrm>
            <a:off x="6842857" y="3969100"/>
            <a:ext cx="3313784" cy="2634895"/>
            <a:chOff x="6842857" y="3969100"/>
            <a:chExt cx="3313784" cy="2634895"/>
          </a:xfrm>
        </p:grpSpPr>
        <p:pic>
          <p:nvPicPr>
            <p:cNvPr id="12" name="Image 11" descr="Une image contenant véhicule, Véhicule terrestre, roue, pneu&#10;&#10;Description générée automatiquement">
              <a:extLst>
                <a:ext uri="{FF2B5EF4-FFF2-40B4-BE49-F238E27FC236}">
                  <a16:creationId xmlns:a16="http://schemas.microsoft.com/office/drawing/2014/main" id="{01373C76-BEE2-FD6C-E2B4-7156FECDC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857" y="3969100"/>
              <a:ext cx="3313784" cy="2289466"/>
            </a:xfrm>
            <a:prstGeom prst="rect">
              <a:avLst/>
            </a:prstGeom>
          </p:spPr>
        </p:pic>
        <p:sp>
          <p:nvSpPr>
            <p:cNvPr id="22" name="Text Box 13">
              <a:extLst>
                <a:ext uri="{FF2B5EF4-FFF2-40B4-BE49-F238E27FC236}">
                  <a16:creationId xmlns:a16="http://schemas.microsoft.com/office/drawing/2014/main" id="{8EA0C2B4-DB7C-E35A-95E9-C15B8C367E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1975" y="5988045"/>
              <a:ext cx="3205163" cy="61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Eviter les</a:t>
              </a: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 </a:t>
              </a:r>
              <a:r>
                <a:rPr lang="fr-FR" b="1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produits énergivores</a:t>
              </a: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 </a:t>
              </a: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(</a:t>
              </a: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Qui utilisent beaucoup d’énergie)</a:t>
              </a:r>
            </a:p>
          </p:txBody>
        </p:sp>
        <p:grpSp>
          <p:nvGrpSpPr>
            <p:cNvPr id="7" name="Groupe 34">
              <a:extLst>
                <a:ext uri="{FF2B5EF4-FFF2-40B4-BE49-F238E27FC236}">
                  <a16:creationId xmlns:a16="http://schemas.microsoft.com/office/drawing/2014/main" id="{55FB5332-618A-73BF-30E3-0F8D95ADBC84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7734300" y="4505325"/>
              <a:ext cx="1439863" cy="1439863"/>
              <a:chOff x="3857620" y="2703380"/>
              <a:chExt cx="1440000" cy="1440000"/>
            </a:xfrm>
          </p:grpSpPr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ACBA761B-6C03-47F1-6B0A-4984E632BF5E}"/>
                  </a:ext>
                </a:extLst>
              </p:cNvPr>
              <p:cNvCxnSpPr/>
              <p:nvPr/>
            </p:nvCxnSpPr>
            <p:spPr>
              <a:xfrm rot="5400000">
                <a:off x="3851446" y="3423941"/>
                <a:ext cx="143999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B033C983-C280-D224-3A26-75DED3E58EAC}"/>
                  </a:ext>
                </a:extLst>
              </p:cNvPr>
              <p:cNvCxnSpPr/>
              <p:nvPr/>
            </p:nvCxnSpPr>
            <p:spPr>
              <a:xfrm>
                <a:off x="3857059" y="3428432"/>
                <a:ext cx="1440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B634742B-B6D1-0212-0F23-4ECC01921D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4210050"/>
            <a:ext cx="1622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Num-02">
            <a:extLst>
              <a:ext uri="{FF2B5EF4-FFF2-40B4-BE49-F238E27FC236}">
                <a16:creationId xmlns:a16="http://schemas.microsoft.com/office/drawing/2014/main" id="{4DEBC89F-A339-F7CC-7691-C688605893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1276350"/>
            <a:ext cx="13081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6C701477-53F5-1CFD-8728-F4BCC25735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Au moment d’acheter, que pouvons-nous faire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pour limiter la pollution de l’air ?</a:t>
            </a:r>
          </a:p>
        </p:txBody>
      </p:sp>
      <p:grpSp>
        <p:nvGrpSpPr>
          <p:cNvPr id="4" name="Groupe 46">
            <a:extLst>
              <a:ext uri="{FF2B5EF4-FFF2-40B4-BE49-F238E27FC236}">
                <a16:creationId xmlns:a16="http://schemas.microsoft.com/office/drawing/2014/main" id="{05A86413-1D42-023F-26B1-156153EFE3F4}"/>
              </a:ext>
            </a:extLst>
          </p:cNvPr>
          <p:cNvGrpSpPr>
            <a:grpSpLocks/>
          </p:cNvGrpSpPr>
          <p:nvPr/>
        </p:nvGrpSpPr>
        <p:grpSpPr bwMode="auto">
          <a:xfrm>
            <a:off x="2914650" y="1176338"/>
            <a:ext cx="3216275" cy="3078162"/>
            <a:chOff x="142874" y="2876651"/>
            <a:chExt cx="3216434" cy="3078078"/>
          </a:xfrm>
        </p:grpSpPr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857849F2-E71F-4E73-7E5B-511CDEF23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74" y="4784774"/>
              <a:ext cx="3216434" cy="1169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b="1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Choisir </a:t>
              </a:r>
              <a:r>
                <a:rPr lang="fr-FR" b="1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des produits locaux </a:t>
              </a:r>
              <a:br>
                <a:rPr lang="fr-FR" b="1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</a:br>
              <a:r>
                <a:rPr lang="fr-FR" b="1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et de saison </a:t>
              </a:r>
              <a:br>
                <a:rPr lang="fr-FR" b="1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</a:b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(</a:t>
              </a: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Pour limiter le </a:t>
              </a:r>
              <a:r>
                <a:rPr lang="fr-FR" sz="1600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transport</a:t>
              </a: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 </a:t>
              </a:r>
              <a:r>
                <a:rPr lang="fr-FR" sz="1600" dirty="0">
                  <a:solidFill>
                    <a:srgbClr val="002060"/>
                  </a:solidFill>
                  <a:latin typeface="Candara" panose="020E0502030303020204" pitchFamily="34" charset="0"/>
                  <a:cs typeface="Arial" charset="0"/>
                </a:rPr>
                <a:t>de marchandises)</a:t>
              </a:r>
            </a:p>
          </p:txBody>
        </p:sp>
        <p:pic>
          <p:nvPicPr>
            <p:cNvPr id="125982" name="Image 56">
              <a:extLst>
                <a:ext uri="{FF2B5EF4-FFF2-40B4-BE49-F238E27FC236}">
                  <a16:creationId xmlns:a16="http://schemas.microsoft.com/office/drawing/2014/main" id="{A463D3D6-7AD0-7B1D-EC7B-6730187CD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14" y="2876651"/>
              <a:ext cx="1951093" cy="199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Num-01">
            <a:extLst>
              <a:ext uri="{FF2B5EF4-FFF2-40B4-BE49-F238E27FC236}">
                <a16:creationId xmlns:a16="http://schemas.microsoft.com/office/drawing/2014/main" id="{1F46E97F-FBB3-5BBE-C2EF-5258AEC52D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1262063"/>
            <a:ext cx="123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BDE87997-975A-88CA-1849-0575CF0EC6C7}"/>
              </a:ext>
            </a:extLst>
          </p:cNvPr>
          <p:cNvSpPr txBox="1"/>
          <p:nvPr/>
        </p:nvSpPr>
        <p:spPr>
          <a:xfrm>
            <a:off x="31750" y="6546850"/>
            <a:ext cx="381000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fr-FR" sz="1000" dirty="0" err="1">
                <a:latin typeface="Candara" panose="020E0502030303020204" pitchFamily="34" charset="0"/>
                <a:ea typeface="+mj-ea"/>
                <a:cs typeface="Arial" charset="0"/>
              </a:rPr>
              <a:t>lste</a:t>
            </a:r>
            <a:endParaRPr lang="fr-FR" sz="100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125966" name="Logo AEM">
            <a:extLst>
              <a:ext uri="{FF2B5EF4-FFF2-40B4-BE49-F238E27FC236}">
                <a16:creationId xmlns:a16="http://schemas.microsoft.com/office/drawing/2014/main" id="{D01C79E6-01CD-305D-8D73-6D4F2FB27D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7" name="PictoGuide">
            <a:extLst>
              <a:ext uri="{FF2B5EF4-FFF2-40B4-BE49-F238E27FC236}">
                <a16:creationId xmlns:a16="http://schemas.microsoft.com/office/drawing/2014/main" id="{8E93A590-C78F-AAA5-BEAD-8E40E3506A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txtP-Guide">
            <a:extLst>
              <a:ext uri="{FF2B5EF4-FFF2-40B4-BE49-F238E27FC236}">
                <a16:creationId xmlns:a16="http://schemas.microsoft.com/office/drawing/2014/main" id="{73F587EE-0EB2-C1C0-5EDF-05BC7E78B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2" name="ZtxtP-Info">
            <a:extLst>
              <a:ext uri="{FF2B5EF4-FFF2-40B4-BE49-F238E27FC236}">
                <a16:creationId xmlns:a16="http://schemas.microsoft.com/office/drawing/2014/main" id="{3C21E8F4-E2F9-F55C-DF19-0DCB32B55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25970" name="PictoInfo">
            <a:extLst>
              <a:ext uri="{FF2B5EF4-FFF2-40B4-BE49-F238E27FC236}">
                <a16:creationId xmlns:a16="http://schemas.microsoft.com/office/drawing/2014/main" id="{FD6526BA-07DD-130B-6CEE-DD564597B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txtP-Video">
            <a:extLst>
              <a:ext uri="{FF2B5EF4-FFF2-40B4-BE49-F238E27FC236}">
                <a16:creationId xmlns:a16="http://schemas.microsoft.com/office/drawing/2014/main" id="{A5A7A2D9-1DF9-8BF3-3297-F76DA0624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25972" name="PictoVideo">
            <a:extLst>
              <a:ext uri="{FF2B5EF4-FFF2-40B4-BE49-F238E27FC236}">
                <a16:creationId xmlns:a16="http://schemas.microsoft.com/office/drawing/2014/main" id="{E1D76A14-26E1-72F5-D95F-6B15A412C7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73" name="Espace réservé du numéro de diapositive 1">
            <a:extLst>
              <a:ext uri="{FF2B5EF4-FFF2-40B4-BE49-F238E27FC236}">
                <a16:creationId xmlns:a16="http://schemas.microsoft.com/office/drawing/2014/main" id="{AA3C0BF0-DB88-EC28-3532-2F92F46D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85513" y="6356350"/>
            <a:ext cx="1106487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DD337464-4CBC-4B0A-BDA2-1686CC976660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25974" name="NivSup">
            <a:extLst>
              <a:ext uri="{FF2B5EF4-FFF2-40B4-BE49-F238E27FC236}">
                <a16:creationId xmlns:a16="http://schemas.microsoft.com/office/drawing/2014/main" id="{C123CFD5-46B9-C9F6-20B6-B9134BC487F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75" y="6386513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E84BE564-6E7B-5286-DB25-1D61DB54C284}"/>
              </a:ext>
            </a:extLst>
          </p:cNvPr>
          <p:cNvGrpSpPr/>
          <p:nvPr/>
        </p:nvGrpSpPr>
        <p:grpSpPr>
          <a:xfrm>
            <a:off x="6897888" y="1580619"/>
            <a:ext cx="3551575" cy="2581012"/>
            <a:chOff x="6897888" y="1580619"/>
            <a:chExt cx="3551575" cy="2581012"/>
          </a:xfrm>
        </p:grpSpPr>
        <p:grpSp>
          <p:nvGrpSpPr>
            <p:cNvPr id="115727" name="avion"/>
            <p:cNvGrpSpPr>
              <a:grpSpLocks/>
            </p:cNvGrpSpPr>
            <p:nvPr/>
          </p:nvGrpSpPr>
          <p:grpSpPr bwMode="auto">
            <a:xfrm>
              <a:off x="7272875" y="2016919"/>
              <a:ext cx="3176588" cy="2144712"/>
              <a:chOff x="1475366" y="2500306"/>
              <a:chExt cx="3155676" cy="2142508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1642533" y="2500306"/>
                <a:ext cx="2988509" cy="179996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>
                  <a:solidFill>
                    <a:srgbClr val="002060"/>
                  </a:solidFill>
                  <a:latin typeface="Candara" panose="020E0502030303020204" pitchFamily="34" charset="0"/>
                </a:endParaRPr>
              </a:p>
            </p:txBody>
          </p:sp>
          <p:grpSp>
            <p:nvGrpSpPr>
              <p:cNvPr id="115734" name="Groupe 12"/>
              <p:cNvGrpSpPr>
                <a:grpSpLocks/>
              </p:cNvGrpSpPr>
              <p:nvPr/>
            </p:nvGrpSpPr>
            <p:grpSpPr bwMode="auto">
              <a:xfrm>
                <a:off x="1475366" y="2750766"/>
                <a:ext cx="3155676" cy="1892048"/>
                <a:chOff x="-495956" y="2202697"/>
                <a:chExt cx="3156128" cy="1891481"/>
              </a:xfrm>
            </p:grpSpPr>
            <p:sp>
              <p:nvSpPr>
                <p:cNvPr id="115735" name="Text-02"/>
                <p:cNvSpPr txBox="1">
                  <a:spLocks noChangeArrowheads="1"/>
                </p:cNvSpPr>
                <p:nvPr/>
              </p:nvSpPr>
              <p:spPr bwMode="auto">
                <a:xfrm>
                  <a:off x="-495956" y="3725199"/>
                  <a:ext cx="3156128" cy="3689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6350" indent="-635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fr-FR" altLang="fr-FR" sz="1800" b="1">
                      <a:solidFill>
                        <a:srgbClr val="002060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Des pommes venant de loin</a:t>
                  </a:r>
                </a:p>
              </p:txBody>
            </p:sp>
            <p:pic>
              <p:nvPicPr>
                <p:cNvPr id="115736" name="avion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4400" y="2202697"/>
                  <a:ext cx="1983065" cy="13906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43" name="Num0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686"/>
            <a:stretch/>
          </p:blipFill>
          <p:spPr bwMode="auto">
            <a:xfrm>
              <a:off x="6897888" y="1580619"/>
              <a:ext cx="1136721" cy="20283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reflection stA="0" endPos="65000" dist="50800" dir="5400000" sy="-100000" algn="bl" rotWithShape="0"/>
            </a:effectLst>
          </p:spPr>
        </p:pic>
      </p:grp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11113"/>
            <a:ext cx="9167812" cy="1258887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Quelles pommes vaut-il mieux que j’achète 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pour limiter la pollution de l’air ?</a:t>
            </a:r>
          </a:p>
        </p:txBody>
      </p:sp>
      <p:sp>
        <p:nvSpPr>
          <p:cNvPr id="23" name="TextApples"/>
          <p:cNvSpPr txBox="1">
            <a:spLocks noChangeArrowheads="1"/>
          </p:cNvSpPr>
          <p:nvPr/>
        </p:nvSpPr>
        <p:spPr bwMode="auto">
          <a:xfrm>
            <a:off x="2800350" y="5143500"/>
            <a:ext cx="76787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Acheter des produits locaux permet de réduire le transport de marchandises (avions, camions, bateaux…) qui est polluant. Il est donc important de faire attention à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l’origine des produits que l’on achète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.</a:t>
            </a:r>
          </a:p>
        </p:txBody>
      </p:sp>
      <p:pic>
        <p:nvPicPr>
          <p:cNvPr id="115717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5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5721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VIDEO</a:t>
            </a:r>
          </a:p>
        </p:txBody>
      </p:sp>
      <p:grpSp>
        <p:nvGrpSpPr>
          <p:cNvPr id="115723" name="Groupe-100"/>
          <p:cNvGrpSpPr>
            <a:grpSpLocks/>
          </p:cNvGrpSpPr>
          <p:nvPr/>
        </p:nvGrpSpPr>
        <p:grpSpPr bwMode="auto">
          <a:xfrm>
            <a:off x="3506085" y="2532599"/>
            <a:ext cx="3422007" cy="2385316"/>
            <a:chOff x="1232037" y="1917129"/>
            <a:chExt cx="3399005" cy="2383982"/>
          </a:xfrm>
        </p:grpSpPr>
        <p:sp>
          <p:nvSpPr>
            <p:cNvPr id="49" name="Rectangle 48"/>
            <p:cNvSpPr/>
            <p:nvPr/>
          </p:nvSpPr>
          <p:spPr bwMode="auto">
            <a:xfrm>
              <a:off x="1642951" y="2500306"/>
              <a:ext cx="2988091" cy="180080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rgbClr val="002060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15738" name="Groupe 12"/>
            <p:cNvGrpSpPr>
              <a:grpSpLocks/>
            </p:cNvGrpSpPr>
            <p:nvPr/>
          </p:nvGrpSpPr>
          <p:grpSpPr bwMode="auto">
            <a:xfrm>
              <a:off x="1232037" y="1917129"/>
              <a:ext cx="2976964" cy="1807133"/>
              <a:chOff x="-739320" y="1369309"/>
              <a:chExt cx="2977390" cy="1806591"/>
            </a:xfrm>
          </p:grpSpPr>
          <p:sp>
            <p:nvSpPr>
              <p:cNvPr id="115739" name="Text-01"/>
              <p:cNvSpPr txBox="1">
                <a:spLocks noChangeArrowheads="1"/>
              </p:cNvSpPr>
              <p:nvPr/>
            </p:nvSpPr>
            <p:spPr bwMode="auto">
              <a:xfrm>
                <a:off x="-739320" y="2530186"/>
                <a:ext cx="2977390" cy="645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800" b="1" dirty="0">
                    <a:solidFill>
                      <a:srgbClr val="002060"/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Des pommes d’un producteur local</a:t>
                </a:r>
              </a:p>
            </p:txBody>
          </p:sp>
          <p:pic>
            <p:nvPicPr>
              <p:cNvPr id="115740" name="Image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709176" y="1369309"/>
                <a:ext cx="2829659" cy="1390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5" name="Img_PouceBlue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052638"/>
            <a:ext cx="137318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5" name="PictoVideo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Num0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3782" y="1373105"/>
            <a:ext cx="3013845" cy="210808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42" name="Img_PouceRed0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75" y="2266553"/>
            <a:ext cx="137318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3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1CC52ADC-3323-4770-A433-888411E87B81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N1">
            <a:extLst>
              <a:ext uri="{FF2B5EF4-FFF2-40B4-BE49-F238E27FC236}">
                <a16:creationId xmlns:a16="http://schemas.microsoft.com/office/drawing/2014/main" id="{E5292348-791B-AD8F-46BA-1066725B61BF}"/>
              </a:ext>
            </a:extLst>
          </p:cNvPr>
          <p:cNvSpPr/>
          <p:nvPr/>
        </p:nvSpPr>
        <p:spPr>
          <a:xfrm>
            <a:off x="2456413" y="1801611"/>
            <a:ext cx="4170362" cy="2708197"/>
          </a:xfrm>
          <a:prstGeom prst="rect">
            <a:avLst/>
          </a:prstGeom>
          <a:solidFill>
            <a:srgbClr val="388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88" y="2447925"/>
            <a:ext cx="31861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8"/>
          <p:cNvGrpSpPr>
            <a:grpSpLocks/>
          </p:cNvGrpSpPr>
          <p:nvPr/>
        </p:nvGrpSpPr>
        <p:grpSpPr bwMode="auto">
          <a:xfrm>
            <a:off x="1587500" y="1219200"/>
            <a:ext cx="5100638" cy="5184775"/>
            <a:chOff x="5716943" y="352361"/>
            <a:chExt cx="5101076" cy="5184953"/>
          </a:xfrm>
        </p:grpSpPr>
        <p:pic>
          <p:nvPicPr>
            <p:cNvPr id="17425" name="Picture 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43" y="352361"/>
              <a:ext cx="5101076" cy="518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6" name="ZoneTexte 8"/>
            <p:cNvSpPr txBox="1">
              <a:spLocks noChangeArrowheads="1"/>
            </p:cNvSpPr>
            <p:nvPr/>
          </p:nvSpPr>
          <p:spPr bwMode="auto">
            <a:xfrm>
              <a:off x="6901218" y="652452"/>
              <a:ext cx="2880917" cy="341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72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15 000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72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litres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720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d’air</a:t>
              </a: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28813" y="9525"/>
            <a:ext cx="96393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Arial" charset="0"/>
              </a:rPr>
              <a:t>Chaque jour, je respire environ…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17413" name="ZoneTexte 15"/>
          <p:cNvSpPr txBox="1">
            <a:spLocks noChangeArrowheads="1"/>
          </p:cNvSpPr>
          <p:nvPr/>
        </p:nvSpPr>
        <p:spPr bwMode="auto">
          <a:xfrm>
            <a:off x="9521825" y="2932113"/>
            <a:ext cx="135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Mon air</a:t>
            </a:r>
          </a:p>
        </p:txBody>
      </p:sp>
      <p:sp>
        <p:nvSpPr>
          <p:cNvPr id="10" name="ZoneTexte 15"/>
          <p:cNvSpPr txBox="1">
            <a:spLocks noChangeArrowheads="1"/>
          </p:cNvSpPr>
          <p:nvPr/>
        </p:nvSpPr>
        <p:spPr bwMode="auto">
          <a:xfrm>
            <a:off x="6688138" y="4641850"/>
            <a:ext cx="4024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En comparaison, on recommande de boire 1,5 litre à 2 litres d’eau par jour pour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être en bonne santé !</a:t>
            </a:r>
          </a:p>
        </p:txBody>
      </p:sp>
      <p:sp>
        <p:nvSpPr>
          <p:cNvPr id="11" name="ZoneTexte 15"/>
          <p:cNvSpPr txBox="1">
            <a:spLocks noChangeArrowheads="1"/>
          </p:cNvSpPr>
          <p:nvPr/>
        </p:nvSpPr>
        <p:spPr bwMode="auto">
          <a:xfrm>
            <a:off x="6588125" y="1592263"/>
            <a:ext cx="4979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Je respire donc environ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 litres d’air par minute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416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7420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7422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660F5222-7A6F-4199-BF93-9B7B727CCC78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tn_Camer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5703888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L’homme a-t-il besoin des plantes ?</a:t>
            </a:r>
            <a:endParaRPr lang="fr-FR" sz="3200" b="1" dirty="0">
              <a:solidFill>
                <a:srgbClr val="002060"/>
              </a:solidFill>
              <a:latin typeface="Candara" panose="020E0502030303020204" pitchFamily="34" charset="0"/>
              <a:ea typeface="+mn-ea"/>
              <a:cs typeface="Arial" charset="0"/>
            </a:endParaRPr>
          </a:p>
        </p:txBody>
      </p:sp>
      <p:pic>
        <p:nvPicPr>
          <p:cNvPr id="117763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5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17767" name="PictoInf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17769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6CA43F7-1471-413B-88FF-EB58D90DE2DE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17771" name="Imag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874713"/>
            <a:ext cx="6383338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0"/>
          <p:cNvSpPr>
            <a:spLocks noChangeArrowheads="1"/>
          </p:cNvSpPr>
          <p:nvPr/>
        </p:nvSpPr>
        <p:spPr bwMode="auto">
          <a:xfrm rot="5076998" flipH="1">
            <a:off x="4086928" y="3556331"/>
            <a:ext cx="428400" cy="450000"/>
          </a:xfrm>
          <a:custGeom>
            <a:avLst/>
            <a:gdLst>
              <a:gd name="G0" fmla="+- 14570 0 0"/>
              <a:gd name="G1" fmla="+- 3945 0 0"/>
              <a:gd name="G2" fmla="+- 12158 0 3945"/>
              <a:gd name="G3" fmla="+- G2 0 3945"/>
              <a:gd name="G4" fmla="*/ G3 32768 32059"/>
              <a:gd name="G5" fmla="*/ G4 1 2"/>
              <a:gd name="G6" fmla="+- 21600 0 14570"/>
              <a:gd name="G7" fmla="*/ G6 3945 6079"/>
              <a:gd name="G8" fmla="+- G7 14570 0"/>
              <a:gd name="T0" fmla="*/ 14570 w 21600"/>
              <a:gd name="T1" fmla="*/ 0 h 21600"/>
              <a:gd name="T2" fmla="*/ 14570 w 21600"/>
              <a:gd name="T3" fmla="*/ 12158 h 21600"/>
              <a:gd name="T4" fmla="*/ 2181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570" y="0"/>
                </a:lnTo>
                <a:lnTo>
                  <a:pt x="14570" y="3945"/>
                </a:lnTo>
                <a:lnTo>
                  <a:pt x="12427" y="3945"/>
                </a:lnTo>
                <a:cubicBezTo>
                  <a:pt x="5564" y="3945"/>
                  <a:pt x="0" y="7622"/>
                  <a:pt x="0" y="12158"/>
                </a:cubicBezTo>
                <a:lnTo>
                  <a:pt x="0" y="21600"/>
                </a:lnTo>
                <a:lnTo>
                  <a:pt x="4362" y="21600"/>
                </a:lnTo>
                <a:lnTo>
                  <a:pt x="4362" y="12158"/>
                </a:lnTo>
                <a:cubicBezTo>
                  <a:pt x="4362" y="9979"/>
                  <a:pt x="7973" y="8213"/>
                  <a:pt x="12427" y="8213"/>
                </a:cubicBezTo>
                <a:lnTo>
                  <a:pt x="14570" y="8213"/>
                </a:lnTo>
                <a:lnTo>
                  <a:pt x="14570" y="12158"/>
                </a:lnTo>
                <a:close/>
              </a:path>
            </a:pathLst>
          </a:custGeom>
          <a:gradFill rotWithShape="1">
            <a:gsLst>
              <a:gs pos="0">
                <a:srgbClr val="800000"/>
              </a:gs>
              <a:gs pos="100000">
                <a:srgbClr val="E1630E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21599992" lon="10799999" rev="10799999"/>
            </a:camera>
            <a:lightRig rig="threePt" dir="t"/>
          </a:scene3d>
        </p:spPr>
        <p:txBody>
          <a:bodyPr wrap="none" anchor="ctr"/>
          <a:lstStyle/>
          <a:p>
            <a:pPr eaLnBrk="1" hangingPunct="1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23" name="ZoneTexte 16"/>
          <p:cNvSpPr txBox="1">
            <a:spLocks noChangeArrowheads="1"/>
          </p:cNvSpPr>
          <p:nvPr/>
        </p:nvSpPr>
        <p:spPr bwMode="auto">
          <a:xfrm>
            <a:off x="3429000" y="3810000"/>
            <a:ext cx="738188" cy="461963"/>
          </a:xfrm>
          <a:prstGeom prst="rect">
            <a:avLst/>
          </a:prstGeom>
          <a:solidFill>
            <a:srgbClr val="E76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</a:t>
            </a:r>
            <a:r>
              <a:rPr lang="fr-FR" altLang="fr-FR" sz="2400" b="1" baseline="-250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ZoneTexte 17"/>
          <p:cNvSpPr txBox="1">
            <a:spLocks noChangeArrowheads="1"/>
          </p:cNvSpPr>
          <p:nvPr/>
        </p:nvSpPr>
        <p:spPr bwMode="auto">
          <a:xfrm>
            <a:off x="8713788" y="4857750"/>
            <a:ext cx="33956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Malheureusement, dans le monde, la superficie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d’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un terrain de foot de forêt disparaît toutes les 4 secondes !</a:t>
            </a:r>
          </a:p>
        </p:txBody>
      </p:sp>
      <p:sp>
        <p:nvSpPr>
          <p:cNvPr id="26" name="ZoneTexte 17"/>
          <p:cNvSpPr txBox="1">
            <a:spLocks noChangeArrowheads="1"/>
          </p:cNvSpPr>
          <p:nvPr/>
        </p:nvSpPr>
        <p:spPr bwMode="auto">
          <a:xfrm>
            <a:off x="6553200" y="2557463"/>
            <a:ext cx="55276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Pour vivre, l’homme a besoin d’absorber du dioxygène (O</a:t>
            </a:r>
            <a:r>
              <a:rPr lang="fr-FR" baseline="-25000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2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) et de rejeter du dioxyde de carbone (CO</a:t>
            </a:r>
            <a:r>
              <a:rPr lang="fr-FR" baseline="-25000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2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). A l’inverse, les plantes ont besoin d’absorber du CO</a:t>
            </a:r>
            <a:r>
              <a:rPr lang="fr-FR" baseline="-25000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2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 et de rejeter du O</a:t>
            </a:r>
            <a:r>
              <a:rPr lang="fr-FR" baseline="-25000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2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 pour leur photosynthèse. </a:t>
            </a:r>
          </a:p>
          <a:p>
            <a:pPr eaLnBrk="1" hangingPunct="1"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L’homme et les plantes sont donc 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 charset="0"/>
              </a:rPr>
              <a:t>complémentaires</a:t>
            </a: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 !</a:t>
            </a:r>
          </a:p>
        </p:txBody>
      </p:sp>
      <p:pic>
        <p:nvPicPr>
          <p:cNvPr id="28" name="Imag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1020763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11338"/>
            <a:ext cx="1079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10"/>
          <p:cNvSpPr>
            <a:spLocks noChangeArrowheads="1"/>
          </p:cNvSpPr>
          <p:nvPr/>
        </p:nvSpPr>
        <p:spPr bwMode="auto">
          <a:xfrm rot="16200000" flipH="1">
            <a:off x="4611794" y="2208950"/>
            <a:ext cx="429298" cy="448580"/>
          </a:xfrm>
          <a:custGeom>
            <a:avLst/>
            <a:gdLst>
              <a:gd name="G0" fmla="+- 14570 0 0"/>
              <a:gd name="G1" fmla="+- 3945 0 0"/>
              <a:gd name="G2" fmla="+- 12158 0 3945"/>
              <a:gd name="G3" fmla="+- G2 0 3945"/>
              <a:gd name="G4" fmla="*/ G3 32768 32059"/>
              <a:gd name="G5" fmla="*/ G4 1 2"/>
              <a:gd name="G6" fmla="+- 21600 0 14570"/>
              <a:gd name="G7" fmla="*/ G6 3945 6079"/>
              <a:gd name="G8" fmla="+- G7 14570 0"/>
              <a:gd name="T0" fmla="*/ 14570 w 21600"/>
              <a:gd name="T1" fmla="*/ 0 h 21600"/>
              <a:gd name="T2" fmla="*/ 14570 w 21600"/>
              <a:gd name="T3" fmla="*/ 12158 h 21600"/>
              <a:gd name="T4" fmla="*/ 2181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570" y="0"/>
                </a:lnTo>
                <a:lnTo>
                  <a:pt x="14570" y="3945"/>
                </a:lnTo>
                <a:lnTo>
                  <a:pt x="12427" y="3945"/>
                </a:lnTo>
                <a:cubicBezTo>
                  <a:pt x="5564" y="3945"/>
                  <a:pt x="0" y="7622"/>
                  <a:pt x="0" y="12158"/>
                </a:cubicBezTo>
                <a:lnTo>
                  <a:pt x="0" y="21600"/>
                </a:lnTo>
                <a:lnTo>
                  <a:pt x="4362" y="21600"/>
                </a:lnTo>
                <a:lnTo>
                  <a:pt x="4362" y="12158"/>
                </a:lnTo>
                <a:cubicBezTo>
                  <a:pt x="4362" y="9979"/>
                  <a:pt x="7973" y="8213"/>
                  <a:pt x="12427" y="8213"/>
                </a:cubicBezTo>
                <a:lnTo>
                  <a:pt x="14570" y="8213"/>
                </a:lnTo>
                <a:lnTo>
                  <a:pt x="14570" y="12158"/>
                </a:lnTo>
                <a:close/>
              </a:path>
            </a:pathLst>
          </a:custGeom>
          <a:gradFill rotWithShape="1">
            <a:gsLst>
              <a:gs pos="0">
                <a:srgbClr val="800000"/>
              </a:gs>
              <a:gs pos="100000">
                <a:srgbClr val="E1630E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21599992" lon="10799999" rev="10799999"/>
            </a:camera>
            <a:lightRig rig="threePt" dir="t"/>
          </a:scene3d>
        </p:spPr>
        <p:txBody>
          <a:bodyPr wrap="none" anchor="ctr"/>
          <a:lstStyle/>
          <a:p>
            <a:pPr eaLnBrk="1" hangingPunct="1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31" name="ZoneTexte 15"/>
          <p:cNvSpPr txBox="1">
            <a:spLocks noChangeArrowheads="1"/>
          </p:cNvSpPr>
          <p:nvPr/>
        </p:nvSpPr>
        <p:spPr bwMode="auto">
          <a:xfrm>
            <a:off x="5024438" y="1962150"/>
            <a:ext cx="496887" cy="461963"/>
          </a:xfrm>
          <a:prstGeom prst="rect">
            <a:avLst/>
          </a:prstGeom>
          <a:solidFill>
            <a:srgbClr val="E866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</a:t>
            </a:r>
            <a:r>
              <a:rPr lang="fr-FR" altLang="fr-FR" sz="2400" b="1" baseline="-250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Image 4" descr="Une image contenant capture d’écran, cercle, nuit&#10;&#10;Description générée automatiquement">
            <a:extLst>
              <a:ext uri="{FF2B5EF4-FFF2-40B4-BE49-F238E27FC236}">
                <a16:creationId xmlns:a16="http://schemas.microsoft.com/office/drawing/2014/main" id="{36604CCA-09A2-87BD-0030-AF820EB47C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6" b="52940"/>
          <a:stretch/>
        </p:blipFill>
        <p:spPr>
          <a:xfrm>
            <a:off x="5083188" y="627063"/>
            <a:ext cx="1660512" cy="1368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/>
      <p:bldP spid="3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4105" y="1291005"/>
            <a:ext cx="7626350" cy="556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DFFDB0D3-D485-42D1-9813-B7691ACA4BBB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61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20" y="-34875"/>
            <a:ext cx="5435600" cy="265176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Connais-tu l’histoire du colibri ?</a:t>
            </a:r>
          </a:p>
        </p:txBody>
      </p:sp>
      <p:pic>
        <p:nvPicPr>
          <p:cNvPr id="121859" name="Logo A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859713" y="1501775"/>
            <a:ext cx="37084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 immense incendie ravage la jungle. Affolés, les animaux fuient en tous sens. Seul un colibri, sans relâche, fait l’aller-retour de la rivière au brasier, une minuscule goutte d’eau dans son bec, pour l’y déposer sur le feu. Un toucan à l’énorme bec l’interpelle :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« Tu es fou, colibri, tu vois bien que cela ne sert à rien »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« Oui, je sais » répond le colibri, « mais je fais ma part »…</a:t>
            </a:r>
          </a:p>
        </p:txBody>
      </p:sp>
      <p:pic>
        <p:nvPicPr>
          <p:cNvPr id="121862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268413"/>
            <a:ext cx="5257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D8E1DBB-479E-2F5A-271F-6AEEAFBC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62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9648825" cy="12604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Chaque geste compte !</a:t>
            </a:r>
            <a:b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</a:b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Agissons tous pour un air pur !</a:t>
            </a:r>
          </a:p>
        </p:txBody>
      </p:sp>
      <p:pic>
        <p:nvPicPr>
          <p:cNvPr id="123907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6412" y="1256706"/>
            <a:ext cx="7053009" cy="568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Logo A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D6BAB1-00C0-2877-10D8-56A4C02D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63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278063" y="1919288"/>
            <a:ext cx="9744075" cy="4673600"/>
          </a:xfrm>
          <a:prstGeom prst="rect">
            <a:avLst/>
          </a:prstGeom>
          <a:solidFill>
            <a:schemeClr val="bg1">
              <a:alpha val="65000"/>
            </a:schemeClr>
          </a:solidFill>
          <a:ln w="12700">
            <a:solidFill>
              <a:srgbClr val="006AB2"/>
            </a:solidFill>
            <a:prstDash val="solid"/>
            <a:round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278063" y="141288"/>
            <a:ext cx="9744075" cy="1776412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rgbClr val="006AB2"/>
            </a:solidFill>
            <a:prstDash val="solid"/>
            <a:round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5188" y="239713"/>
            <a:ext cx="9886950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Découvrez les modules de L’Air et Moi !</a:t>
            </a:r>
          </a:p>
        </p:txBody>
      </p:sp>
      <p:sp>
        <p:nvSpPr>
          <p:cNvPr id="125957" name="ZoneTexte 1"/>
          <p:cNvSpPr txBox="1">
            <a:spLocks noChangeArrowheads="1"/>
          </p:cNvSpPr>
          <p:nvPr/>
        </p:nvSpPr>
        <p:spPr bwMode="auto">
          <a:xfrm>
            <a:off x="3541713" y="958850"/>
            <a:ext cx="6999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800" dirty="0">
                <a:solidFill>
                  <a:srgbClr val="002060"/>
                </a:solidFill>
              </a:rPr>
              <a:t>Vous venez de parcourir le module l’essentiel cycle 3 de L’Air et Moi. </a:t>
            </a:r>
            <a:br>
              <a:rPr lang="fr-FR" altLang="fr-FR" sz="1800" dirty="0">
                <a:solidFill>
                  <a:srgbClr val="002060"/>
                </a:solidFill>
              </a:rPr>
            </a:br>
            <a:r>
              <a:rPr lang="fr-FR" altLang="fr-FR" sz="1800" dirty="0">
                <a:solidFill>
                  <a:srgbClr val="002060"/>
                </a:solidFill>
              </a:rPr>
              <a:t>N’hésitez pas à nous donner </a:t>
            </a:r>
            <a:r>
              <a:rPr lang="fr-FR" altLang="fr-FR" sz="1800" dirty="0">
                <a:solidFill>
                  <a:srgbClr val="002060"/>
                </a:solidFill>
                <a:hlinkClick r:id="rId4"/>
              </a:rPr>
              <a:t>votre avis</a:t>
            </a:r>
            <a:r>
              <a:rPr lang="fr-FR" altLang="fr-FR" sz="1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Flèche droite rayée 2"/>
          <p:cNvSpPr/>
          <p:nvPr/>
        </p:nvSpPr>
        <p:spPr>
          <a:xfrm>
            <a:off x="2278063" y="2411413"/>
            <a:ext cx="427037" cy="185737"/>
          </a:xfrm>
          <a:prstGeom prst="stripedRightArrow">
            <a:avLst>
              <a:gd name="adj1" fmla="val 100000"/>
              <a:gd name="adj2" fmla="val 46789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25" name="Earth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8" y="2427288"/>
            <a:ext cx="22875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Imag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7127">
            <a:off x="9906000" y="1620838"/>
            <a:ext cx="1852613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2692400" y="2148565"/>
            <a:ext cx="6210300" cy="65556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000" dirty="0">
                <a:solidFill>
                  <a:srgbClr val="E36356"/>
                </a:solidFill>
                <a:latin typeface="Candara" panose="020E0502030303020204" pitchFamily="34" charset="0"/>
                <a:cs typeface="Arial" panose="020B0604020202020204" pitchFamily="34" charset="0"/>
                <a:hlinkClick r:id="rId7"/>
              </a:rPr>
              <a:t>me</a:t>
            </a:r>
            <a:r>
              <a:rPr lang="fr-FR" altLang="fr-FR" sz="2000" baseline="30000" dirty="0">
                <a:solidFill>
                  <a:srgbClr val="E36356"/>
                </a:solidFill>
                <a:latin typeface="Candara" panose="020E0502030303020204" pitchFamily="34" charset="0"/>
                <a:cs typeface="Arial" panose="020B0604020202020204" pitchFamily="34" charset="0"/>
                <a:hlinkClick r:id="rId7"/>
              </a:rPr>
              <a:t>c2</a:t>
            </a:r>
            <a:r>
              <a:rPr lang="fr-FR" altLang="fr-FR" sz="2000" dirty="0">
                <a:solidFill>
                  <a:srgbClr val="E36356"/>
                </a:solidFill>
                <a:latin typeface="Candara" panose="020E0502030303020204" pitchFamily="34" charset="0"/>
                <a:cs typeface="Arial" panose="020B0604020202020204" pitchFamily="34" charset="0"/>
                <a:hlinkClick r:id="rId7"/>
              </a:rPr>
              <a:t> – L’essentiel cycle 2 : La pollution de l’air </a:t>
            </a:r>
            <a:endParaRPr lang="fr-FR" altLang="fr-FR" sz="2000" dirty="0">
              <a:solidFill>
                <a:srgbClr val="E36356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A6557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2000" baseline="30000" dirty="0">
                <a:solidFill>
                  <a:srgbClr val="EA6557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2000" dirty="0">
                <a:solidFill>
                  <a:srgbClr val="EA6557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L’essentiel cycle 3 : La pollution de l’air </a:t>
            </a:r>
            <a:endParaRPr lang="fr-FR" sz="2000" kern="0" dirty="0">
              <a:solidFill>
                <a:srgbClr val="EA6557"/>
              </a:solidFill>
              <a:latin typeface="Candara" panose="020E0502030303020204" pitchFamily="34" charset="0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endParaRPr lang="fr-FR" sz="2000" kern="0" dirty="0">
              <a:solidFill>
                <a:srgbClr val="002060"/>
              </a:solidFill>
              <a:latin typeface="Candara" panose="020E0502030303020204" pitchFamily="34" charset="0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8"/>
              </a:rPr>
              <a:t>m</a:t>
            </a:r>
            <a:r>
              <a:rPr lang="fr-FR" altLang="fr-FR" sz="2000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8"/>
              </a:rPr>
              <a:t>1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8"/>
              </a:rPr>
              <a:t> – L’importance de l’air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9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9"/>
              </a:rPr>
              <a:t>2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9"/>
              </a:rPr>
              <a:t> – Les causes de la pollution de l'air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0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0"/>
              </a:rPr>
              <a:t>3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0"/>
              </a:rPr>
              <a:t> – Les conséquences de la pollution de l’air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1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1"/>
              </a:rPr>
              <a:t>4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1"/>
              </a:rPr>
              <a:t> – La surveillance de la qualité de l'air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2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2"/>
              </a:rPr>
              <a:t>5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2"/>
              </a:rPr>
              <a:t> – Les solutions contre la pollution de l'air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3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3"/>
              </a:rPr>
              <a:t>6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3"/>
              </a:rPr>
              <a:t> – La pollution de l’air intérieur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4"/>
              </a:rPr>
              <a:t>m</a:t>
            </a:r>
            <a:r>
              <a:rPr lang="fr-FR" altLang="fr-FR" sz="2000" b="1" baseline="30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4"/>
              </a:rPr>
              <a:t>7</a:t>
            </a:r>
            <a:r>
              <a:rPr lang="fr-FR" altLang="fr-FR" sz="2000" dirty="0">
                <a:solidFill>
                  <a:srgbClr val="E36255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4"/>
              </a:rPr>
              <a:t> – L’air et l’énergie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5"/>
              </a:rPr>
              <a:t>m</a:t>
            </a:r>
            <a:r>
              <a:rPr lang="fr-FR" altLang="fr-FR" sz="2000" b="1" baseline="30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5"/>
              </a:rPr>
              <a:t>8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5"/>
              </a:rPr>
              <a:t> – L’air de ma classe </a:t>
            </a:r>
            <a:endParaRPr lang="fr-FR" altLang="fr-FR" sz="20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6"/>
              </a:rPr>
              <a:t>m</a:t>
            </a:r>
            <a:r>
              <a:rPr lang="fr-FR" altLang="fr-FR" sz="2000" b="1" baseline="30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6"/>
              </a:rPr>
              <a:t>9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  <a:hlinkClick r:id="rId16"/>
              </a:rPr>
              <a:t> – L’air et la biodiversité</a:t>
            </a:r>
            <a:endParaRPr lang="fr-FR" altLang="fr-FR" sz="20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</a:t>
            </a:r>
            <a:r>
              <a:rPr lang="fr-FR" altLang="fr-FR" sz="2000" b="1" baseline="30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10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L’air et le climat (en cours)</a:t>
            </a:r>
          </a:p>
          <a:p>
            <a:pPr>
              <a:defRPr/>
            </a:pP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</a:t>
            </a:r>
            <a:r>
              <a:rPr lang="fr-FR" altLang="fr-FR" sz="2000" b="1" baseline="30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11</a:t>
            </a:r>
            <a:r>
              <a:rPr lang="fr-FR" altLang="fr-FR" sz="20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L’air et la santé (en cours)</a:t>
            </a: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i="1" dirty="0">
              <a:solidFill>
                <a:srgbClr val="AFABAB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000" dirty="0">
              <a:solidFill>
                <a:srgbClr val="E36255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sz="2000" kern="0" dirty="0">
              <a:solidFill>
                <a:srgbClr val="002060"/>
              </a:solidFill>
              <a:latin typeface="Candara" panose="020E0502030303020204" pitchFamily="34" charset="0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endParaRPr lang="fr-FR" sz="2000" dirty="0">
              <a:solidFill>
                <a:prstClr val="black"/>
              </a:solidFill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0" y="-11113"/>
            <a:ext cx="2041525" cy="6869113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>
              <a:alpha val="50000"/>
            </a:srgbClr>
          </a:solidFill>
          <a:ln>
            <a:noFill/>
          </a:ln>
          <a:effectLst>
            <a:outerShdw blurRad="1524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5" name="Imag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0531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-About"/>
          <p:cNvSpPr txBox="1">
            <a:spLocks noChangeArrowheads="1"/>
          </p:cNvSpPr>
          <p:nvPr/>
        </p:nvSpPr>
        <p:spPr bwMode="auto">
          <a:xfrm>
            <a:off x="447675" y="6121400"/>
            <a:ext cx="1111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prstClr val="black"/>
                </a:solidFill>
                <a:latin typeface="Candara" panose="020E0502030303020204" pitchFamily="34" charset="0"/>
              </a:rPr>
              <a:t>À propos</a:t>
            </a:r>
            <a:endParaRPr lang="fr-FR" altLang="fr-FR" sz="1050" kern="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25965" name="Logo AEM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/>
          <p:nvPr/>
        </p:nvSpPr>
        <p:spPr>
          <a:xfrm rot="16200000">
            <a:off x="5243512" y="-90487"/>
            <a:ext cx="1704975" cy="121920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431800" dist="38100" dir="2700000" algn="tl" rotWithShape="0">
              <a:prstClr val="black"/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0" y="-11113"/>
            <a:ext cx="2041525" cy="68580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>
              <a:alpha val="50000"/>
            </a:srgbClr>
          </a:solidFill>
          <a:ln>
            <a:noFill/>
          </a:ln>
          <a:effectLst>
            <a:outerShdw blurRad="1524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295525" y="1389063"/>
            <a:ext cx="7264400" cy="3335337"/>
          </a:xfrm>
          <a:prstGeom prst="rect">
            <a:avLst/>
          </a:prstGeom>
          <a:solidFill>
            <a:schemeClr val="bg1">
              <a:alpha val="65000"/>
            </a:schemeClr>
          </a:solidFill>
          <a:ln w="12700">
            <a:solidFill>
              <a:srgbClr val="006AB2"/>
            </a:solidFill>
            <a:prstDash val="solid"/>
            <a:round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295525" y="384175"/>
            <a:ext cx="7264400" cy="1008063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rgbClr val="006AB2"/>
            </a:solidFill>
            <a:prstDash val="solid"/>
            <a:round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28009" name="Imag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4991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0" name="Imag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1087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-Sommaire"/>
          <p:cNvSpPr txBox="1">
            <a:spLocks noChangeArrowheads="1"/>
          </p:cNvSpPr>
          <p:nvPr/>
        </p:nvSpPr>
        <p:spPr bwMode="auto">
          <a:xfrm>
            <a:off x="501650" y="5570538"/>
            <a:ext cx="1065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prstClr val="black"/>
                </a:solidFill>
                <a:latin typeface="Candara" panose="020E0502030303020204" pitchFamily="34" charset="0"/>
              </a:rPr>
              <a:t>Sommaire</a:t>
            </a:r>
          </a:p>
        </p:txBody>
      </p:sp>
      <p:sp>
        <p:nvSpPr>
          <p:cNvPr id="29" name="Ztxt-Début"/>
          <p:cNvSpPr txBox="1">
            <a:spLocks noChangeArrowheads="1"/>
          </p:cNvSpPr>
          <p:nvPr/>
        </p:nvSpPr>
        <p:spPr bwMode="auto">
          <a:xfrm>
            <a:off x="449263" y="6200775"/>
            <a:ext cx="884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prstClr val="black"/>
                </a:solidFill>
                <a:latin typeface="Candara" panose="020E0502030303020204" pitchFamily="34" charset="0"/>
              </a:rPr>
              <a:t>Début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57413" y="5510213"/>
            <a:ext cx="6194425" cy="3079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kern="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Nous attendons vos remarques par e-mail : </a:t>
            </a:r>
            <a:r>
              <a:rPr lang="fr-FR" altLang="fr-FR" sz="1400" b="1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contact@airandme.org</a:t>
            </a:r>
            <a:endParaRPr lang="fr-FR" altLang="fr-FR" sz="1400" b="1" kern="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3911600" y="466725"/>
            <a:ext cx="5484813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2400" kern="0" dirty="0">
                <a:solidFill>
                  <a:srgbClr val="002060"/>
                </a:solidFill>
                <a:latin typeface="Candara" panose="020E0502030303020204" pitchFamily="34" charset="0"/>
                <a:ea typeface="Arial" pitchFamily="-100" charset="0"/>
                <a:cs typeface="Arial" pitchFamily="-100" charset="0"/>
              </a:rPr>
              <a:t>Module l’essentiel </a:t>
            </a:r>
            <a:r>
              <a:rPr lang="fr-FR" sz="2400" kern="0">
                <a:solidFill>
                  <a:srgbClr val="002060"/>
                </a:solidFill>
                <a:latin typeface="Candara" panose="020E0502030303020204" pitchFamily="34" charset="0"/>
                <a:ea typeface="Arial" pitchFamily="-100" charset="0"/>
                <a:cs typeface="Arial" pitchFamily="-100" charset="0"/>
              </a:rPr>
              <a:t>cycle 3</a:t>
            </a:r>
            <a:br>
              <a:rPr lang="fr-FR" sz="26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</a:br>
            <a:r>
              <a:rPr lang="fr-FR" sz="26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La pollution de l’air</a:t>
            </a:r>
          </a:p>
        </p:txBody>
      </p:sp>
      <p:sp>
        <p:nvSpPr>
          <p:cNvPr id="128015" name="ZoneTexte 31"/>
          <p:cNvSpPr txBox="1">
            <a:spLocks noChangeArrowheads="1"/>
          </p:cNvSpPr>
          <p:nvPr/>
        </p:nvSpPr>
        <p:spPr bwMode="auto">
          <a:xfrm>
            <a:off x="2384425" y="457200"/>
            <a:ext cx="1438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40404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4800" b="1" baseline="30000" dirty="0">
                <a:solidFill>
                  <a:srgbClr val="40404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endParaRPr lang="fr-FR" altLang="fr-FR" sz="4800" b="1" dirty="0">
              <a:solidFill>
                <a:srgbClr val="404040"/>
              </a:solidFill>
            </a:endParaRPr>
          </a:p>
        </p:txBody>
      </p:sp>
      <p:sp>
        <p:nvSpPr>
          <p:cNvPr id="33" name="Ztxt-VERSION-PPT"/>
          <p:cNvSpPr txBox="1">
            <a:spLocks noChangeArrowheads="1"/>
          </p:cNvSpPr>
          <p:nvPr/>
        </p:nvSpPr>
        <p:spPr bwMode="auto">
          <a:xfrm rot="16200000">
            <a:off x="11449844" y="754856"/>
            <a:ext cx="992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i="1" kern="0" dirty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 20190405</a:t>
            </a:r>
          </a:p>
        </p:txBody>
      </p:sp>
      <p:sp>
        <p:nvSpPr>
          <p:cNvPr id="36" name="ZoneTexte 4"/>
          <p:cNvSpPr txBox="1">
            <a:spLocks noChangeArrowheads="1"/>
          </p:cNvSpPr>
          <p:nvPr/>
        </p:nvSpPr>
        <p:spPr bwMode="auto">
          <a:xfrm>
            <a:off x="2338388" y="1508125"/>
            <a:ext cx="7259637" cy="30623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Objectif de ce support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sensibiliser à la qualité de l’air, rendre acteur de la protection de l’air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Propriété intellectuelle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 Victor Hugo ESPINOSA, </a:t>
            </a:r>
            <a:r>
              <a:rPr lang="fr-FR" altLang="fr-FR" sz="1400" dirty="0" err="1">
                <a:solidFill>
                  <a:srgbClr val="002060"/>
                </a:solidFill>
                <a:latin typeface="Candara" panose="020E0502030303020204" pitchFamily="34" charset="0"/>
              </a:rPr>
              <a:t>AtmoSud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, Fédération L’Air et Moi, Maison de l’Ecologie de Provence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dirty="0">
                <a:solidFill>
                  <a:prstClr val="black"/>
                </a:solidFill>
                <a:latin typeface="Candara" panose="020E0502030303020204" pitchFamily="34" charset="0"/>
              </a:rPr>
              <a:t>Coordination et réalisation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Victor Hugo ESPINOSA, Marie Anne LE MEUR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Dessins : </a:t>
            </a:r>
            <a:r>
              <a:rPr lang="fr-FR" altLang="fr-FR" sz="1400" kern="0" dirty="0">
                <a:solidFill>
                  <a:srgbClr val="002060"/>
                </a:solidFill>
                <a:latin typeface="Candara" panose="020E0502030303020204" pitchFamily="34" charset="0"/>
              </a:rPr>
              <a:t>Isabelle NÈGRE-FRANÇOIS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Contribution : </a:t>
            </a:r>
            <a:r>
              <a:rPr lang="fr-FR" altLang="fr-FR" sz="1400" kern="0" dirty="0">
                <a:solidFill>
                  <a:srgbClr val="002060"/>
                </a:solidFill>
                <a:latin typeface="Candara" panose="020E0502030303020204" pitchFamily="34" charset="0"/>
              </a:rPr>
              <a:t>enseignants et classes d’écoles et de collèges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Mise en page : </a:t>
            </a:r>
            <a:r>
              <a:rPr lang="fr-FR" altLang="fr-FR" sz="1400" kern="0" dirty="0">
                <a:solidFill>
                  <a:srgbClr val="002060"/>
                </a:solidFill>
                <a:latin typeface="Candara" panose="020E0502030303020204" pitchFamily="34" charset="0"/>
              </a:rPr>
              <a:t>Mathieu DARWICHE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Diffusion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téléchargement gratuit sur </a:t>
            </a:r>
            <a:r>
              <a:rPr lang="fr-FR" altLang="fr-FR" sz="1400" dirty="0">
                <a:solidFill>
                  <a:srgbClr val="7030A0"/>
                </a:solidFill>
                <a:latin typeface="Candara" panose="020E0502030303020204" pitchFamily="34" charset="0"/>
                <a:hlinkClick r:id="rId8"/>
              </a:rPr>
              <a:t>www.lairetmoi.org</a:t>
            </a:r>
            <a:endParaRPr lang="fr-FR" altLang="fr-FR" sz="1400" dirty="0">
              <a:solidFill>
                <a:srgbClr val="7030A0"/>
              </a:solidFill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Candara" panose="020E0502030303020204" pitchFamily="34" charset="0"/>
              </a:rPr>
              <a:t>Contenu : </a:t>
            </a:r>
            <a: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  <a:t>9 modules</a:t>
            </a:r>
            <a:br>
              <a:rPr lang="fr-FR" altLang="fr-FR" sz="1400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endParaRPr lang="fr-FR" altLang="fr-FR" sz="1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kern="0" dirty="0">
                <a:solidFill>
                  <a:prstClr val="black"/>
                </a:solidFill>
                <a:latin typeface="Candara" panose="020E0502030303020204" pitchFamily="34" charset="0"/>
              </a:rPr>
              <a:t>En utilisant L’Air et Moi, vous acceptez la </a:t>
            </a:r>
            <a:r>
              <a:rPr lang="fr-FR" altLang="fr-FR" sz="1300" kern="0" dirty="0">
                <a:solidFill>
                  <a:prstClr val="black"/>
                </a:solidFill>
                <a:latin typeface="Candara" panose="020E0502030303020204" pitchFamily="34" charset="0"/>
                <a:hlinkClick r:id="rId9"/>
              </a:rPr>
              <a:t>charte d’utilisation de L’Air et Moi</a:t>
            </a:r>
            <a:r>
              <a:rPr lang="fr-FR" altLang="fr-FR" sz="1300" kern="0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128018" name="Image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195002">
            <a:off x="9071034" y="3279034"/>
            <a:ext cx="3011592" cy="245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019" name="Groupe 1"/>
          <p:cNvGrpSpPr>
            <a:grpSpLocks/>
          </p:cNvGrpSpPr>
          <p:nvPr/>
        </p:nvGrpSpPr>
        <p:grpSpPr bwMode="auto">
          <a:xfrm rot="194893">
            <a:off x="8062913" y="3797300"/>
            <a:ext cx="2625725" cy="1254125"/>
            <a:chOff x="7096357" y="-782082"/>
            <a:chExt cx="3369044" cy="1702254"/>
          </a:xfrm>
        </p:grpSpPr>
        <p:pic>
          <p:nvPicPr>
            <p:cNvPr id="128023" name="Image 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645431">
              <a:off x="7096357" y="-782082"/>
              <a:ext cx="3369044" cy="1702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1" name="ZoneTexte 6"/>
            <p:cNvSpPr txBox="1">
              <a:spLocks noChangeArrowheads="1"/>
            </p:cNvSpPr>
            <p:nvPr/>
          </p:nvSpPr>
          <p:spPr bwMode="auto">
            <a:xfrm rot="21405107">
              <a:off x="7407365" y="-393955"/>
              <a:ext cx="2228376" cy="68952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sz="1600" kern="0" dirty="0">
                  <a:solidFill>
                    <a:prstClr val="black"/>
                  </a:solidFill>
                  <a:latin typeface="Candara" panose="020E0502030303020204" pitchFamily="34" charset="0"/>
                </a:rPr>
                <a:t>Merci de votre attention !</a:t>
              </a:r>
            </a:p>
          </p:txBody>
        </p:sp>
      </p:grpSp>
      <p:pic>
        <p:nvPicPr>
          <p:cNvPr id="128020" name="Image 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238" y="111125"/>
            <a:ext cx="4048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Video">
            <a:hlinkClick r:id="rId13"/>
          </p:cNvPr>
          <p:cNvSpPr txBox="1">
            <a:spLocks noChangeArrowheads="1"/>
          </p:cNvSpPr>
          <p:nvPr/>
        </p:nvSpPr>
        <p:spPr bwMode="auto">
          <a:xfrm>
            <a:off x="10514013" y="107950"/>
            <a:ext cx="1165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i="1" kern="0" dirty="0">
                <a:solidFill>
                  <a:prstClr val="white">
                    <a:lumMod val="50000"/>
                  </a:prstClr>
                </a:solidFill>
                <a:latin typeface="Candara" panose="020E0502030303020204" pitchFamily="34" charset="0"/>
              </a:rPr>
              <a:t>Version 2.2.3</a:t>
            </a:r>
          </a:p>
        </p:txBody>
      </p:sp>
      <p:pic>
        <p:nvPicPr>
          <p:cNvPr id="128022" name="Logo AEM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29">
            <a:hlinkClick r:id="rId8"/>
            <a:extLst>
              <a:ext uri="{FF2B5EF4-FFF2-40B4-BE49-F238E27FC236}">
                <a16:creationId xmlns:a16="http://schemas.microsoft.com/office/drawing/2014/main" id="{3F8D9802-C1C3-6D6C-E4FC-6D7B037E792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5856288"/>
            <a:ext cx="19859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>
            <a:hlinkClick r:id="rId16"/>
            <a:extLst>
              <a:ext uri="{FF2B5EF4-FFF2-40B4-BE49-F238E27FC236}">
                <a16:creationId xmlns:a16="http://schemas.microsoft.com/office/drawing/2014/main" id="{900A5223-92C5-E808-CB20-02CAAAE9E5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5942013"/>
            <a:ext cx="14144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1" descr="LogoAtmo-france08_petit">
            <a:extLst>
              <a:ext uri="{FF2B5EF4-FFF2-40B4-BE49-F238E27FC236}">
                <a16:creationId xmlns:a16="http://schemas.microsoft.com/office/drawing/2014/main" id="{90ED0391-E8B9-E601-5227-E0A9BB8D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88645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>
            <a:hlinkClick r:id="rId19"/>
            <a:extLst>
              <a:ext uri="{FF2B5EF4-FFF2-40B4-BE49-F238E27FC236}">
                <a16:creationId xmlns:a16="http://schemas.microsoft.com/office/drawing/2014/main" id="{164E0963-6261-1D96-7ED3-FD2896EBD6C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878513"/>
            <a:ext cx="17811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0"/>
          <p:cNvGrpSpPr>
            <a:grpSpLocks/>
          </p:cNvGrpSpPr>
          <p:nvPr/>
        </p:nvGrpSpPr>
        <p:grpSpPr bwMode="auto">
          <a:xfrm>
            <a:off x="2130425" y="4189413"/>
            <a:ext cx="3825875" cy="2538412"/>
            <a:chOff x="-139555" y="5142563"/>
            <a:chExt cx="4856461" cy="2537578"/>
          </a:xfrm>
        </p:grpSpPr>
        <p:sp>
          <p:nvSpPr>
            <p:cNvPr id="130074" name="Text Box 13"/>
            <p:cNvSpPr txBox="1">
              <a:spLocks noChangeArrowheads="1"/>
            </p:cNvSpPr>
            <p:nvPr/>
          </p:nvSpPr>
          <p:spPr bwMode="auto">
            <a:xfrm>
              <a:off x="-139555" y="6756963"/>
              <a:ext cx="4856461" cy="923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Surveiller l’apparition de gêne respiratoire :</a:t>
              </a:r>
              <a:r>
                <a:rPr lang="fr-FR" altLang="fr-FR" sz="1800" dirty="0">
                  <a:solidFill>
                    <a:srgbClr val="FF000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 </a:t>
              </a:r>
              <a:r>
                <a:rPr lang="fr-FR" altLang="fr-FR" sz="1800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asthme et autres symptômes</a:t>
              </a:r>
            </a:p>
          </p:txBody>
        </p:sp>
        <p:pic>
          <p:nvPicPr>
            <p:cNvPr id="130075" name="Imag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17" y="5142563"/>
              <a:ext cx="3174621" cy="159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3"/>
          <p:cNvGrpSpPr>
            <a:grpSpLocks/>
          </p:cNvGrpSpPr>
          <p:nvPr/>
        </p:nvGrpSpPr>
        <p:grpSpPr bwMode="auto">
          <a:xfrm>
            <a:off x="6669088" y="3849688"/>
            <a:ext cx="5054600" cy="2943225"/>
            <a:chOff x="9350601" y="4553428"/>
            <a:chExt cx="5054722" cy="2943452"/>
          </a:xfrm>
        </p:grpSpPr>
        <p:pic>
          <p:nvPicPr>
            <p:cNvPr id="130072" name="Image 2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6326" y="4553428"/>
              <a:ext cx="2512515" cy="178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73" name="Text Box 13"/>
            <p:cNvSpPr txBox="1">
              <a:spLocks noChangeArrowheads="1"/>
            </p:cNvSpPr>
            <p:nvPr/>
          </p:nvSpPr>
          <p:spPr bwMode="auto">
            <a:xfrm>
              <a:off x="9350601" y="6296251"/>
              <a:ext cx="5054722" cy="1200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Continuer d’aérer les locaux </a:t>
              </a:r>
              <a:r>
                <a:rPr lang="fr-FR" altLang="fr-FR" sz="1800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10 minutes le matin, 10 minutes le soir et après chaque activité polluant l’air, de préférence côté cour, et ne pas </a:t>
              </a: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réduire la ventilation</a:t>
              </a:r>
            </a:p>
          </p:txBody>
        </p:sp>
      </p:grpSp>
      <p:sp>
        <p:nvSpPr>
          <p:cNvPr id="1300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0"/>
            <a:ext cx="9648825" cy="900113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 faut-il faire lors d’un pic de pollution ?</a:t>
            </a:r>
          </a:p>
        </p:txBody>
      </p:sp>
      <p:grpSp>
        <p:nvGrpSpPr>
          <p:cNvPr id="4" name="Groupe 46"/>
          <p:cNvGrpSpPr>
            <a:grpSpLocks/>
          </p:cNvGrpSpPr>
          <p:nvPr/>
        </p:nvGrpSpPr>
        <p:grpSpPr bwMode="auto">
          <a:xfrm>
            <a:off x="2130425" y="1077913"/>
            <a:ext cx="3922713" cy="2942122"/>
            <a:chOff x="-279778" y="2841987"/>
            <a:chExt cx="3923263" cy="2941625"/>
          </a:xfrm>
        </p:grpSpPr>
        <p:sp>
          <p:nvSpPr>
            <p:cNvPr id="130070" name="Text Box 13"/>
            <p:cNvSpPr txBox="1">
              <a:spLocks noChangeArrowheads="1"/>
            </p:cNvSpPr>
            <p:nvPr/>
          </p:nvSpPr>
          <p:spPr bwMode="auto">
            <a:xfrm>
              <a:off x="-279778" y="4829666"/>
              <a:ext cx="3923263" cy="95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Maintenir une </a:t>
              </a:r>
              <a:r>
                <a:rPr lang="fr-FR" altLang="fr-FR" sz="1800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activité calme </a:t>
              </a:r>
              <a:r>
                <a:rPr lang="fr-FR" altLang="fr-FR" sz="1800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 plein air comme à l’intérieur, et </a:t>
              </a:r>
              <a:r>
                <a:rPr lang="fr-FR" altLang="fr-FR" sz="1800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éviter les moments les plus chauds</a:t>
              </a:r>
            </a:p>
          </p:txBody>
        </p:sp>
        <p:pic>
          <p:nvPicPr>
            <p:cNvPr id="130071" name="Imag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975" y="2841987"/>
              <a:ext cx="3229503" cy="189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47"/>
          <p:cNvGrpSpPr>
            <a:grpSpLocks/>
          </p:cNvGrpSpPr>
          <p:nvPr/>
        </p:nvGrpSpPr>
        <p:grpSpPr bwMode="auto">
          <a:xfrm>
            <a:off x="6703219" y="1514764"/>
            <a:ext cx="4986338" cy="2704968"/>
            <a:chOff x="2088158" y="3699044"/>
            <a:chExt cx="4988580" cy="2704831"/>
          </a:xfrm>
        </p:grpSpPr>
        <p:pic>
          <p:nvPicPr>
            <p:cNvPr id="130068" name="Image 3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983" y="3699044"/>
              <a:ext cx="2826894" cy="173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69" name="Text Box 13"/>
            <p:cNvSpPr txBox="1">
              <a:spLocks noChangeArrowheads="1"/>
            </p:cNvSpPr>
            <p:nvPr/>
          </p:nvSpPr>
          <p:spPr bwMode="auto">
            <a:xfrm>
              <a:off x="2088158" y="5203907"/>
              <a:ext cx="4988580" cy="119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Reporter les activités physiques intenses </a:t>
              </a:r>
              <a:r>
                <a:rPr lang="fr-FR" altLang="fr-FR" sz="1800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entrainant une respiration par la bouche et </a:t>
              </a:r>
              <a:r>
                <a:rPr lang="fr-FR" altLang="fr-FR" sz="1800" dirty="0">
                  <a:solidFill>
                    <a:srgbClr val="C00000"/>
                  </a:solidFill>
                  <a:latin typeface="Candara" panose="020E0502030303020204" pitchFamily="34" charset="0"/>
                  <a:ea typeface="+mj-ea"/>
                  <a:cs typeface="Arial" charset="0"/>
                </a:rPr>
                <a:t>éviter d’être près des grands axes routiers </a:t>
              </a:r>
              <a:r>
                <a:rPr lang="fr-FR" altLang="fr-FR" sz="1800" dirty="0">
                  <a:solidFill>
                    <a:srgbClr val="002060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aux heures de pointe</a:t>
              </a:r>
            </a:p>
          </p:txBody>
        </p:sp>
      </p:grpSp>
      <p:pic>
        <p:nvPicPr>
          <p:cNvPr id="49" name="Num-0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1163638"/>
            <a:ext cx="123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80" y="3849689"/>
            <a:ext cx="1666240" cy="217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945" y="3915410"/>
            <a:ext cx="1622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9" name="Logo AEM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PictoGuid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0063" name="PictoInf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0065" name="PictoVide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6" name="Btn_Retour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70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Num-0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80" y="1138873"/>
            <a:ext cx="1461770" cy="192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B5FF319C-D98C-1C2A-FB44-32A1DB66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66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hlinkClick r:id="rId14" action="ppaction://hlinksldjump"/>
            <a:extLst>
              <a:ext uri="{FF2B5EF4-FFF2-40B4-BE49-F238E27FC236}">
                <a16:creationId xmlns:a16="http://schemas.microsoft.com/office/drawing/2014/main" id="{6001DC41-52EE-52CC-B7C5-4DB4B70E7E84}"/>
              </a:ext>
            </a:extLst>
          </p:cNvPr>
          <p:cNvSpPr/>
          <p:nvPr/>
        </p:nvSpPr>
        <p:spPr>
          <a:xfrm>
            <a:off x="1811338" y="3175"/>
            <a:ext cx="10380662" cy="685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ag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152775"/>
            <a:ext cx="3830638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itre 1"/>
          <p:cNvSpPr>
            <a:spLocks noGrp="1"/>
          </p:cNvSpPr>
          <p:nvPr>
            <p:ph type="title"/>
          </p:nvPr>
        </p:nvSpPr>
        <p:spPr>
          <a:xfrm>
            <a:off x="1919288" y="0"/>
            <a:ext cx="9685337" cy="900113"/>
          </a:xfrm>
        </p:spPr>
        <p:txBody>
          <a:bodyPr/>
          <a:lstStyle/>
          <a:p>
            <a:pPr algn="ctr" eaLnBrk="1" hangingPunct="1"/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</a:rPr>
              <a:t>L’énergie électrique pollue-t-elle l’air ?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869950"/>
            <a:ext cx="16160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4551363" y="2087563"/>
            <a:ext cx="4076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L’énergie électrique ne pollue pas l’air sur le lieu de son utilisation (exemple : lieu de fonctionnement du tramway).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5140325" y="5649913"/>
            <a:ext cx="6464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En revanche, il peut y avoir une pollution de l’air sur le lieu où l’électricité a été produite et au moment de la production.</a:t>
            </a:r>
          </a:p>
        </p:txBody>
      </p:sp>
      <p:pic>
        <p:nvPicPr>
          <p:cNvPr id="39950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539875"/>
            <a:ext cx="242093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4056063"/>
            <a:ext cx="298132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17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2109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2111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007725" y="6356350"/>
            <a:ext cx="1184275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400" b="1" dirty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EE0D453A-31CD-4E29-9AF3-AF8B4F93835C}" type="slidenum">
              <a:rPr lang="fr-FR" altLang="fr-FR" sz="1800" smtClean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67</a:t>
            </a:fld>
            <a:endParaRPr lang="fr-FR" altLang="fr-FR" sz="1200" dirty="0">
              <a:solidFill>
                <a:srgbClr val="FFFFF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32113" name="NivSup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75" y="6386513"/>
            <a:ext cx="3032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4" name="Btn_Retour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70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15875"/>
            <a:ext cx="1026001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ZoneTexte 15"/>
          <p:cNvSpPr txBox="1">
            <a:spLocks noChangeArrowheads="1"/>
          </p:cNvSpPr>
          <p:nvPr/>
        </p:nvSpPr>
        <p:spPr bwMode="auto">
          <a:xfrm>
            <a:off x="1919288" y="6324600"/>
            <a:ext cx="431800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Chaque jour, je respire environ… 15 000 litres d’air</a:t>
            </a:r>
          </a:p>
        </p:txBody>
      </p:sp>
      <p:pic>
        <p:nvPicPr>
          <p:cNvPr id="134148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70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415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415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89B7B6-C281-D0A0-0358-993722ED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68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138" y="572928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6200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6202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4" name="Rectangle 14"/>
          <p:cNvSpPr>
            <a:spLocks noChangeArrowheads="1"/>
          </p:cNvSpPr>
          <p:nvPr/>
        </p:nvSpPr>
        <p:spPr bwMode="auto">
          <a:xfrm rot="-5400000">
            <a:off x="11590337" y="5080001"/>
            <a:ext cx="925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Air PACA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7DE5F9-8BFB-EA8B-EFAB-86BC76C6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69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956050"/>
            <a:ext cx="36718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781050"/>
            <a:ext cx="4119562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2"/>
          <p:cNvSpPr txBox="1">
            <a:spLocks noChangeArrowheads="1"/>
          </p:cNvSpPr>
          <p:nvPr/>
        </p:nvSpPr>
        <p:spPr bwMode="auto">
          <a:xfrm>
            <a:off x="1919288" y="11113"/>
            <a:ext cx="9648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Une personne respire-t-elle plus d’air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quand elle fait du sport ?</a:t>
            </a:r>
          </a:p>
        </p:txBody>
      </p:sp>
      <p:sp>
        <p:nvSpPr>
          <p:cNvPr id="7" name="ZoneTexte 15"/>
          <p:cNvSpPr txBox="1">
            <a:spLocks noChangeArrowheads="1"/>
          </p:cNvSpPr>
          <p:nvPr/>
        </p:nvSpPr>
        <p:spPr bwMode="auto">
          <a:xfrm>
            <a:off x="2117725" y="2708275"/>
            <a:ext cx="6054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Une personne respire jusqu’à </a:t>
            </a:r>
            <a:r>
              <a:rPr lang="fr-FR" altLang="fr-FR" sz="18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50</a:t>
            </a:r>
            <a:r>
              <a:rPr lang="fr-FR" altLang="fr-FR" sz="18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fois plus d’air quand elle fait du sport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C’est pour cette raison qu’on recommande d’éviter de faire du sport lors des </a:t>
            </a:r>
            <a:r>
              <a:rPr lang="fr-FR" altLang="fr-FR" sz="1800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pics de pollution</a:t>
            </a:r>
            <a:r>
              <a:rPr lang="fr-FR" altLang="fr-FR" sz="1800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125538"/>
            <a:ext cx="2286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9467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F30E7232-DF4F-451C-8E1E-67927B350C02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991225" y="6202363"/>
            <a:ext cx="5286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63" indent="-47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Candara" panose="020E0502030303020204" pitchFamily="34" charset="0"/>
                <a:cs typeface="Arial" panose="020B0604020202020204" pitchFamily="34" charset="0"/>
              </a:rPr>
              <a:t>Pic de pollution </a:t>
            </a:r>
            <a:r>
              <a:rPr lang="fr-FR" altLang="fr-FR" sz="1400">
                <a:latin typeface="Candara" panose="020E0502030303020204" pitchFamily="34" charset="0"/>
                <a:cs typeface="Arial" panose="020B0604020202020204" pitchFamily="34" charset="0"/>
              </a:rPr>
              <a:t>: période durant laquelle la concentration d'un ou plusieurs polluants est particulièrement élevée dans l'air ambiant.</a:t>
            </a:r>
          </a:p>
        </p:txBody>
      </p:sp>
      <p:sp>
        <p:nvSpPr>
          <p:cNvPr id="23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9471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595688"/>
            <a:ext cx="3381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-20638"/>
            <a:ext cx="1027906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36366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transports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38244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70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38249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38251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3" name="Rectangle 14"/>
          <p:cNvSpPr>
            <a:spLocks noChangeArrowheads="1"/>
          </p:cNvSpPr>
          <p:nvPr/>
        </p:nvSpPr>
        <p:spPr bwMode="auto">
          <a:xfrm rot="-5400000">
            <a:off x="11499056" y="5050632"/>
            <a:ext cx="1108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pxhere.com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343EA90-35CB-9696-2DB5-62363740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70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08426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usines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40292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390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40297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92163" cy="2762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rgbClr val="002060"/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40299" name="PictoVideo">
            <a:hlinkClick r:id="rId9" tooltip="Connexion internet requis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549062" y="5102226"/>
            <a:ext cx="1008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Steelworks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A0618D-862F-19AF-1E3F-3E2300F9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71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Image 4">
            <a:hlinkClick r:id="rId3" action="ppaction://hlinksldjump"/>
            <a:extLst>
              <a:ext uri="{FF2B5EF4-FFF2-40B4-BE49-F238E27FC236}">
                <a16:creationId xmlns:a16="http://schemas.microsoft.com/office/drawing/2014/main" id="{06D8EB91-24DA-9B6D-509D-39752AE78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6"/>
          <a:stretch>
            <a:fillRect/>
          </a:stretch>
        </p:blipFill>
        <p:spPr bwMode="auto">
          <a:xfrm>
            <a:off x="1919288" y="0"/>
            <a:ext cx="10272712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636BF353-A615-7E9F-2668-66AB076D2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0548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Logo AEM">
            <a:extLst>
              <a:ext uri="{FF2B5EF4-FFF2-40B4-BE49-F238E27FC236}">
                <a16:creationId xmlns:a16="http://schemas.microsoft.com/office/drawing/2014/main" id="{F0BDA32A-470A-FC34-C3F3-0CD13C47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oGuide">
            <a:extLst>
              <a:ext uri="{FF2B5EF4-FFF2-40B4-BE49-F238E27FC236}">
                <a16:creationId xmlns:a16="http://schemas.microsoft.com/office/drawing/2014/main" id="{DE27B254-518C-07D8-92B5-103D0DB93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>
            <a:extLst>
              <a:ext uri="{FF2B5EF4-FFF2-40B4-BE49-F238E27FC236}">
                <a16:creationId xmlns:a16="http://schemas.microsoft.com/office/drawing/2014/main" id="{10CB406A-B1A3-A5B9-3C9E-E3F0C8BDC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>
            <a:extLst>
              <a:ext uri="{FF2B5EF4-FFF2-40B4-BE49-F238E27FC236}">
                <a16:creationId xmlns:a16="http://schemas.microsoft.com/office/drawing/2014/main" id="{B754B017-C1AF-AD87-B690-589966D98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66920" name="PictoInfo">
            <a:extLst>
              <a:ext uri="{FF2B5EF4-FFF2-40B4-BE49-F238E27FC236}">
                <a16:creationId xmlns:a16="http://schemas.microsoft.com/office/drawing/2014/main" id="{FAF96502-1C20-377F-F466-21EB605DB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1" name="Espace réservé du numéro de diapositive 1">
            <a:extLst>
              <a:ext uri="{FF2B5EF4-FFF2-40B4-BE49-F238E27FC236}">
                <a16:creationId xmlns:a16="http://schemas.microsoft.com/office/drawing/2014/main" id="{FBA50A0D-27A3-D3D3-1C19-BC395455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3972AC0A-3BCB-4D6E-9E06-8FAD4A5D9EB9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72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66922" name="ZoneTexte 15">
            <a:extLst>
              <a:ext uri="{FF2B5EF4-FFF2-40B4-BE49-F238E27FC236}">
                <a16:creationId xmlns:a16="http://schemas.microsoft.com/office/drawing/2014/main" id="{67DD31B5-68E8-48AE-4181-4E950849D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1254125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 chauffage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C8827A-FBCC-1054-5900-B78E8EECF816}"/>
              </a:ext>
            </a:extLst>
          </p:cNvPr>
          <p:cNvSpPr/>
          <p:nvPr/>
        </p:nvSpPr>
        <p:spPr>
          <a:xfrm>
            <a:off x="11838057" y="4133132"/>
            <a:ext cx="353943" cy="1264129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100" i="1" kern="0" dirty="0" err="1">
                <a:solidFill>
                  <a:prstClr val="white"/>
                </a:solidFill>
                <a:latin typeface="Corbel" panose="020B0503020204020204" pitchFamily="34" charset="0"/>
              </a:rPr>
              <a:t>Wikimedia</a:t>
            </a:r>
            <a:r>
              <a:rPr lang="fr-FR" altLang="fr-FR" sz="1100" i="1" kern="0" dirty="0">
                <a:solidFill>
                  <a:prstClr val="white"/>
                </a:solidFill>
                <a:latin typeface="Corbel" panose="020B0503020204020204" pitchFamily="34" charset="0"/>
              </a:rPr>
              <a:t> </a:t>
            </a:r>
            <a:r>
              <a:rPr lang="fr-FR" altLang="fr-FR" sz="1100" i="1" kern="0" dirty="0" err="1">
                <a:solidFill>
                  <a:prstClr val="white"/>
                </a:solidFill>
                <a:latin typeface="Corbel" panose="020B0503020204020204" pitchFamily="34" charset="0"/>
              </a:rPr>
              <a:t>commons</a:t>
            </a:r>
            <a:endParaRPr lang="fr-FR" altLang="fr-FR" sz="1100" i="1" kern="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4" name="ZtxtP-Video">
            <a:extLst>
              <a:ext uri="{FF2B5EF4-FFF2-40B4-BE49-F238E27FC236}">
                <a16:creationId xmlns:a16="http://schemas.microsoft.com/office/drawing/2014/main" id="{D4949ECA-05D7-A337-00C9-A4421AF06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66925" name="PictoVideo">
            <a:extLst>
              <a:ext uri="{FF2B5EF4-FFF2-40B4-BE49-F238E27FC236}">
                <a16:creationId xmlns:a16="http://schemas.microsoft.com/office/drawing/2014/main" id="{BA35694E-17BD-6DC0-99BA-3FE4F4DE4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/>
          <a:stretch>
            <a:fillRect/>
          </a:stretch>
        </p:blipFill>
        <p:spPr bwMode="auto">
          <a:xfrm>
            <a:off x="1919288" y="-28575"/>
            <a:ext cx="1027271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61290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L’activité agricole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42340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788" y="58118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42345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EF01CF5D-A8A0-455D-A90F-B6A3DB5D3ED7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73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42348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 rot="16200000">
            <a:off x="11530012" y="5178426"/>
            <a:ext cx="1046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Jeff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Vanuga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"/>
          <a:stretch>
            <a:fillRect/>
          </a:stretch>
        </p:blipFill>
        <p:spPr bwMode="auto">
          <a:xfrm>
            <a:off x="1920875" y="11113"/>
            <a:ext cx="10267950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44392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44394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D75A2B5-41DD-42E3-BA8B-8B0D946599D6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74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44396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236855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éruptions volcaniques</a:t>
            </a:r>
            <a:endParaRPr lang="fr-FR" altLang="fr-FR" sz="1200" i="1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16200000">
            <a:off x="11513344" y="5049044"/>
            <a:ext cx="1079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David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Karnå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141E78AF-A74F-7173-B416-C7250F3C6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" b="4832"/>
          <a:stretch>
            <a:fillRect/>
          </a:stretch>
        </p:blipFill>
        <p:spPr bwMode="auto">
          <a:xfrm>
            <a:off x="1919288" y="0"/>
            <a:ext cx="10272712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48AC181E-E525-9232-BD2E-E117A9B5E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Logo AEM">
            <a:extLst>
              <a:ext uri="{FF2B5EF4-FFF2-40B4-BE49-F238E27FC236}">
                <a16:creationId xmlns:a16="http://schemas.microsoft.com/office/drawing/2014/main" id="{4B989B47-1D9F-15D1-D31D-17571781F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oGuide">
            <a:extLst>
              <a:ext uri="{FF2B5EF4-FFF2-40B4-BE49-F238E27FC236}">
                <a16:creationId xmlns:a16="http://schemas.microsoft.com/office/drawing/2014/main" id="{E3F83C01-3E35-7660-C00F-6AACE9F34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>
            <a:extLst>
              <a:ext uri="{FF2B5EF4-FFF2-40B4-BE49-F238E27FC236}">
                <a16:creationId xmlns:a16="http://schemas.microsoft.com/office/drawing/2014/main" id="{858A23F0-3AE7-0849-F30A-547736AF7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>
            <a:extLst>
              <a:ext uri="{FF2B5EF4-FFF2-40B4-BE49-F238E27FC236}">
                <a16:creationId xmlns:a16="http://schemas.microsoft.com/office/drawing/2014/main" id="{92864F65-B1A4-1286-B227-7D8D79F83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73064" name="PictoInfo">
            <a:extLst>
              <a:ext uri="{FF2B5EF4-FFF2-40B4-BE49-F238E27FC236}">
                <a16:creationId xmlns:a16="http://schemas.microsoft.com/office/drawing/2014/main" id="{3AC0CA8D-D777-CFF3-6F70-1620F22A2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>
            <a:extLst>
              <a:ext uri="{FF2B5EF4-FFF2-40B4-BE49-F238E27FC236}">
                <a16:creationId xmlns:a16="http://schemas.microsoft.com/office/drawing/2014/main" id="{25314D9F-A9D2-E93B-7F27-5E7D7E397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73066" name="PictoVideo">
            <a:extLst>
              <a:ext uri="{FF2B5EF4-FFF2-40B4-BE49-F238E27FC236}">
                <a16:creationId xmlns:a16="http://schemas.microsoft.com/office/drawing/2014/main" id="{8B991EBB-699B-7B70-E63A-9FD3938603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7" name="Espace réservé du numéro de diapositive 1">
            <a:extLst>
              <a:ext uri="{FF2B5EF4-FFF2-40B4-BE49-F238E27FC236}">
                <a16:creationId xmlns:a16="http://schemas.microsoft.com/office/drawing/2014/main" id="{4A2F76AA-8D15-647F-46CE-099E593A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75993DF9-D4B6-42CA-B8CC-F22ED93E725E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75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73068" name="ZoneTexte 15">
            <a:extLst>
              <a:ext uri="{FF2B5EF4-FFF2-40B4-BE49-F238E27FC236}">
                <a16:creationId xmlns:a16="http://schemas.microsoft.com/office/drawing/2014/main" id="{B32547A6-52E3-A1D1-B19C-2DE71DC90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236855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éruptions volcaniques</a:t>
            </a:r>
            <a:endParaRPr lang="fr-FR" altLang="fr-FR" sz="1200" i="1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269D16-3AEE-F8BC-F0B5-A81399D836E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513344" y="5049044"/>
            <a:ext cx="1079500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David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Karnå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"/>
          <a:stretch>
            <a:fillRect/>
          </a:stretch>
        </p:blipFill>
        <p:spPr bwMode="auto">
          <a:xfrm>
            <a:off x="1920875" y="-9525"/>
            <a:ext cx="102679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46440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46442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4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1033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pollens</a:t>
            </a:r>
            <a:endParaRPr lang="fr-FR" altLang="fr-FR" sz="1200" i="1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16200000">
            <a:off x="11677650" y="5102226"/>
            <a:ext cx="750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skeeze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F9C89C-7D3C-4E58-D8E7-91696B9A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76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-9525"/>
            <a:ext cx="10299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ZoneTexte 15"/>
          <p:cNvSpPr txBox="1">
            <a:spLocks noChangeArrowheads="1"/>
          </p:cNvSpPr>
          <p:nvPr/>
        </p:nvSpPr>
        <p:spPr bwMode="auto">
          <a:xfrm>
            <a:off x="1973263" y="6407150"/>
            <a:ext cx="135255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ruminants</a:t>
            </a:r>
            <a:endParaRPr lang="fr-FR" altLang="fr-FR" sz="1200" i="1">
              <a:solidFill>
                <a:srgbClr val="002060"/>
              </a:solidFill>
            </a:endParaRPr>
          </a:p>
        </p:txBody>
      </p:sp>
      <p:pic>
        <p:nvPicPr>
          <p:cNvPr id="150532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181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0537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0539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530012" y="4949826"/>
            <a:ext cx="1046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simonprodl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C33052-F903-5D13-3E5E-4CA365778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77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Image 7">
            <a:hlinkClick r:id="rId3" action="ppaction://hlinksldjump"/>
            <a:extLst>
              <a:ext uri="{FF2B5EF4-FFF2-40B4-BE49-F238E27FC236}">
                <a16:creationId xmlns:a16="http://schemas.microsoft.com/office/drawing/2014/main" id="{8187994B-6D1E-2220-2D27-5A463A782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7"/>
          <a:stretch>
            <a:fillRect/>
          </a:stretch>
        </p:blipFill>
        <p:spPr bwMode="auto">
          <a:xfrm>
            <a:off x="1970088" y="0"/>
            <a:ext cx="10221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ZoneTexte 15">
            <a:extLst>
              <a:ext uri="{FF2B5EF4-FFF2-40B4-BE49-F238E27FC236}">
                <a16:creationId xmlns:a16="http://schemas.microsoft.com/office/drawing/2014/main" id="{5479C1C1-022B-BFA3-667D-FBA832379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263" y="6407150"/>
            <a:ext cx="135255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incendies</a:t>
            </a:r>
            <a:endParaRPr lang="fr-FR" altLang="fr-FR" sz="1200" i="1">
              <a:solidFill>
                <a:srgbClr val="002060"/>
              </a:solidFill>
            </a:endParaRPr>
          </a:p>
        </p:txBody>
      </p:sp>
      <p:pic>
        <p:nvPicPr>
          <p:cNvPr id="209924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5C5EA347-C824-18B2-9489-2739C2B2F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181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5" name="Logo AEM">
            <a:extLst>
              <a:ext uri="{FF2B5EF4-FFF2-40B4-BE49-F238E27FC236}">
                <a16:creationId xmlns:a16="http://schemas.microsoft.com/office/drawing/2014/main" id="{105D9186-9515-C606-D0BA-357BF9113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6" name="PictoGuide">
            <a:extLst>
              <a:ext uri="{FF2B5EF4-FFF2-40B4-BE49-F238E27FC236}">
                <a16:creationId xmlns:a16="http://schemas.microsoft.com/office/drawing/2014/main" id="{81805F1C-F281-79CA-B888-78BB7CF89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>
            <a:extLst>
              <a:ext uri="{FF2B5EF4-FFF2-40B4-BE49-F238E27FC236}">
                <a16:creationId xmlns:a16="http://schemas.microsoft.com/office/drawing/2014/main" id="{CD35071E-D769-6FFC-1305-8A1DAFD1B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>
            <a:extLst>
              <a:ext uri="{FF2B5EF4-FFF2-40B4-BE49-F238E27FC236}">
                <a16:creationId xmlns:a16="http://schemas.microsoft.com/office/drawing/2014/main" id="{2A9F5066-AFD7-AF6D-510E-99F8493DA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09929" name="PictoInfo">
            <a:extLst>
              <a:ext uri="{FF2B5EF4-FFF2-40B4-BE49-F238E27FC236}">
                <a16:creationId xmlns:a16="http://schemas.microsoft.com/office/drawing/2014/main" id="{0D876912-DEE4-23BF-8971-6FA68343EE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>
            <a:extLst>
              <a:ext uri="{FF2B5EF4-FFF2-40B4-BE49-F238E27FC236}">
                <a16:creationId xmlns:a16="http://schemas.microsoft.com/office/drawing/2014/main" id="{15072C90-3103-10B2-CAF2-3E342A151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09931" name="PictoVideo">
            <a:extLst>
              <a:ext uri="{FF2B5EF4-FFF2-40B4-BE49-F238E27FC236}">
                <a16:creationId xmlns:a16="http://schemas.microsoft.com/office/drawing/2014/main" id="{780A03D0-CA02-438A-93F1-E13A45F354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32" name="Espace réservé du numéro de diapositive 1">
            <a:extLst>
              <a:ext uri="{FF2B5EF4-FFF2-40B4-BE49-F238E27FC236}">
                <a16:creationId xmlns:a16="http://schemas.microsoft.com/office/drawing/2014/main" id="{3C506C14-EC41-75CE-35E1-1E5DC864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BBA26C07-7710-49B8-91D6-1E5D5D3D7675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78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1795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acariens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52580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2295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2585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2587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8342313" y="1114425"/>
            <a:ext cx="3197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txt-mesure"/>
          <p:cNvSpPr txBox="1">
            <a:spLocks noChangeArrowheads="1"/>
          </p:cNvSpPr>
          <p:nvPr/>
        </p:nvSpPr>
        <p:spPr bwMode="auto">
          <a:xfrm>
            <a:off x="9821863" y="600075"/>
            <a:ext cx="171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800" kern="0" dirty="0">
                <a:solidFill>
                  <a:schemeClr val="bg1"/>
                </a:solidFill>
                <a:latin typeface="Candara" panose="020E0502030303020204" pitchFamily="34" charset="0"/>
              </a:rPr>
              <a:t>30,00 µm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 rot="16200000">
            <a:off x="11526837" y="5102226"/>
            <a:ext cx="1052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Wikilmages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555F32-7E7F-E8C8-A521-10355328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79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13822" r="15266" b="3172"/>
          <a:stretch/>
        </p:blipFill>
        <p:spPr bwMode="auto">
          <a:xfrm>
            <a:off x="2702560" y="820315"/>
            <a:ext cx="5093651" cy="519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1330522"/>
            <a:ext cx="1304924" cy="155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/>
          <p:nvPr/>
        </p:nvCxnSpPr>
        <p:spPr bwMode="auto">
          <a:xfrm flipH="1" flipV="1">
            <a:off x="7521575" y="2773363"/>
            <a:ext cx="650875" cy="804862"/>
          </a:xfrm>
          <a:prstGeom prst="straightConnector1">
            <a:avLst/>
          </a:prstGeom>
          <a:ln w="38100">
            <a:solidFill>
              <a:srgbClr val="7030A0">
                <a:alpha val="8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ZoneTexte 14"/>
          <p:cNvSpPr txBox="1">
            <a:spLocks noChangeArrowheads="1"/>
          </p:cNvSpPr>
          <p:nvPr/>
        </p:nvSpPr>
        <p:spPr bwMode="auto">
          <a:xfrm>
            <a:off x="8239124" y="4049713"/>
            <a:ext cx="345473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3038" indent="-173038" eaLnBrk="1" hangingPunct="1">
              <a:defRPr/>
            </a:pPr>
            <a:r>
              <a:rPr lang="fr-FR" sz="1400" dirty="0">
                <a:solidFill>
                  <a:srgbClr val="002060"/>
                </a:solidFill>
                <a:cs typeface="Arial" charset="0"/>
              </a:rPr>
              <a:t>Exemples 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Argon (Ar)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Dioxyde de carbone (CO</a:t>
            </a:r>
            <a:r>
              <a:rPr lang="fr-FR" altLang="fr-FR" sz="1400" baseline="-25000" dirty="0">
                <a:solidFill>
                  <a:srgbClr val="002060"/>
                </a:solidFill>
              </a:rPr>
              <a:t>2</a:t>
            </a: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Autres gaz rares : néon (Ne), krypton (Kr), xénon (Xe), hélium (He), radon (Rn).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fr-FR" sz="1400" b="1" dirty="0">
                <a:solidFill>
                  <a:srgbClr val="002060"/>
                </a:solidFill>
                <a:cs typeface="Arial" panose="020B0604020202020204" pitchFamily="34" charset="0"/>
              </a:rPr>
              <a:t>Polluants de l’air </a:t>
            </a: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: dioxyde d'azote (NO</a:t>
            </a:r>
            <a:r>
              <a:rPr lang="fr-FR" altLang="fr-FR" sz="1400" baseline="-25000" dirty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), dioxyde de soufre (SO</a:t>
            </a:r>
            <a:r>
              <a:rPr lang="fr-FR" altLang="fr-FR" sz="1400" baseline="-25000" dirty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), ozone (O</a:t>
            </a:r>
            <a:r>
              <a:rPr lang="fr-FR" altLang="fr-FR" sz="1400" baseline="-25000" dirty="0">
                <a:solidFill>
                  <a:srgbClr val="002060"/>
                </a:solidFill>
                <a:cs typeface="Arial" panose="020B0604020202020204" pitchFamily="34" charset="0"/>
              </a:rPr>
              <a:t>3</a:t>
            </a: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), métaux lourds (arsenic (As), cadmium (Cd), chrome (Cr), </a:t>
            </a:r>
            <a:r>
              <a:rPr lang="fr-FR" altLang="fr-FR" sz="1400" dirty="0" err="1">
                <a:solidFill>
                  <a:srgbClr val="002060"/>
                </a:solidFill>
                <a:cs typeface="Arial" panose="020B0604020202020204" pitchFamily="34" charset="0"/>
              </a:rPr>
              <a:t>nikel</a:t>
            </a:r>
            <a:r>
              <a:rPr lang="fr-FR" altLang="fr-FR" sz="1400" dirty="0">
                <a:solidFill>
                  <a:srgbClr val="002060"/>
                </a:solidFill>
                <a:cs typeface="Arial" panose="020B0604020202020204" pitchFamily="34" charset="0"/>
              </a:rPr>
              <a:t> (Ni), plomb (Pb), zinc (Zn)), Hydrocarbures Aromatiques Polycycliques (HAP), pesticides…</a:t>
            </a:r>
          </a:p>
        </p:txBody>
      </p:sp>
      <p:sp>
        <p:nvSpPr>
          <p:cNvPr id="13317" name="ZoneTexte 14"/>
          <p:cNvSpPr txBox="1">
            <a:spLocks noChangeArrowheads="1"/>
          </p:cNvSpPr>
          <p:nvPr/>
        </p:nvSpPr>
        <p:spPr bwMode="auto">
          <a:xfrm>
            <a:off x="8224838" y="3321050"/>
            <a:ext cx="255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1% de gaz divers et particules fines</a:t>
            </a:r>
            <a:endParaRPr lang="fr-FR" altLang="fr-FR" sz="18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3318" name="ZoneTexte 14"/>
          <p:cNvSpPr txBox="1">
            <a:spLocks noChangeArrowheads="1"/>
          </p:cNvSpPr>
          <p:nvPr/>
        </p:nvSpPr>
        <p:spPr bwMode="auto">
          <a:xfrm>
            <a:off x="8239125" y="1627188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21% de dioxygène</a:t>
            </a:r>
          </a:p>
        </p:txBody>
      </p:sp>
      <p:sp>
        <p:nvSpPr>
          <p:cNvPr id="13319" name="ZoneTexte 14"/>
          <p:cNvSpPr txBox="1">
            <a:spLocks noChangeArrowheads="1"/>
          </p:cNvSpPr>
          <p:nvPr/>
        </p:nvSpPr>
        <p:spPr bwMode="auto">
          <a:xfrm>
            <a:off x="5253317" y="2378075"/>
            <a:ext cx="1582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78% de diazote</a:t>
            </a:r>
          </a:p>
        </p:txBody>
      </p:sp>
      <p:sp>
        <p:nvSpPr>
          <p:cNvPr id="21513" name="Titre 1"/>
          <p:cNvSpPr txBox="1">
            <a:spLocks/>
          </p:cNvSpPr>
          <p:nvPr/>
        </p:nvSpPr>
        <p:spPr bwMode="auto">
          <a:xfrm>
            <a:off x="1919288" y="0"/>
            <a:ext cx="96488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 quoi se compose l’air ? </a:t>
            </a:r>
            <a:r>
              <a:rPr lang="fr-FR" altLang="fr-FR" sz="3200" b="1" i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951038"/>
            <a:ext cx="11128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408" y="3319977"/>
            <a:ext cx="1260475" cy="159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/>
          <p:nvPr/>
        </p:nvCxnSpPr>
        <p:spPr bwMode="auto">
          <a:xfrm rot="10800000" flipV="1">
            <a:off x="7237413" y="1844675"/>
            <a:ext cx="935037" cy="647700"/>
          </a:xfrm>
          <a:prstGeom prst="straightConnector1">
            <a:avLst/>
          </a:prstGeom>
          <a:ln w="38100">
            <a:solidFill>
              <a:srgbClr val="0070C0">
                <a:alpha val="8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8213408" y="6413698"/>
            <a:ext cx="3925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C’est ici que se trouve la pollution l’air.</a:t>
            </a:r>
          </a:p>
        </p:txBody>
      </p:sp>
      <p:sp>
        <p:nvSpPr>
          <p:cNvPr id="21518" name="ZoneTexte 16"/>
          <p:cNvSpPr txBox="1">
            <a:spLocks noChangeArrowheads="1"/>
          </p:cNvSpPr>
          <p:nvPr/>
        </p:nvSpPr>
        <p:spPr bwMode="auto">
          <a:xfrm>
            <a:off x="141288" y="6567488"/>
            <a:ext cx="382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aoa</a:t>
            </a:r>
          </a:p>
        </p:txBody>
      </p:sp>
      <p:sp>
        <p:nvSpPr>
          <p:cNvPr id="21519" name="ZoneTexte 15"/>
          <p:cNvSpPr txBox="1">
            <a:spLocks noChangeArrowheads="1"/>
          </p:cNvSpPr>
          <p:nvPr/>
        </p:nvSpPr>
        <p:spPr bwMode="auto">
          <a:xfrm>
            <a:off x="2095313" y="6241489"/>
            <a:ext cx="22161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*</a:t>
            </a:r>
            <a:r>
              <a:rPr lang="fr-FR" altLang="fr-FR" sz="1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Composition de l’air sec</a:t>
            </a:r>
          </a:p>
        </p:txBody>
      </p:sp>
      <p:pic>
        <p:nvPicPr>
          <p:cNvPr id="21520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8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1524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1526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7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534E9FBF-5281-414C-9453-0C188964F254}" type="slidenum">
              <a:rPr lang="fr-FR" altLang="fr-FR" sz="1800" smtClean="0"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200" dirty="0">
              <a:solidFill>
                <a:srgbClr val="FFFFF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8" grpId="0"/>
      <p:bldP spid="13319" grpId="0"/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016996EB-B18F-0871-8A42-C5491B91A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/>
          <a:stretch/>
        </p:blipFill>
        <p:spPr>
          <a:xfrm>
            <a:off x="1712912" y="0"/>
            <a:ext cx="10479087" cy="6858000"/>
          </a:xfrm>
          <a:prstGeom prst="rect">
            <a:avLst/>
          </a:prstGeom>
        </p:spPr>
      </p:pic>
      <p:sp>
        <p:nvSpPr>
          <p:cNvPr id="132108" name="Rectangle 14">
            <a:extLst>
              <a:ext uri="{FF2B5EF4-FFF2-40B4-BE49-F238E27FC236}">
                <a16:creationId xmlns:a16="http://schemas.microsoft.com/office/drawing/2014/main" id="{C35827BF-3CE5-45F0-B869-743409466C6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776939" y="4369848"/>
            <a:ext cx="25619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Candara" panose="020E0502030303020204" pitchFamily="34" charset="0"/>
              </a:rPr>
              <a:t>muséum national d'histoire naturelle</a:t>
            </a:r>
          </a:p>
        </p:txBody>
      </p:sp>
      <p:sp>
        <p:nvSpPr>
          <p:cNvPr id="132109" name="ZoneTexte 15">
            <a:extLst>
              <a:ext uri="{FF2B5EF4-FFF2-40B4-BE49-F238E27FC236}">
                <a16:creationId xmlns:a16="http://schemas.microsoft.com/office/drawing/2014/main" id="{4C81D10B-1F32-4A35-97B2-9BCF67E4E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6002338"/>
            <a:ext cx="1923369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dirty="0">
                <a:solidFill>
                  <a:srgbClr val="002060"/>
                </a:solidFill>
              </a:rPr>
              <a:t>Fourmi</a:t>
            </a:r>
            <a:r>
              <a:rPr lang="fr-FR" sz="1600" dirty="0">
                <a:solidFill>
                  <a:srgbClr val="002060"/>
                </a:solidFill>
              </a:rPr>
              <a:t> toute brune</a:t>
            </a:r>
            <a:endParaRPr lang="fr-FR" altLang="fr-FR" sz="1600" i="1" dirty="0">
              <a:solidFill>
                <a:srgbClr val="002060"/>
              </a:solidFill>
            </a:endParaRPr>
          </a:p>
        </p:txBody>
      </p:sp>
      <p:pic>
        <p:nvPicPr>
          <p:cNvPr id="13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05" y="5803157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65578263-4AF1-1702-6211-84275FA36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80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565009"/>
      </p:ext>
    </p:extLst>
  </p:cSld>
  <p:clrMapOvr>
    <a:masterClrMapping/>
  </p:clrMapOvr>
  <p:transition spd="slow"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erbe, fruit, assis, différent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4818DDFF-30A1-425B-B7F1-3DDAA82BB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33" y="0"/>
            <a:ext cx="10248568" cy="6858000"/>
          </a:xfrm>
          <a:prstGeom prst="rect">
            <a:avLst/>
          </a:prstGeom>
        </p:spPr>
      </p:pic>
      <p:sp>
        <p:nvSpPr>
          <p:cNvPr id="140300" name="ZoneTexte 15">
            <a:extLst>
              <a:ext uri="{FF2B5EF4-FFF2-40B4-BE49-F238E27FC236}">
                <a16:creationId xmlns:a16="http://schemas.microsoft.com/office/drawing/2014/main" id="{6A9BF93E-ADBF-4235-AD66-1401F32CD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7" y="6407150"/>
            <a:ext cx="4928079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dirty="0">
                <a:solidFill>
                  <a:srgbClr val="002060"/>
                </a:solidFill>
              </a:rPr>
              <a:t>Les pollens. </a:t>
            </a:r>
            <a:r>
              <a:rPr lang="fr-FR" altLang="fr-FR" sz="1600" i="1" dirty="0">
                <a:solidFill>
                  <a:srgbClr val="002060"/>
                </a:solidFill>
              </a:rPr>
              <a:t>Diamètre de 20 à 55 μm en général </a:t>
            </a:r>
            <a:endParaRPr lang="fr-FR" altLang="fr-FR" sz="1200" i="1" dirty="0">
              <a:solidFill>
                <a:srgbClr val="002060"/>
              </a:solidFill>
            </a:endParaRPr>
          </a:p>
        </p:txBody>
      </p:sp>
      <p:pic>
        <p:nvPicPr>
          <p:cNvPr id="12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1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3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CB6D8F1C-1C0B-23DE-6273-153920E9DE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213" y="576262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C6D54AA8-138E-3590-857F-EF75ED694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81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19679"/>
      </p:ext>
    </p:extLst>
  </p:cSld>
  <p:clrMapOvr>
    <a:masterClrMapping/>
  </p:clrMapOvr>
  <p:transition spd="slow" advClick="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rouge, assis, pose, chien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56BEA517-9B07-456C-9EB2-D87C2C98C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54" y="0"/>
            <a:ext cx="10301347" cy="6858000"/>
          </a:xfrm>
          <a:prstGeom prst="rect">
            <a:avLst/>
          </a:prstGeom>
        </p:spPr>
      </p:pic>
      <p:sp>
        <p:nvSpPr>
          <p:cNvPr id="138253" name="ZoneTexte 15">
            <a:extLst>
              <a:ext uri="{FF2B5EF4-FFF2-40B4-BE49-F238E27FC236}">
                <a16:creationId xmlns:a16="http://schemas.microsoft.com/office/drawing/2014/main" id="{F7C7DD04-EBA9-406C-8267-BA020DFB6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3970337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Globules rouges (observés au microscope)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3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2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4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2272DD6A-5291-50E5-B94F-0417F9CDE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920" y="5852671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274543B2-8FAF-F636-C909-CFC621EE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82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23779"/>
      </p:ext>
    </p:extLst>
  </p:cSld>
  <p:clrMapOvr>
    <a:masterClrMapping/>
  </p:clrMapOvr>
  <p:transition spd="slow" advClick="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7122307A-A9D0-4652-8CB7-EAAD967EE5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6350"/>
            <a:ext cx="1027112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6" name="Rectangle 14">
            <a:extLst>
              <a:ext uri="{FF2B5EF4-FFF2-40B4-BE49-F238E27FC236}">
                <a16:creationId xmlns:a16="http://schemas.microsoft.com/office/drawing/2014/main" id="{0005E48E-AA4C-41B9-B8BA-20B4B62610F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114088" y="4664075"/>
            <a:ext cx="187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latin typeface="Candara" panose="020E0502030303020204" pitchFamily="34" charset="0"/>
              </a:rPr>
              <a:t>© </a:t>
            </a:r>
            <a:r>
              <a:rPr lang="fr-FR" altLang="fr-FR" sz="1200"/>
              <a:t>N. J. Wheeler, Jr, USCDCP</a:t>
            </a:r>
            <a:endParaRPr lang="fr-FR" altLang="fr-FR" sz="1200">
              <a:latin typeface="Candara" panose="020E0502030303020204" pitchFamily="34" charset="0"/>
            </a:endParaRPr>
          </a:p>
        </p:txBody>
      </p:sp>
      <p:sp>
        <p:nvSpPr>
          <p:cNvPr id="134157" name="ZoneTexte 15">
            <a:extLst>
              <a:ext uri="{FF2B5EF4-FFF2-40B4-BE49-F238E27FC236}">
                <a16:creationId xmlns:a16="http://schemas.microsoft.com/office/drawing/2014/main" id="{3F4532FA-39EC-4C4A-B8E0-CED4F858D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7270432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dirty="0">
                <a:solidFill>
                  <a:srgbClr val="002060"/>
                </a:solidFill>
              </a:rPr>
              <a:t>Cellules de 20 µm pour les cellules animales et 100 µm pour les cellules végétales</a:t>
            </a:r>
            <a:endParaRPr lang="fr-FR" altLang="fr-FR" sz="1600" i="1" dirty="0">
              <a:solidFill>
                <a:srgbClr val="002060"/>
              </a:solidFill>
            </a:endParaRPr>
          </a:p>
        </p:txBody>
      </p:sp>
      <p:pic>
        <p:nvPicPr>
          <p:cNvPr id="14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3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5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3AD5E0FD-AB5C-1D41-C6C2-8BFC93508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05" y="5842067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95285C25-E3E4-C9DB-FF17-25B2AC95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83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35388"/>
      </p:ext>
    </p:extLst>
  </p:cSld>
  <p:clrMapOvr>
    <a:masterClrMapping/>
  </p:clrMapOvr>
  <p:transition spd="slow"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9B2F1FB8-73CC-4B53-853F-9F381E99C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-3175"/>
            <a:ext cx="10272712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4" name="Rectangle 14">
            <a:extLst>
              <a:ext uri="{FF2B5EF4-FFF2-40B4-BE49-F238E27FC236}">
                <a16:creationId xmlns:a16="http://schemas.microsoft.com/office/drawing/2014/main" id="{B37F6FB5-694B-46CE-AED6-6CA912D4E31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628438" y="5114925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ndara" panose="020E0502030303020204" pitchFamily="34" charset="0"/>
              </a:rPr>
              <a:t>© </a:t>
            </a:r>
            <a:r>
              <a:rPr lang="fr-FR" altLang="fr-FR" sz="1200">
                <a:solidFill>
                  <a:schemeClr val="bg1"/>
                </a:solidFill>
              </a:rPr>
              <a:t>Pxhere</a:t>
            </a:r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36205" name="ZoneTexte 15">
            <a:extLst>
              <a:ext uri="{FF2B5EF4-FFF2-40B4-BE49-F238E27FC236}">
                <a16:creationId xmlns:a16="http://schemas.microsoft.com/office/drawing/2014/main" id="{6C1C8B36-D14D-40BD-9EF7-9A485171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320516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Bactéries (observées au microscope)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3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2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4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139DE399-980D-4084-4629-34371B9FED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05" y="58809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0222A005-BC35-41E2-127C-8866BC41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84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434660"/>
      </p:ext>
    </p:extLst>
  </p:cSld>
  <p:clrMapOvr>
    <a:masterClrMapping/>
  </p:clrMapOvr>
  <p:transition spd="slow" advClick="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NASDS16J\Share\AIR ET MOI\L'AIR ET MOI LYCEE\L'Air et Moi lycée-Florine et Anne-Sophie 1ères recherches\Crédit photos et vidéos\Photos\Virus\virus1Pixabay.jpg">
            <a:hlinkClick r:id="rId3" action="ppaction://hlinksldjump"/>
            <a:extLst>
              <a:ext uri="{FF2B5EF4-FFF2-40B4-BE49-F238E27FC236}">
                <a16:creationId xmlns:a16="http://schemas.microsoft.com/office/drawing/2014/main" id="{120F94BD-43E8-24C2-71E3-7BD536779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766"/>
          <a:stretch/>
        </p:blipFill>
        <p:spPr bwMode="auto">
          <a:xfrm>
            <a:off x="1908175" y="3791"/>
            <a:ext cx="10454885" cy="685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5" name="ZoneTexte 15">
            <a:extLst>
              <a:ext uri="{FF2B5EF4-FFF2-40B4-BE49-F238E27FC236}">
                <a16:creationId xmlns:a16="http://schemas.microsoft.com/office/drawing/2014/main" id="{6C1C8B36-D14D-40BD-9EF7-9A485171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67462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 dirty="0">
                <a:solidFill>
                  <a:srgbClr val="002060"/>
                </a:solidFill>
              </a:rPr>
              <a:t>Virus</a:t>
            </a:r>
            <a:endParaRPr lang="fr-FR" altLang="fr-FR" sz="1600" i="1" dirty="0">
              <a:solidFill>
                <a:srgbClr val="002060"/>
              </a:solidFill>
            </a:endParaRPr>
          </a:p>
        </p:txBody>
      </p:sp>
      <p:pic>
        <p:nvPicPr>
          <p:cNvPr id="13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1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2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4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139DE399-980D-4084-4629-34371B9FED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05" y="577397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F8196D86-4220-ED34-7973-4338653A7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85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127108"/>
      </p:ext>
    </p:extLst>
  </p:cSld>
  <p:clrMapOvr>
    <a:masterClrMapping/>
  </p:clrMapOvr>
  <p:transition spd="slow" advClick="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dn Matériel Génétique Helix - Image gratuite sur Pixabay">
            <a:hlinkClick r:id="rId3" action="ppaction://hlinksldjump"/>
            <a:extLst>
              <a:ext uri="{FF2B5EF4-FFF2-40B4-BE49-F238E27FC236}">
                <a16:creationId xmlns:a16="http://schemas.microsoft.com/office/drawing/2014/main" id="{F40FE822-D8B0-45DB-92A6-9026E3130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5" r="3375"/>
          <a:stretch/>
        </p:blipFill>
        <p:spPr bwMode="auto">
          <a:xfrm>
            <a:off x="1956573" y="0"/>
            <a:ext cx="10235427" cy="686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6" name="ZoneTexte 15">
            <a:extLst>
              <a:ext uri="{FF2B5EF4-FFF2-40B4-BE49-F238E27FC236}">
                <a16:creationId xmlns:a16="http://schemas.microsoft.com/office/drawing/2014/main" id="{025C154A-B5B9-41F2-A151-2C4560A0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8139112" cy="313932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sz="1600" b="1" dirty="0"/>
              <a:t>ADN</a:t>
            </a:r>
            <a:r>
              <a:rPr lang="fr-FR" sz="1600" dirty="0"/>
              <a:t> (pour Acide </a:t>
            </a:r>
            <a:r>
              <a:rPr lang="fr-FR" sz="1600" dirty="0" err="1"/>
              <a:t>DésoxyriboNucléique</a:t>
            </a:r>
            <a:r>
              <a:rPr lang="fr-FR" sz="1600" dirty="0"/>
              <a:t>). </a:t>
            </a:r>
            <a:r>
              <a:rPr lang="fr-FR" sz="1600" i="1" dirty="0"/>
              <a:t>L'ADN a un diamètre de 2 nm et un pas de 3,4 nm.  </a:t>
            </a:r>
            <a:endParaRPr lang="fr-FR" altLang="fr-FR" sz="1400" i="1" dirty="0">
              <a:solidFill>
                <a:srgbClr val="002060"/>
              </a:solidFill>
            </a:endParaRPr>
          </a:p>
        </p:txBody>
      </p:sp>
      <p:pic>
        <p:nvPicPr>
          <p:cNvPr id="13" name="Logo AE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2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3" name="PictoInf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5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020D24A8-EE41-C90D-BE34-F0E569BA2D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33" y="5787179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ECE04725-E5CF-4A4B-5FF7-5F173A5D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86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7225"/>
      </p:ext>
    </p:extLst>
  </p:cSld>
  <p:clrMapOvr>
    <a:masterClrMapping/>
  </p:clrMapOvr>
  <p:transition spd="slow" advClick="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1DFF3616-0D7C-4B69-B8E3-1B8008990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0"/>
            <a:ext cx="1027112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ZoneTexte 15">
            <a:extLst>
              <a:ext uri="{FF2B5EF4-FFF2-40B4-BE49-F238E27FC236}">
                <a16:creationId xmlns:a16="http://schemas.microsoft.com/office/drawing/2014/main" id="{DA461D5E-DC4E-4B7B-A017-ED4ACF271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7" y="6324600"/>
            <a:ext cx="6423025" cy="535531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altLang="fr-FR" sz="1600" dirty="0">
                <a:solidFill>
                  <a:srgbClr val="002060"/>
                </a:solidFill>
              </a:rPr>
              <a:t>Les acariens, ont une taille de 200 à 500 µm (0,2 à 0,5 mm).                                                  Ils</a:t>
            </a:r>
            <a:r>
              <a:rPr lang="fr-FR" sz="1600" dirty="0">
                <a:solidFill>
                  <a:srgbClr val="002060"/>
                </a:solidFill>
              </a:rPr>
              <a:t> sont translucides et incolores, c'est pourquoi ils sont invisibles à l'œil nu.</a:t>
            </a:r>
            <a:endParaRPr lang="fr-FR" altLang="fr-FR" sz="1600" dirty="0">
              <a:solidFill>
                <a:srgbClr val="00206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170D4BB-FD1E-445E-8F87-2B57389B8649}"/>
              </a:ext>
            </a:extLst>
          </p:cNvPr>
          <p:cNvCxnSpPr/>
          <p:nvPr/>
        </p:nvCxnSpPr>
        <p:spPr>
          <a:xfrm>
            <a:off x="8342313" y="1114425"/>
            <a:ext cx="3197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txt-mesure">
            <a:extLst>
              <a:ext uri="{FF2B5EF4-FFF2-40B4-BE49-F238E27FC236}">
                <a16:creationId xmlns:a16="http://schemas.microsoft.com/office/drawing/2014/main" id="{F26759CC-268E-42A1-9033-D7E95F77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863" y="600075"/>
            <a:ext cx="171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800" kern="0">
                <a:solidFill>
                  <a:schemeClr val="bg1"/>
                </a:solidFill>
                <a:latin typeface="Candara" panose="020E0502030303020204" pitchFamily="34" charset="0"/>
              </a:rPr>
              <a:t>30,00 µm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A1A12F-EE71-4071-8A24-3FCA96147AF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526837" y="5102226"/>
            <a:ext cx="1052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err="1">
                <a:solidFill>
                  <a:schemeClr val="bg1"/>
                </a:solidFill>
                <a:latin typeface="+mj-lt"/>
              </a:rPr>
              <a:t>Wikilmages</a:t>
            </a:r>
            <a:endParaRPr lang="fr-FR" altLang="fr-FR" sz="12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Btn_Retour">
            <a:hlinkClick r:id="rId3" action="ppaction://hlinksldjump"/>
            <a:extLst>
              <a:ext uri="{FF2B5EF4-FFF2-40B4-BE49-F238E27FC236}">
                <a16:creationId xmlns:a16="http://schemas.microsoft.com/office/drawing/2014/main" id="{B3DBBA90-0691-4F2C-87F1-37E2ED7DD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223" y="578897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6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7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9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6089EB-8670-6C69-2F4B-B6C83FA7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87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05103"/>
      </p:ext>
    </p:extLst>
  </p:cSld>
  <p:clrMapOvr>
    <a:masterClrMapping/>
  </p:clrMapOvr>
  <p:transition spd="slow" advClick="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-3175"/>
            <a:ext cx="102711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2046287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Certains médicaments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54628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181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4633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4635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572875" y="5102226"/>
            <a:ext cx="960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Matvevna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86EC91F-00A3-0A6B-7EBC-03C02B4B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88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0"/>
            <a:ext cx="10279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9161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 chauffage au bois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56676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2770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6681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6683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482388" y="4957763"/>
            <a:ext cx="1141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terimakasih0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4B4EB5-4C97-C3FE-7BAE-C12EDD67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89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ercle, Graphique, clipart&#10;&#10;Description générée automatiquement">
            <a:extLst>
              <a:ext uri="{FF2B5EF4-FFF2-40B4-BE49-F238E27FC236}">
                <a16:creationId xmlns:a16="http://schemas.microsoft.com/office/drawing/2014/main" id="{F91EBE5E-419B-4AA6-83A0-7643896C36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34" y="963276"/>
            <a:ext cx="5001531" cy="265814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2725" y="822488"/>
            <a:ext cx="5918200" cy="66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>
            <a:spLocks noGrp="1"/>
          </p:cNvSpPr>
          <p:nvPr>
            <p:ph type="title" idx="4294967295"/>
          </p:nvPr>
        </p:nvSpPr>
        <p:spPr>
          <a:xfrm>
            <a:off x="1774825" y="-9525"/>
            <a:ext cx="10029825" cy="98107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rial" charset="0"/>
              </a:rPr>
              <a:t>Quel instrument permet d’observer l’invisible à l’œil nu ?</a:t>
            </a:r>
          </a:p>
        </p:txBody>
      </p:sp>
      <p:sp>
        <p:nvSpPr>
          <p:cNvPr id="12292" name="ZoneTexte 15"/>
          <p:cNvSpPr txBox="1">
            <a:spLocks noChangeArrowheads="1"/>
          </p:cNvSpPr>
          <p:nvPr/>
        </p:nvSpPr>
        <p:spPr bwMode="auto">
          <a:xfrm>
            <a:off x="7400925" y="5087938"/>
            <a:ext cx="3708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Le savais-tu ?</a:t>
            </a:r>
          </a:p>
          <a:p>
            <a:pPr marL="177800" indent="-177800" eaLnBrk="1" hangingPunct="1">
              <a:buFont typeface="Arial" charset="0"/>
              <a:buChar char="•"/>
              <a:defRPr/>
            </a:pP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1 millimètre est 1 000 fois plus petit qu’1 mètre. </a:t>
            </a:r>
          </a:p>
          <a:p>
            <a:pPr marL="177800" indent="-177800" eaLnBrk="1" hangingPunct="1">
              <a:buFont typeface="Arial" charset="0"/>
              <a:buChar char="•"/>
              <a:defRPr/>
            </a:pPr>
            <a:r>
              <a:rPr lang="fr-FR" dirty="0">
                <a:solidFill>
                  <a:srgbClr val="C00000"/>
                </a:solidFill>
                <a:latin typeface="Candara" panose="020E0502030303020204" pitchFamily="34" charset="0"/>
                <a:cs typeface="Arial" charset="0"/>
              </a:rPr>
              <a:t>1 micromètre </a:t>
            </a:r>
            <a:r>
              <a:rPr lang="fr-FR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rPr>
              <a:t>est 1 000 fois plus petit qu’1 millimètre.</a:t>
            </a:r>
          </a:p>
        </p:txBody>
      </p:sp>
      <p:sp>
        <p:nvSpPr>
          <p:cNvPr id="12293" name="ZoneTexte 16"/>
          <p:cNvSpPr txBox="1">
            <a:spLocks noChangeArrowheads="1"/>
          </p:cNvSpPr>
          <p:nvPr/>
        </p:nvSpPr>
        <p:spPr bwMode="auto">
          <a:xfrm>
            <a:off x="7094538" y="3486150"/>
            <a:ext cx="4705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L’instrument qui permet d'observer des éléments invisibles à l'œil nu est le </a:t>
            </a:r>
            <a:r>
              <a:rPr lang="fr-FR" altLang="fr-FR" sz="180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microscope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5663" y="4390973"/>
            <a:ext cx="1079500" cy="76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5125" y="1550638"/>
            <a:ext cx="2662238" cy="44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Logo AE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20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25612" name="PictoInf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25614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20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5617" name="Btn_Camer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6127750"/>
            <a:ext cx="4032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2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3175"/>
            <a:ext cx="10279062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9437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58728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58730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2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9161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 chauffage solaire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 rot="16200000">
            <a:off x="11657807" y="5137944"/>
            <a:ext cx="76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Pxhere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6D8370-233D-94E3-87D1-5863BD1B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90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9525"/>
            <a:ext cx="10271125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ZoneTexte 15"/>
          <p:cNvSpPr txBox="1">
            <a:spLocks noChangeArrowheads="1"/>
          </p:cNvSpPr>
          <p:nvPr/>
        </p:nvSpPr>
        <p:spPr bwMode="auto">
          <a:xfrm>
            <a:off x="1919288" y="6407150"/>
            <a:ext cx="1166812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Microscope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60772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37225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3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60777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60779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11657012" y="5111751"/>
            <a:ext cx="792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Herney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0F4E3D-4B3D-BC31-CD02-203AB5B6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91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Imag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0"/>
            <a:ext cx="1027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ZoneTexte 15"/>
          <p:cNvSpPr txBox="1">
            <a:spLocks noChangeArrowheads="1"/>
          </p:cNvSpPr>
          <p:nvPr/>
        </p:nvSpPr>
        <p:spPr bwMode="auto">
          <a:xfrm>
            <a:off x="1919288" y="6324600"/>
            <a:ext cx="4714875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Asthme – enfant asthmatique utilisant un inhalateur </a:t>
            </a:r>
            <a:endParaRPr lang="fr-FR" altLang="fr-FR" sz="1600" i="1">
              <a:solidFill>
                <a:srgbClr val="002060"/>
              </a:solidFill>
            </a:endParaRPr>
          </a:p>
        </p:txBody>
      </p:sp>
      <p:pic>
        <p:nvPicPr>
          <p:cNvPr id="162820" name="Btn_Retou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22950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Logo AE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/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62825" name="PictoInf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prstClr val="white">
                    <a:lumMod val="65000"/>
                  </a:prst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62827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8" name="Rectangle 17"/>
          <p:cNvSpPr>
            <a:spLocks noChangeArrowheads="1"/>
          </p:cNvSpPr>
          <p:nvPr/>
        </p:nvSpPr>
        <p:spPr bwMode="auto">
          <a:xfrm rot="-5400000">
            <a:off x="11682413" y="5270500"/>
            <a:ext cx="673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200">
                <a:solidFill>
                  <a:srgbClr val="FFFFFF"/>
                </a:solidFill>
                <a:latin typeface="Calibri Light" panose="020F0302020204030204" pitchFamily="34" charset="0"/>
              </a:rPr>
              <a:t>© Flickr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6F68BB-888C-0ED4-8A97-5CE6FFA2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92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462E8DC-F17C-E7FB-4AEC-663434CA6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5">
            <a:extLst>
              <a:ext uri="{FF2B5EF4-FFF2-40B4-BE49-F238E27FC236}">
                <a16:creationId xmlns:a16="http://schemas.microsoft.com/office/drawing/2014/main" id="{FBF163A1-3F33-A234-E97D-C53B63040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904875"/>
            <a:ext cx="896461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7" name="Groupe 3">
            <a:extLst>
              <a:ext uri="{FF2B5EF4-FFF2-40B4-BE49-F238E27FC236}">
                <a16:creationId xmlns:a16="http://schemas.microsoft.com/office/drawing/2014/main" id="{28FE88B9-D72E-5B13-77A9-6112C50EAA85}"/>
              </a:ext>
            </a:extLst>
          </p:cNvPr>
          <p:cNvGrpSpPr>
            <a:grpSpLocks/>
          </p:cNvGrpSpPr>
          <p:nvPr/>
        </p:nvGrpSpPr>
        <p:grpSpPr bwMode="auto">
          <a:xfrm>
            <a:off x="2001838" y="3516313"/>
            <a:ext cx="2273300" cy="2992437"/>
            <a:chOff x="312030" y="3476967"/>
            <a:chExt cx="2272796" cy="3171426"/>
          </a:xfrm>
        </p:grpSpPr>
        <p:sp>
          <p:nvSpPr>
            <p:cNvPr id="34" name="Text Box 21">
              <a:extLst>
                <a:ext uri="{FF2B5EF4-FFF2-40B4-BE49-F238E27FC236}">
                  <a16:creationId xmlns:a16="http://schemas.microsoft.com/office/drawing/2014/main" id="{305F26A9-85C0-EF79-DB68-5FDEEC72D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30" y="5085393"/>
              <a:ext cx="2272796" cy="15630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fr-FR" sz="1797" b="1" dirty="0">
                  <a:solidFill>
                    <a:srgbClr val="002060"/>
                  </a:solidFill>
                  <a:latin typeface="Candara" panose="020E0502030303020204" pitchFamily="34" charset="0"/>
                </a:rPr>
                <a:t>Isolants</a:t>
              </a:r>
            </a:p>
            <a:p>
              <a:pPr marL="0" lvl="1"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fr-FR" sz="1797" dirty="0">
                  <a:solidFill>
                    <a:srgbClr val="167BB3"/>
                  </a:solidFill>
                  <a:latin typeface="Candara" panose="020E0502030303020204" pitchFamily="34" charset="0"/>
                </a:rPr>
                <a:t>Fibres, COV, formaldéhyde, retardateurs de flamme, antifongiques </a:t>
              </a:r>
            </a:p>
          </p:txBody>
        </p: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540C9C96-4CDE-C35C-18CE-5E77D8B2ED38}"/>
                </a:ext>
              </a:extLst>
            </p:cNvPr>
            <p:cNvCxnSpPr/>
            <p:nvPr/>
          </p:nvCxnSpPr>
          <p:spPr>
            <a:xfrm flipH="1" flipV="1">
              <a:off x="383451" y="3476967"/>
              <a:ext cx="760244" cy="1608426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re 1">
            <a:extLst>
              <a:ext uri="{FF2B5EF4-FFF2-40B4-BE49-F238E27FC236}">
                <a16:creationId xmlns:a16="http://schemas.microsoft.com/office/drawing/2014/main" id="{014DDF43-A443-09FB-C8EF-4A0707D08D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9721850" cy="9001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Quels sont les principaux polluants de l’air intérieur ?</a:t>
            </a:r>
          </a:p>
        </p:txBody>
      </p:sp>
      <p:grpSp>
        <p:nvGrpSpPr>
          <p:cNvPr id="47109" name="Groupe 1">
            <a:extLst>
              <a:ext uri="{FF2B5EF4-FFF2-40B4-BE49-F238E27FC236}">
                <a16:creationId xmlns:a16="http://schemas.microsoft.com/office/drawing/2014/main" id="{CD4651E2-9C2B-B037-A2DD-920D145C4930}"/>
              </a:ext>
            </a:extLst>
          </p:cNvPr>
          <p:cNvGrpSpPr>
            <a:grpSpLocks/>
          </p:cNvGrpSpPr>
          <p:nvPr/>
        </p:nvGrpSpPr>
        <p:grpSpPr bwMode="auto">
          <a:xfrm>
            <a:off x="7742238" y="973138"/>
            <a:ext cx="4344987" cy="2381250"/>
            <a:chOff x="6053836" y="779599"/>
            <a:chExt cx="4345204" cy="2523608"/>
          </a:xfrm>
        </p:grpSpPr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9E7F2A82-4A8E-7809-6AB9-F38E5C0DFC94}"/>
                </a:ext>
              </a:extLst>
            </p:cNvPr>
            <p:cNvCxnSpPr/>
            <p:nvPr/>
          </p:nvCxnSpPr>
          <p:spPr>
            <a:xfrm flipH="1" flipV="1">
              <a:off x="7489008" y="968028"/>
              <a:ext cx="679484" cy="82437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0BF97898-83C4-3C15-4616-999DAAC8EB8B}"/>
                </a:ext>
              </a:extLst>
            </p:cNvPr>
            <p:cNvCxnSpPr/>
            <p:nvPr/>
          </p:nvCxnSpPr>
          <p:spPr>
            <a:xfrm flipH="1">
              <a:off x="6053836" y="1045419"/>
              <a:ext cx="2114656" cy="503039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DEB568DA-E280-3C1F-789D-F308BACDDAB0}"/>
                </a:ext>
              </a:extLst>
            </p:cNvPr>
            <p:cNvCxnSpPr/>
            <p:nvPr/>
          </p:nvCxnSpPr>
          <p:spPr>
            <a:xfrm flipH="1">
              <a:off x="7034960" y="1045419"/>
              <a:ext cx="1133532" cy="2257788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8">
              <a:extLst>
                <a:ext uri="{FF2B5EF4-FFF2-40B4-BE49-F238E27FC236}">
                  <a16:creationId xmlns:a16="http://schemas.microsoft.com/office/drawing/2014/main" id="{E03F9F71-C208-F517-FB1E-D9D467C28E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8492" y="779599"/>
              <a:ext cx="2230548" cy="109356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fr-FR" sz="1797" b="1" dirty="0">
                  <a:solidFill>
                    <a:srgbClr val="002060"/>
                  </a:solidFill>
                  <a:latin typeface="Candara" panose="020E0502030303020204" pitchFamily="34" charset="0"/>
                </a:rPr>
                <a:t>Revêtements sols, murs, plafonds</a:t>
              </a:r>
            </a:p>
            <a:p>
              <a:pPr marL="0" lvl="1"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fr-FR" sz="1797" dirty="0">
                  <a:solidFill>
                    <a:srgbClr val="167BB3"/>
                  </a:solidFill>
                  <a:latin typeface="Candara" panose="020E0502030303020204" pitchFamily="34" charset="0"/>
                </a:rPr>
                <a:t>Formaldéhyde, COV, fibres, moisissures …</a:t>
              </a:r>
            </a:p>
          </p:txBody>
        </p:sp>
      </p:grpSp>
      <p:grpSp>
        <p:nvGrpSpPr>
          <p:cNvPr id="47110" name="Groupe 2">
            <a:extLst>
              <a:ext uri="{FF2B5EF4-FFF2-40B4-BE49-F238E27FC236}">
                <a16:creationId xmlns:a16="http://schemas.microsoft.com/office/drawing/2014/main" id="{7E3960A1-3FBA-6F37-A6C1-84A09057E680}"/>
              </a:ext>
            </a:extLst>
          </p:cNvPr>
          <p:cNvGrpSpPr>
            <a:grpSpLocks/>
          </p:cNvGrpSpPr>
          <p:nvPr/>
        </p:nvGrpSpPr>
        <p:grpSpPr bwMode="auto">
          <a:xfrm>
            <a:off x="4389438" y="2655888"/>
            <a:ext cx="5614987" cy="3708400"/>
            <a:chOff x="2699792" y="2564904"/>
            <a:chExt cx="5616019" cy="3929369"/>
          </a:xfrm>
        </p:grpSpPr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5167886F-20A0-5CA6-74A2-1E0F1E952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332" y="5693597"/>
              <a:ext cx="1654479" cy="80067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fr-FR" sz="1797" b="1" dirty="0">
                  <a:solidFill>
                    <a:srgbClr val="002060"/>
                  </a:solidFill>
                  <a:latin typeface="Candara" panose="020E0502030303020204" pitchFamily="34" charset="0"/>
                </a:rPr>
                <a:t>Mobilier</a:t>
              </a:r>
              <a:r>
                <a:rPr lang="fr-FR" sz="1797" dirty="0">
                  <a:solidFill>
                    <a:srgbClr val="002060"/>
                  </a:solidFill>
                  <a:latin typeface="Candara" panose="020E0502030303020204" pitchFamily="34" charset="0"/>
                </a:rPr>
                <a:t> </a:t>
              </a:r>
              <a:r>
                <a:rPr lang="fr-FR" sz="1797" dirty="0">
                  <a:solidFill>
                    <a:srgbClr val="167BB3"/>
                  </a:solidFill>
                  <a:latin typeface="Candara" panose="020E0502030303020204" pitchFamily="34" charset="0"/>
                </a:rPr>
                <a:t>Formaldéhyde, COV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2296B40F-4B4E-2F54-E218-AEA5C0CF8035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2699792" y="5542208"/>
              <a:ext cx="3961540" cy="544998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9CD2424A-FDCE-3626-F650-40BFA17BFF18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5219617" y="5084679"/>
              <a:ext cx="1441715" cy="1002527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89A1B172-871C-9420-1D82-B961C8082A8F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4787738" y="2564904"/>
              <a:ext cx="1873594" cy="3522303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Box 21">
            <a:extLst>
              <a:ext uri="{FF2B5EF4-FFF2-40B4-BE49-F238E27FC236}">
                <a16:creationId xmlns:a16="http://schemas.microsoft.com/office/drawing/2014/main" id="{A7DC537B-EE4B-729F-A694-9305B72DD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75" y="774700"/>
            <a:ext cx="198755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b="1" dirty="0">
                <a:solidFill>
                  <a:srgbClr val="002060"/>
                </a:solidFill>
                <a:latin typeface="Candara" panose="020E0502030303020204" pitchFamily="34" charset="0"/>
              </a:rPr>
              <a:t>Bombes aérosols</a:t>
            </a:r>
            <a:r>
              <a:rPr lang="fr-FR" sz="1797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fr-FR" sz="1797" dirty="0">
                <a:solidFill>
                  <a:srgbClr val="167BB3"/>
                </a:solidFill>
                <a:latin typeface="Candara" panose="020E0502030303020204" pitchFamily="34" charset="0"/>
              </a:rPr>
              <a:t>Biocides, COV…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8E0CCB8-BECD-5386-62EA-580E20B51CB3}"/>
              </a:ext>
            </a:extLst>
          </p:cNvPr>
          <p:cNvCxnSpPr>
            <a:stCxn id="25" idx="2"/>
          </p:cNvCxnSpPr>
          <p:nvPr/>
        </p:nvCxnSpPr>
        <p:spPr>
          <a:xfrm>
            <a:off x="4667250" y="1295400"/>
            <a:ext cx="608013" cy="806450"/>
          </a:xfrm>
          <a:prstGeom prst="straightConnector1">
            <a:avLst/>
          </a:prstGeom>
          <a:ln w="412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3" name="Logo AEM">
            <a:extLst>
              <a:ext uri="{FF2B5EF4-FFF2-40B4-BE49-F238E27FC236}">
                <a16:creationId xmlns:a16="http://schemas.microsoft.com/office/drawing/2014/main" id="{573BC7E3-60B0-2F18-18CD-325EB26EF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oGuide">
            <a:extLst>
              <a:ext uri="{FF2B5EF4-FFF2-40B4-BE49-F238E27FC236}">
                <a16:creationId xmlns:a16="http://schemas.microsoft.com/office/drawing/2014/main" id="{451B9886-C18D-3249-54FB-650B7506F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txtP-Guide">
            <a:extLst>
              <a:ext uri="{FF2B5EF4-FFF2-40B4-BE49-F238E27FC236}">
                <a16:creationId xmlns:a16="http://schemas.microsoft.com/office/drawing/2014/main" id="{962E1300-81A1-8895-9348-391129A39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3" name="ZtxtP-Info">
            <a:extLst>
              <a:ext uri="{FF2B5EF4-FFF2-40B4-BE49-F238E27FC236}">
                <a16:creationId xmlns:a16="http://schemas.microsoft.com/office/drawing/2014/main" id="{4C7ED118-D7C8-B757-7E74-7CAB10E31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47117" name="PictoInfo">
            <a:extLst>
              <a:ext uri="{FF2B5EF4-FFF2-40B4-BE49-F238E27FC236}">
                <a16:creationId xmlns:a16="http://schemas.microsoft.com/office/drawing/2014/main" id="{B66D1623-7C65-DC25-D95D-0B381C805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Video">
            <a:extLst>
              <a:ext uri="{FF2B5EF4-FFF2-40B4-BE49-F238E27FC236}">
                <a16:creationId xmlns:a16="http://schemas.microsoft.com/office/drawing/2014/main" id="{21A6D431-DE59-B5EF-342F-EEBC1EFB9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47119" name="PictoVideo">
            <a:extLst>
              <a:ext uri="{FF2B5EF4-FFF2-40B4-BE49-F238E27FC236}">
                <a16:creationId xmlns:a16="http://schemas.microsoft.com/office/drawing/2014/main" id="{A3C1410B-E326-60F3-5DF3-DB1C9BD16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BA8751-07B8-E5BF-15F5-AA87C288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93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7899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6E24DA-965E-7B4B-5ADF-3494DC6BC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">
            <a:extLst>
              <a:ext uri="{FF2B5EF4-FFF2-40B4-BE49-F238E27FC236}">
                <a16:creationId xmlns:a16="http://schemas.microsoft.com/office/drawing/2014/main" id="{7E8B905D-72FE-6E20-A87F-159861F13E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960438"/>
            <a:ext cx="92233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DB1191B2-9C2E-C580-AE91-6FE726C72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4318000"/>
            <a:ext cx="16208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>
                <a:solidFill>
                  <a:srgbClr val="1B72E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Produits d’entretien</a:t>
            </a:r>
            <a:endParaRPr lang="fr-FR" altLang="fr-FR" sz="16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65C8AC5E-5867-372A-795E-0B5C3293A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-20638"/>
            <a:ext cx="9648825" cy="126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Qu’est-ce qui pollue l’air intérieur </a:t>
            </a:r>
            <a:b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dans une salle de classe ?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98983AC6-702D-2769-C597-3A0C820B5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1239838"/>
            <a:ext cx="2990850" cy="731837"/>
          </a:xfrm>
          <a:prstGeom prst="rect">
            <a:avLst/>
          </a:prstGeom>
          <a:solidFill>
            <a:srgbClr val="DCF8F8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>
                <a:solidFill>
                  <a:srgbClr val="1B72E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Pollution provenant de l’extérieur</a:t>
            </a:r>
            <a:r>
              <a:rPr lang="fr-FR" altLang="fr-FR" sz="1800">
                <a:solidFill>
                  <a:srgbClr val="1B72E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8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(t</a:t>
            </a: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ransports, usines, chauffage, pollution du sol…)</a:t>
            </a:r>
            <a:endParaRPr lang="fr-FR" altLang="fr-FR" sz="18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9670F549-7BE0-0165-EB4C-15C74E268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5" y="4948238"/>
            <a:ext cx="15843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>
                <a:solidFill>
                  <a:srgbClr val="1B72E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Contenu de la trousse </a:t>
            </a:r>
            <a:endParaRPr lang="fr-FR" altLang="fr-FR" sz="1800">
              <a:solidFill>
                <a:srgbClr val="1B72E2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Blancs, colles, feutres, peintures…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146C6D50-6B03-D72C-C9BE-DE7A53D1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1287463"/>
            <a:ext cx="1109662" cy="317500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b="1" dirty="0">
                <a:solidFill>
                  <a:srgbClr val="1B72E2"/>
                </a:solidFill>
                <a:latin typeface="Candara" panose="020E0502030303020204" pitchFamily="34" charset="0"/>
                <a:cs typeface="Arial" charset="0"/>
              </a:rPr>
              <a:t>Plafond</a:t>
            </a:r>
            <a:endParaRPr lang="fr-FR" dirty="0">
              <a:solidFill>
                <a:srgbClr val="002060"/>
              </a:solidFill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C0952F60-98B7-6980-ACFA-5C12AB0B4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825" y="2824163"/>
            <a:ext cx="936625" cy="320675"/>
          </a:xfrm>
          <a:prstGeom prst="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1B72E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Feutres</a:t>
            </a:r>
            <a:endParaRPr lang="fr-FR" altLang="fr-FR" sz="1800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F6BEC2E2-ACD4-E32A-11B8-D5EE77930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8475" y="3108325"/>
            <a:ext cx="1425575" cy="560388"/>
          </a:xfrm>
          <a:prstGeom prst="rect">
            <a:avLst/>
          </a:prstGeom>
          <a:solidFill>
            <a:srgbClr val="DCF8F8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>
                <a:solidFill>
                  <a:srgbClr val="1B72E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Murs </a:t>
            </a:r>
          </a:p>
          <a:p>
            <a:pPr marL="0" lvl="1" algn="ctr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(peintures…)</a:t>
            </a:r>
          </a:p>
        </p:txBody>
      </p:sp>
      <p:sp>
        <p:nvSpPr>
          <p:cNvPr id="12" name="ZoneTexte 8">
            <a:extLst>
              <a:ext uri="{FF2B5EF4-FFF2-40B4-BE49-F238E27FC236}">
                <a16:creationId xmlns:a16="http://schemas.microsoft.com/office/drawing/2014/main" id="{AC45D66C-7785-72D9-AEA6-F5C4265F3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3" y="3840163"/>
            <a:ext cx="2505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>
                <a:solidFill>
                  <a:srgbClr val="1B72E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Ameublement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60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Bureaux en bois aggloméré… </a:t>
            </a:r>
            <a:endParaRPr lang="fr-FR" altLang="fr-FR" sz="180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64C8B8F-2EC0-0EBF-7C23-19699DA278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1568450"/>
            <a:ext cx="49371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E8AA249-DF8F-4496-DECF-0A96FFE473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2400300"/>
            <a:ext cx="457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B3F6FC9-54BC-792B-27DC-7331F86797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3770313"/>
            <a:ext cx="6461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1">
            <a:extLst>
              <a:ext uri="{FF2B5EF4-FFF2-40B4-BE49-F238E27FC236}">
                <a16:creationId xmlns:a16="http://schemas.microsoft.com/office/drawing/2014/main" id="{1ACACF40-A550-87B2-A81A-A377ADB3C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0" y="5216525"/>
            <a:ext cx="663575" cy="319088"/>
          </a:xfrm>
          <a:prstGeom prst="rect">
            <a:avLst/>
          </a:prstGeom>
          <a:solidFill>
            <a:srgbClr val="DCF8F8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>
                <a:solidFill>
                  <a:srgbClr val="1B72E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Sols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55426BC-6E27-90D7-8336-BB9DBCA454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333875"/>
            <a:ext cx="4635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7E98BAF-5DB4-6D41-7D67-F280E96F134E}"/>
              </a:ext>
            </a:extLst>
          </p:cNvPr>
          <p:cNvSpPr txBox="1"/>
          <p:nvPr/>
        </p:nvSpPr>
        <p:spPr>
          <a:xfrm>
            <a:off x="-15875" y="6559550"/>
            <a:ext cx="7239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 err="1">
                <a:latin typeface="Candara" panose="020E0502030303020204" pitchFamily="34" charset="0"/>
                <a:ea typeface="+mj-ea"/>
                <a:cs typeface="Arial" charset="0"/>
              </a:rPr>
              <a:t>epfamtse</a:t>
            </a:r>
            <a:endParaRPr lang="fr-FR" sz="1050" dirty="0"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8550C9-5B6B-C2EA-3372-D92BD86027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095375"/>
            <a:ext cx="5238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93DA9C-A73C-BF35-7A01-C3187EE7D2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5353050"/>
            <a:ext cx="4762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C401F02A-42E3-2A7C-012B-C1CB670D40D0}"/>
              </a:ext>
            </a:extLst>
          </p:cNvPr>
          <p:cNvCxnSpPr/>
          <p:nvPr/>
        </p:nvCxnSpPr>
        <p:spPr>
          <a:xfrm>
            <a:off x="7766050" y="4056063"/>
            <a:ext cx="755650" cy="430212"/>
          </a:xfrm>
          <a:prstGeom prst="straightConnector1">
            <a:avLst/>
          </a:prstGeom>
          <a:ln w="412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3B89FDF-5178-22F8-D4A7-94B652CB75B4}"/>
              </a:ext>
            </a:extLst>
          </p:cNvPr>
          <p:cNvCxnSpPr/>
          <p:nvPr/>
        </p:nvCxnSpPr>
        <p:spPr>
          <a:xfrm flipH="1">
            <a:off x="6973888" y="6072188"/>
            <a:ext cx="576262" cy="123825"/>
          </a:xfrm>
          <a:prstGeom prst="straightConnector1">
            <a:avLst/>
          </a:prstGeom>
          <a:ln w="412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B2353B5-EC4D-1120-D831-4710AFE35359}"/>
              </a:ext>
            </a:extLst>
          </p:cNvPr>
          <p:cNvCxnSpPr/>
          <p:nvPr/>
        </p:nvCxnSpPr>
        <p:spPr>
          <a:xfrm flipV="1">
            <a:off x="3281363" y="2976563"/>
            <a:ext cx="1095375" cy="1500187"/>
          </a:xfrm>
          <a:prstGeom prst="straightConnector1">
            <a:avLst/>
          </a:prstGeom>
          <a:ln w="412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E045BF8-7147-B63C-097E-33EC00905A1F}"/>
              </a:ext>
            </a:extLst>
          </p:cNvPr>
          <p:cNvCxnSpPr/>
          <p:nvPr/>
        </p:nvCxnSpPr>
        <p:spPr>
          <a:xfrm>
            <a:off x="7405688" y="3192463"/>
            <a:ext cx="547687" cy="422275"/>
          </a:xfrm>
          <a:prstGeom prst="straightConnector1">
            <a:avLst/>
          </a:prstGeom>
          <a:ln w="412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1ED5C97-A7CD-2DAD-D75C-832E9B4DA735}"/>
              </a:ext>
            </a:extLst>
          </p:cNvPr>
          <p:cNvCxnSpPr/>
          <p:nvPr/>
        </p:nvCxnSpPr>
        <p:spPr>
          <a:xfrm flipH="1">
            <a:off x="11099800" y="3657600"/>
            <a:ext cx="320675" cy="265113"/>
          </a:xfrm>
          <a:prstGeom prst="straightConnector1">
            <a:avLst/>
          </a:prstGeom>
          <a:ln w="412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F3CA51B-DF5B-E0A6-7F2B-8905FF1543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913" y="2949575"/>
            <a:ext cx="4762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B46A235-2692-7798-0BF7-DD88351A3A21}"/>
              </a:ext>
            </a:extLst>
          </p:cNvPr>
          <p:cNvCxnSpPr/>
          <p:nvPr/>
        </p:nvCxnSpPr>
        <p:spPr>
          <a:xfrm flipH="1">
            <a:off x="10658475" y="5616575"/>
            <a:ext cx="403225" cy="277813"/>
          </a:xfrm>
          <a:prstGeom prst="straightConnector1">
            <a:avLst/>
          </a:prstGeom>
          <a:ln w="412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6EE5AD51-F5F3-E57D-4963-DC76E6AB281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5" y="4857750"/>
            <a:ext cx="4222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5" name="Logo AEM">
            <a:extLst>
              <a:ext uri="{FF2B5EF4-FFF2-40B4-BE49-F238E27FC236}">
                <a16:creationId xmlns:a16="http://schemas.microsoft.com/office/drawing/2014/main" id="{2A61E67F-FF6D-D1F5-A4A1-BA6B27E3B0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6" name="PictoGuide">
            <a:extLst>
              <a:ext uri="{FF2B5EF4-FFF2-40B4-BE49-F238E27FC236}">
                <a16:creationId xmlns:a16="http://schemas.microsoft.com/office/drawing/2014/main" id="{D7A1C564-3818-936E-260F-47FD344084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Guide">
            <a:extLst>
              <a:ext uri="{FF2B5EF4-FFF2-40B4-BE49-F238E27FC236}">
                <a16:creationId xmlns:a16="http://schemas.microsoft.com/office/drawing/2014/main" id="{107E2503-4D08-7801-BAF9-34D71851B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40" name="ZtxtP-Info">
            <a:extLst>
              <a:ext uri="{FF2B5EF4-FFF2-40B4-BE49-F238E27FC236}">
                <a16:creationId xmlns:a16="http://schemas.microsoft.com/office/drawing/2014/main" id="{709E60C1-A6DE-FB32-05E6-1B0A6B833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63519" name="PictoInfo">
            <a:extLst>
              <a:ext uri="{FF2B5EF4-FFF2-40B4-BE49-F238E27FC236}">
                <a16:creationId xmlns:a16="http://schemas.microsoft.com/office/drawing/2014/main" id="{D26AB435-C119-0BFB-86E6-DB0A30331D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txtP-Video">
            <a:extLst>
              <a:ext uri="{FF2B5EF4-FFF2-40B4-BE49-F238E27FC236}">
                <a16:creationId xmlns:a16="http://schemas.microsoft.com/office/drawing/2014/main" id="{7DD23E00-4B15-CE78-ACCA-F6630590E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63521" name="PictoVideo">
            <a:extLst>
              <a:ext uri="{FF2B5EF4-FFF2-40B4-BE49-F238E27FC236}">
                <a16:creationId xmlns:a16="http://schemas.microsoft.com/office/drawing/2014/main" id="{BDC34526-2302-DDDD-85D1-8C74955385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n_Retour">
            <a:hlinkClick r:id="rId16" action="ppaction://hlinksldjump"/>
            <a:extLst>
              <a:ext uri="{FF2B5EF4-FFF2-40B4-BE49-F238E27FC236}">
                <a16:creationId xmlns:a16="http://schemas.microsoft.com/office/drawing/2014/main" id="{32CE8E73-FC3E-5C3F-0122-5D39FB7051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815013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67EAB733-ED11-B745-12EB-B5B21C43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94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2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Image 13" descr="Une image contenant herbe, fruit, assis, différent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AC585EE1-0278-C5BD-A99F-C78301B5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" b="3638"/>
          <a:stretch>
            <a:fillRect/>
          </a:stretch>
        </p:blipFill>
        <p:spPr bwMode="auto">
          <a:xfrm>
            <a:off x="1943100" y="0"/>
            <a:ext cx="10248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Btn_Retour">
            <a:hlinkClick r:id="rId5" action="ppaction://hlinksldjump"/>
            <a:extLst>
              <a:ext uri="{FF2B5EF4-FFF2-40B4-BE49-F238E27FC236}">
                <a16:creationId xmlns:a16="http://schemas.microsoft.com/office/drawing/2014/main" id="{B7A5FA21-231F-2117-4CE8-2CF58A81B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5773738"/>
            <a:ext cx="458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Logo AEM">
            <a:extLst>
              <a:ext uri="{FF2B5EF4-FFF2-40B4-BE49-F238E27FC236}">
                <a16:creationId xmlns:a16="http://schemas.microsoft.com/office/drawing/2014/main" id="{8FF36E87-4127-E18A-426B-2E72F101A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7000"/>
            <a:ext cx="15827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oGuide">
            <a:extLst>
              <a:ext uri="{FF2B5EF4-FFF2-40B4-BE49-F238E27FC236}">
                <a16:creationId xmlns:a16="http://schemas.microsoft.com/office/drawing/2014/main" id="{94FF5A35-8403-5F98-E872-799302D4CC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354388"/>
            <a:ext cx="520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>
            <a:extLst>
              <a:ext uri="{FF2B5EF4-FFF2-40B4-BE49-F238E27FC236}">
                <a16:creationId xmlns:a16="http://schemas.microsoft.com/office/drawing/2014/main" id="{6F430A3A-FF66-FD0C-A97C-62599906A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GUIDE</a:t>
            </a:r>
          </a:p>
        </p:txBody>
      </p:sp>
      <p:sp>
        <p:nvSpPr>
          <p:cNvPr id="34" name="ZtxtP-Info">
            <a:extLst>
              <a:ext uri="{FF2B5EF4-FFF2-40B4-BE49-F238E27FC236}">
                <a16:creationId xmlns:a16="http://schemas.microsoft.com/office/drawing/2014/main" id="{FFA4464D-85EE-DB7A-28AF-C76CF40B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951163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INFO</a:t>
            </a:r>
          </a:p>
        </p:txBody>
      </p:sp>
      <p:pic>
        <p:nvPicPr>
          <p:cNvPr id="173064" name="PictoInfo">
            <a:extLst>
              <a:ext uri="{FF2B5EF4-FFF2-40B4-BE49-F238E27FC236}">
                <a16:creationId xmlns:a16="http://schemas.microsoft.com/office/drawing/2014/main" id="{25A29778-DD39-F3B0-9954-4D2FD3A22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4939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>
            <a:extLst>
              <a:ext uri="{FF2B5EF4-FFF2-40B4-BE49-F238E27FC236}">
                <a16:creationId xmlns:a16="http://schemas.microsoft.com/office/drawing/2014/main" id="{DAE53E7C-14B3-238A-584E-19118DEB5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6407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kern="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VIDEO</a:t>
            </a:r>
          </a:p>
        </p:txBody>
      </p:sp>
      <p:pic>
        <p:nvPicPr>
          <p:cNvPr id="173066" name="PictoVideo">
            <a:extLst>
              <a:ext uri="{FF2B5EF4-FFF2-40B4-BE49-F238E27FC236}">
                <a16:creationId xmlns:a16="http://schemas.microsoft.com/office/drawing/2014/main" id="{BF2AF3F2-1021-6136-D7EA-D38BA07B55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10050"/>
            <a:ext cx="4778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E770FD-7212-36A3-0B08-849069E8C5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677650" y="5102226"/>
            <a:ext cx="750887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skeeze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3069" name="ZoneTexte 15">
            <a:extLst>
              <a:ext uri="{FF2B5EF4-FFF2-40B4-BE49-F238E27FC236}">
                <a16:creationId xmlns:a16="http://schemas.microsoft.com/office/drawing/2014/main" id="{5E4BF121-C0F9-98C7-A0D1-76F3B40BD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407150"/>
            <a:ext cx="3790950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1600">
                <a:solidFill>
                  <a:srgbClr val="002060"/>
                </a:solidFill>
              </a:rPr>
              <a:t>Les pollens - </a:t>
            </a:r>
            <a:r>
              <a:rPr lang="fr-FR" altLang="fr-FR" sz="1400">
                <a:solidFill>
                  <a:srgbClr val="002060"/>
                </a:solidFill>
              </a:rPr>
              <a:t>Diamètre de 20 à 55 μm en général </a:t>
            </a:r>
            <a:endParaRPr lang="fr-FR" altLang="fr-FR" sz="1100">
              <a:solidFill>
                <a:srgbClr val="00206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27E9D0-18A2-9A0A-0049-C8708B85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7600" y="6356350"/>
            <a:ext cx="914400" cy="365125"/>
          </a:xfrm>
          <a:solidFill>
            <a:srgbClr val="EA655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</a:t>
            </a:r>
            <a:r>
              <a:rPr lang="fr-FR" altLang="fr-FR" sz="1400" b="1" baseline="30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C3</a:t>
            </a:r>
            <a:r>
              <a:rPr lang="fr-FR" altLang="fr-FR" sz="1200" b="1" dirty="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fld id="{28C920ED-7FCA-41D0-9C47-47D3145A819C}" type="slidenum">
              <a:rPr lang="fr-FR" altLang="fr-FR" sz="180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95</a:t>
            </a:fld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4118</Words>
  <Application>Microsoft Office PowerPoint</Application>
  <PresentationFormat>Grand écran</PresentationFormat>
  <Paragraphs>828</Paragraphs>
  <Slides>95</Slides>
  <Notes>94</Notes>
  <HiddenSlides>30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95</vt:i4>
      </vt:variant>
    </vt:vector>
  </HeadingPairs>
  <TitlesOfParts>
    <vt:vector size="107" baseType="lpstr">
      <vt:lpstr>MS PGothic</vt:lpstr>
      <vt:lpstr>Arial</vt:lpstr>
      <vt:lpstr>Calibri</vt:lpstr>
      <vt:lpstr>Calibri Light</vt:lpstr>
      <vt:lpstr>Candara</vt:lpstr>
      <vt:lpstr>Comic Sans MS</vt:lpstr>
      <vt:lpstr>Consolas</vt:lpstr>
      <vt:lpstr>Corbel</vt:lpstr>
      <vt:lpstr>4_Thème Office</vt:lpstr>
      <vt:lpstr>1_Conception personnalisée</vt:lpstr>
      <vt:lpstr>Conception personnalisée</vt:lpstr>
      <vt:lpstr>5_Thème Office</vt:lpstr>
      <vt:lpstr>Présentation PowerPoint</vt:lpstr>
      <vt:lpstr>L’importance de l’air</vt:lpstr>
      <vt:lpstr>Quels sont les besoins essentiels à la vie 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 instrument permet d’observer l’invisible à l’œil nu ?</vt:lpstr>
      <vt:lpstr>Présentation PowerPoint</vt:lpstr>
      <vt:lpstr>Un sac plastique emporté par le vent est-il considéré comme de la pollution de l’air ?</vt:lpstr>
      <vt:lpstr>Les causes de la pollution de l’air</vt:lpstr>
      <vt:lpstr>Quelles sont les principales causes de  pollution de l’air liées à l’homme ?</vt:lpstr>
      <vt:lpstr>Quelles sont les causes naturelles de pollution de l’air ?</vt:lpstr>
      <vt:lpstr>Les déplacements</vt:lpstr>
      <vt:lpstr>Le vélo pollue-t-il l’air ?</vt:lpstr>
      <vt:lpstr>Le tramway pollue-t-il l’air ?</vt:lpstr>
      <vt:lpstr>Le métro pollue-t-il l’air ?</vt:lpstr>
      <vt:lpstr>La voiture pollue-t-elle l’air ?</vt:lpstr>
      <vt:lpstr>Le bus pollue-t-il l’air ?</vt:lpstr>
      <vt:lpstr>Le camion pollue-t-il l’air ?</vt:lpstr>
      <vt:lpstr>Le TGV pollue-t-il l’air ?</vt:lpstr>
      <vt:lpstr>L’avion pollue-t-il l’air ?</vt:lpstr>
      <vt:lpstr>Le voilier pollue-t-il l’air ?</vt:lpstr>
      <vt:lpstr>Le bateau pollue-t-il l’air ?</vt:lpstr>
      <vt:lpstr>Parmi ces modes de déplacement,  entoure ceux qui polluent l’air. → Clique sur chaque moyen de déplacement pour connaître la réponse !</vt:lpstr>
      <vt:lpstr>Les usines</vt:lpstr>
      <vt:lpstr>Les usines polluent-elles l’air ?</vt:lpstr>
      <vt:lpstr>Le chauffage</vt:lpstr>
      <vt:lpstr>Parmi ces moyens de chauffage,  entoure ceux qui polluent l’air. →  Clique sur chaque moyen de chauffage pour connaître la réponse !</vt:lpstr>
      <vt:lpstr>Les conséquences de la pollution de l’air</vt:lpstr>
      <vt:lpstr>Présentation PowerPoint</vt:lpstr>
      <vt:lpstr>Présentation PowerPoint</vt:lpstr>
      <vt:lpstr>Présentation PowerPoint</vt:lpstr>
      <vt:lpstr>La cigarette a-t-elle un effet immédiat  ou chronique sur notre organisme ? </vt:lpstr>
      <vt:lpstr>Présentation PowerPoint</vt:lpstr>
      <vt:lpstr>Présentation PowerPoint</vt:lpstr>
      <vt:lpstr>Quel est le rôle du nez en termes de pollution de l’air ? </vt:lpstr>
      <vt:lpstr>Quelles sont les personnes les plus  sensibles à la pollution de l’air ?</vt:lpstr>
      <vt:lpstr>Quelles sont les conséquences de la  pollution de l’air sur les animaux ?</vt:lpstr>
      <vt:lpstr>Quelles sont les conséquences de la  pollution de l’air sur les végétaux ?</vt:lpstr>
      <vt:lpstr>Conséquences de la pollution de l’air sur les matériaux, monuments et bâtiments</vt:lpstr>
      <vt:lpstr>Quelles sont les principales conséquences de la pollution de l’air sur la planète ?</vt:lpstr>
      <vt:lpstr>Présentation PowerPoint</vt:lpstr>
      <vt:lpstr>Qui surveille la qualité de l’air en France ?</vt:lpstr>
      <vt:lpstr>Visualisons la pollution de l’air liée  aux particules fines</vt:lpstr>
      <vt:lpstr>Comment a-t-on obtenu ce filtre  chargé de particules fines ?</vt:lpstr>
      <vt:lpstr>Comment se mesure la pollution aux particules fines ?</vt:lpstr>
      <vt:lpstr>Voici une particule fine  observée au microscope</vt:lpstr>
      <vt:lpstr>Les solutions contre la pollution  de l’air</vt:lpstr>
      <vt:lpstr>En ville, la moitié des trajets en voiture  fait moins de 3 km ! Que pourrions-nous  donc faire pour limiter la pollution de l’air ?</vt:lpstr>
      <vt:lpstr>Que pouvons-nous faire pour réduire le nombre de voitures polluant l’air ?</vt:lpstr>
      <vt:lpstr>Quels transports en commun connais-tu ?</vt:lpstr>
      <vt:lpstr>Que peuvent faire les usines pour réduire leurs émissions de polluants ?</vt:lpstr>
      <vt:lpstr>Comment réduire la pollution de l’air liée au chauffage et à la climatisation ?</vt:lpstr>
      <vt:lpstr>Comment puis-je réduire la pollution  de l’air intérieur ?</vt:lpstr>
      <vt:lpstr>Comment réduire la pollution de l’air  liée aux activités agricoles ?</vt:lpstr>
      <vt:lpstr>Au moment d’acheter, que pouvons-nous faire  pour limiter la pollution de l’air ?</vt:lpstr>
      <vt:lpstr>Quelles pommes vaut-il mieux que j’achète  pour limiter la pollution de l’air ?</vt:lpstr>
      <vt:lpstr>L’homme a-t-il besoin des plantes ?</vt:lpstr>
      <vt:lpstr>Présentation PowerPoint</vt:lpstr>
      <vt:lpstr>Connais-tu l’histoire du colibri ?</vt:lpstr>
      <vt:lpstr>Chaque geste compte ! Agissons tous pour un air pur !</vt:lpstr>
      <vt:lpstr>Présentation PowerPoint</vt:lpstr>
      <vt:lpstr>Présentation PowerPoint</vt:lpstr>
      <vt:lpstr>Que faut-il faire lors d’un pic de pollution ?</vt:lpstr>
      <vt:lpstr>L’énergie électrique pollue-t-elle l’air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Quels sont les principaux polluants de l’air intérieur ?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/>
  <cp:revision>26</cp:revision>
  <dcterms:created xsi:type="dcterms:W3CDTF">2017-01-16T13:45:18Z</dcterms:created>
  <dcterms:modified xsi:type="dcterms:W3CDTF">2024-04-30T10:29:32Z</dcterms:modified>
</cp:coreProperties>
</file>