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96" r:id="rId1"/>
    <p:sldMasterId id="2147484448" r:id="rId2"/>
  </p:sldMasterIdLst>
  <p:notesMasterIdLst>
    <p:notesMasterId r:id="rId88"/>
  </p:notesMasterIdLst>
  <p:handoutMasterIdLst>
    <p:handoutMasterId r:id="rId89"/>
  </p:handoutMasterIdLst>
  <p:sldIdLst>
    <p:sldId id="483" r:id="rId3"/>
    <p:sldId id="501" r:id="rId4"/>
    <p:sldId id="466" r:id="rId5"/>
    <p:sldId id="467" r:id="rId6"/>
    <p:sldId id="474" r:id="rId7"/>
    <p:sldId id="469" r:id="rId8"/>
    <p:sldId id="470" r:id="rId9"/>
    <p:sldId id="475" r:id="rId10"/>
    <p:sldId id="491" r:id="rId11"/>
    <p:sldId id="490" r:id="rId12"/>
    <p:sldId id="472" r:id="rId13"/>
    <p:sldId id="500" r:id="rId14"/>
    <p:sldId id="397" r:id="rId15"/>
    <p:sldId id="398" r:id="rId16"/>
    <p:sldId id="399" r:id="rId17"/>
    <p:sldId id="400" r:id="rId18"/>
    <p:sldId id="401" r:id="rId19"/>
    <p:sldId id="388" r:id="rId20"/>
    <p:sldId id="487" r:id="rId21"/>
    <p:sldId id="402" r:id="rId22"/>
    <p:sldId id="403" r:id="rId23"/>
    <p:sldId id="387" r:id="rId24"/>
    <p:sldId id="488" r:id="rId25"/>
    <p:sldId id="404" r:id="rId26"/>
    <p:sldId id="405" r:id="rId27"/>
    <p:sldId id="406" r:id="rId28"/>
    <p:sldId id="407" r:id="rId29"/>
    <p:sldId id="408" r:id="rId30"/>
    <p:sldId id="409" r:id="rId31"/>
    <p:sldId id="456" r:id="rId32"/>
    <p:sldId id="411" r:id="rId33"/>
    <p:sldId id="412" r:id="rId34"/>
    <p:sldId id="413" r:id="rId35"/>
    <p:sldId id="414" r:id="rId36"/>
    <p:sldId id="499" r:id="rId37"/>
    <p:sldId id="416" r:id="rId38"/>
    <p:sldId id="417" r:id="rId39"/>
    <p:sldId id="480" r:id="rId40"/>
    <p:sldId id="419" r:id="rId41"/>
    <p:sldId id="420" r:id="rId42"/>
    <p:sldId id="421" r:id="rId43"/>
    <p:sldId id="422" r:id="rId44"/>
    <p:sldId id="423" r:id="rId45"/>
    <p:sldId id="424" r:id="rId46"/>
    <p:sldId id="425" r:id="rId47"/>
    <p:sldId id="426" r:id="rId48"/>
    <p:sldId id="476" r:id="rId49"/>
    <p:sldId id="502" r:id="rId50"/>
    <p:sldId id="460" r:id="rId51"/>
    <p:sldId id="503" r:id="rId52"/>
    <p:sldId id="431" r:id="rId53"/>
    <p:sldId id="471" r:id="rId54"/>
    <p:sldId id="462" r:id="rId55"/>
    <p:sldId id="434" r:id="rId56"/>
    <p:sldId id="435" r:id="rId57"/>
    <p:sldId id="477" r:id="rId58"/>
    <p:sldId id="437" r:id="rId59"/>
    <p:sldId id="438" r:id="rId60"/>
    <p:sldId id="439" r:id="rId61"/>
    <p:sldId id="440" r:id="rId62"/>
    <p:sldId id="464" r:id="rId63"/>
    <p:sldId id="484" r:id="rId64"/>
    <p:sldId id="481" r:id="rId65"/>
    <p:sldId id="485" r:id="rId66"/>
    <p:sldId id="442" r:id="rId67"/>
    <p:sldId id="441" r:id="rId68"/>
    <p:sldId id="455" r:id="rId69"/>
    <p:sldId id="443" r:id="rId70"/>
    <p:sldId id="444" r:id="rId71"/>
    <p:sldId id="478" r:id="rId72"/>
    <p:sldId id="479" r:id="rId73"/>
    <p:sldId id="447" r:id="rId74"/>
    <p:sldId id="448" r:id="rId75"/>
    <p:sldId id="498" r:id="rId76"/>
    <p:sldId id="492" r:id="rId77"/>
    <p:sldId id="495" r:id="rId78"/>
    <p:sldId id="496" r:id="rId79"/>
    <p:sldId id="497" r:id="rId80"/>
    <p:sldId id="493" r:id="rId81"/>
    <p:sldId id="494" r:id="rId82"/>
    <p:sldId id="449" r:id="rId83"/>
    <p:sldId id="450" r:id="rId84"/>
    <p:sldId id="482" r:id="rId85"/>
    <p:sldId id="451" r:id="rId86"/>
    <p:sldId id="473" r:id="rId87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pos="7287">
          <p15:clr>
            <a:srgbClr val="A4A3A4"/>
          </p15:clr>
        </p15:guide>
        <p15:guide id="4" pos="1118">
          <p15:clr>
            <a:srgbClr val="A4A3A4"/>
          </p15:clr>
        </p15:guide>
        <p15:guide id="5" pos="3228">
          <p15:clr>
            <a:srgbClr val="A4A3A4"/>
          </p15:clr>
        </p15:guide>
        <p15:guide id="6" pos="5292">
          <p15:clr>
            <a:srgbClr val="A4A3A4"/>
          </p15:clr>
        </p15:guide>
        <p15:guide id="7" pos="12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356"/>
    <a:srgbClr val="EA6557"/>
    <a:srgbClr val="186DF8"/>
    <a:srgbClr val="CFCFCF"/>
    <a:srgbClr val="3886CC"/>
    <a:srgbClr val="5899D4"/>
    <a:srgbClr val="9DC3E6"/>
    <a:srgbClr val="C9E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5" autoAdjust="0"/>
    <p:restoredTop sz="85082" autoAdjust="0"/>
  </p:normalViewPr>
  <p:slideViewPr>
    <p:cSldViewPr snapToGrid="0" showGuides="1">
      <p:cViewPr varScale="1">
        <p:scale>
          <a:sx n="71" d="100"/>
          <a:sy n="71" d="100"/>
        </p:scale>
        <p:origin x="82" y="230"/>
      </p:cViewPr>
      <p:guideLst>
        <p:guide orient="horz" pos="2160"/>
        <p:guide orient="horz" pos="799"/>
        <p:guide pos="7287"/>
        <p:guide pos="1118"/>
        <p:guide pos="3228"/>
        <p:guide pos="5292"/>
        <p:guide pos="120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DAC471D-61DC-4E82-AB62-E12DEAE4F121}" type="datetimeFigureOut">
              <a:rPr lang="fr-FR"/>
              <a:pPr>
                <a:defRPr/>
              </a:pPr>
              <a:t>28/02/2024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7B30237-9C43-4A0E-BAED-92B3BC189BB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9DC3C1D-C613-4F58-9839-5E8EF26A8203}" type="datetimeFigureOut">
              <a:rPr lang="fr-FR"/>
              <a:pPr>
                <a:defRPr/>
              </a:pPr>
              <a:t>28/02/2024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ECB93CA-ECC5-4ACB-895E-3E8623714BA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8.png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078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77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t="28302" r="22043" b="12976"/>
          <a:stretch>
            <a:fillRect/>
          </a:stretch>
        </p:blipFill>
        <p:spPr bwMode="auto">
          <a:xfrm>
            <a:off x="1785938" y="5429250"/>
            <a:ext cx="361315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t="19368" r="23491" b="16550"/>
          <a:stretch>
            <a:fillRect/>
          </a:stretch>
        </p:blipFill>
        <p:spPr bwMode="auto">
          <a:xfrm>
            <a:off x="1571625" y="5214938"/>
            <a:ext cx="38766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13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758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1758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580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solidFill>
                <a:srgbClr val="167BB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Espace réservé de l'image des diapositives 1">
            <a:extLst>
              <a:ext uri="{FF2B5EF4-FFF2-40B4-BE49-F238E27FC236}">
                <a16:creationId xmlns:a16="http://schemas.microsoft.com/office/drawing/2014/main" id="{9B44BEDA-5785-46A0-A26F-CEE6D2799E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Espace réservé des commentaires 2">
            <a:extLst>
              <a:ext uri="{FF2B5EF4-FFF2-40B4-BE49-F238E27FC236}">
                <a16:creationId xmlns:a16="http://schemas.microsoft.com/office/drawing/2014/main" id="{293DCB52-DFFC-4CE2-BC9C-FBE6EB3FF3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3124" name="Picture 4">
            <a:extLst>
              <a:ext uri="{FF2B5EF4-FFF2-40B4-BE49-F238E27FC236}">
                <a16:creationId xmlns:a16="http://schemas.microsoft.com/office/drawing/2014/main" id="{707EE5A9-22D7-4871-B5E6-426C8527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5">
            <a:extLst>
              <a:ext uri="{FF2B5EF4-FFF2-40B4-BE49-F238E27FC236}">
                <a16:creationId xmlns:a16="http://schemas.microsoft.com/office/drawing/2014/main" id="{1CC01860-87D3-43B6-B5CC-C4BE9C689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9606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Espace réservé de l'image des diapositives 1">
            <a:extLst>
              <a:ext uri="{FF2B5EF4-FFF2-40B4-BE49-F238E27FC236}">
                <a16:creationId xmlns:a16="http://schemas.microsoft.com/office/drawing/2014/main" id="{53BB1F75-83C8-489E-AE42-524E9DDDE8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Espace réservé des commentaires 2">
            <a:extLst>
              <a:ext uri="{FF2B5EF4-FFF2-40B4-BE49-F238E27FC236}">
                <a16:creationId xmlns:a16="http://schemas.microsoft.com/office/drawing/2014/main" id="{2E4003CC-CBAC-4B48-960D-0B28E8384C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  <p:pic>
        <p:nvPicPr>
          <p:cNvPr id="141316" name="Picture 4">
            <a:extLst>
              <a:ext uri="{FF2B5EF4-FFF2-40B4-BE49-F238E27FC236}">
                <a16:creationId xmlns:a16="http://schemas.microsoft.com/office/drawing/2014/main" id="{9FB87E61-0252-4E14-8874-85C7DCF4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5">
            <a:extLst>
              <a:ext uri="{FF2B5EF4-FFF2-40B4-BE49-F238E27FC236}">
                <a16:creationId xmlns:a16="http://schemas.microsoft.com/office/drawing/2014/main" id="{AF263ECB-CA19-48EB-AD2E-5086CB88C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83398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Espace réservé de l'image des diapositives 1">
            <a:extLst>
              <a:ext uri="{FF2B5EF4-FFF2-40B4-BE49-F238E27FC236}">
                <a16:creationId xmlns:a16="http://schemas.microsoft.com/office/drawing/2014/main" id="{C07FBB37-C58B-48E3-BCCF-55E5CD57DC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Espace réservé des commentaires 2">
            <a:extLst>
              <a:ext uri="{FF2B5EF4-FFF2-40B4-BE49-F238E27FC236}">
                <a16:creationId xmlns:a16="http://schemas.microsoft.com/office/drawing/2014/main" id="{32400C47-21CC-42D2-81D1-94A99625DC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9268" name="Picture 4">
            <a:extLst>
              <a:ext uri="{FF2B5EF4-FFF2-40B4-BE49-F238E27FC236}">
                <a16:creationId xmlns:a16="http://schemas.microsoft.com/office/drawing/2014/main" id="{A833503B-26B5-4314-AEE9-A3BF256B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5">
            <a:extLst>
              <a:ext uri="{FF2B5EF4-FFF2-40B4-BE49-F238E27FC236}">
                <a16:creationId xmlns:a16="http://schemas.microsoft.com/office/drawing/2014/main" id="{F6D0F9B7-6073-4E4A-B755-CC4601863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30629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Espace réservé de l'image des diapositives 1">
            <a:extLst>
              <a:ext uri="{FF2B5EF4-FFF2-40B4-BE49-F238E27FC236}">
                <a16:creationId xmlns:a16="http://schemas.microsoft.com/office/drawing/2014/main" id="{8ECD5B32-CB26-4A0D-B935-250FE5E80E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Espace réservé des commentaires 2">
            <a:extLst>
              <a:ext uri="{FF2B5EF4-FFF2-40B4-BE49-F238E27FC236}">
                <a16:creationId xmlns:a16="http://schemas.microsoft.com/office/drawing/2014/main" id="{89105E2C-2490-457F-9644-15534CD9BF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5172" name="Picture 4">
            <a:extLst>
              <a:ext uri="{FF2B5EF4-FFF2-40B4-BE49-F238E27FC236}">
                <a16:creationId xmlns:a16="http://schemas.microsoft.com/office/drawing/2014/main" id="{5569C7EB-C70A-46C6-AFDD-09E10B843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5">
            <a:extLst>
              <a:ext uri="{FF2B5EF4-FFF2-40B4-BE49-F238E27FC236}">
                <a16:creationId xmlns:a16="http://schemas.microsoft.com/office/drawing/2014/main" id="{72EAA056-67F6-4C6E-B04C-54069EC98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69087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Espace réservé de l'image des diapositives 1">
            <a:extLst>
              <a:ext uri="{FF2B5EF4-FFF2-40B4-BE49-F238E27FC236}">
                <a16:creationId xmlns:a16="http://schemas.microsoft.com/office/drawing/2014/main" id="{2179B9E1-400E-477C-BA24-214482E8E8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Espace réservé des commentaires 2">
            <a:extLst>
              <a:ext uri="{FF2B5EF4-FFF2-40B4-BE49-F238E27FC236}">
                <a16:creationId xmlns:a16="http://schemas.microsoft.com/office/drawing/2014/main" id="{6B14E854-67C1-4681-A9BC-A16F931A3C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7220" name="Picture 4">
            <a:extLst>
              <a:ext uri="{FF2B5EF4-FFF2-40B4-BE49-F238E27FC236}">
                <a16:creationId xmlns:a16="http://schemas.microsoft.com/office/drawing/2014/main" id="{DF30FE8F-1215-4557-9D2D-2CAD677D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5">
            <a:extLst>
              <a:ext uri="{FF2B5EF4-FFF2-40B4-BE49-F238E27FC236}">
                <a16:creationId xmlns:a16="http://schemas.microsoft.com/office/drawing/2014/main" id="{002519C0-CA89-44D8-B40F-5718710D2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27044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Espace réservé de l'image des diapositives 1">
            <a:extLst>
              <a:ext uri="{FF2B5EF4-FFF2-40B4-BE49-F238E27FC236}">
                <a16:creationId xmlns:a16="http://schemas.microsoft.com/office/drawing/2014/main" id="{1F39A570-2CFC-4D0D-A65F-4D2FBD6637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Espace réservé des commentaires 2">
            <a:extLst>
              <a:ext uri="{FF2B5EF4-FFF2-40B4-BE49-F238E27FC236}">
                <a16:creationId xmlns:a16="http://schemas.microsoft.com/office/drawing/2014/main" id="{E8C74C9C-2A1F-42EC-93DC-2039FA8CDF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5412" name="Picture 4">
            <a:extLst>
              <a:ext uri="{FF2B5EF4-FFF2-40B4-BE49-F238E27FC236}">
                <a16:creationId xmlns:a16="http://schemas.microsoft.com/office/drawing/2014/main" id="{FB7042B1-BC55-46FA-9699-B69F7B5C2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5">
            <a:extLst>
              <a:ext uri="{FF2B5EF4-FFF2-40B4-BE49-F238E27FC236}">
                <a16:creationId xmlns:a16="http://schemas.microsoft.com/office/drawing/2014/main" id="{54CB91F4-31AE-44B4-8E46-915870D7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550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Espace réservé de l'image des diapositives 1">
            <a:extLst>
              <a:ext uri="{FF2B5EF4-FFF2-40B4-BE49-F238E27FC236}">
                <a16:creationId xmlns:a16="http://schemas.microsoft.com/office/drawing/2014/main" id="{BB699DFB-E3A7-410E-B2D1-68643A08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Espace réservé des commentaires 2">
            <a:extLst>
              <a:ext uri="{FF2B5EF4-FFF2-40B4-BE49-F238E27FC236}">
                <a16:creationId xmlns:a16="http://schemas.microsoft.com/office/drawing/2014/main" id="{FCA7F83B-68A7-4E90-A67B-FD4A0D5BA4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3364" name="Picture 4">
            <a:extLst>
              <a:ext uri="{FF2B5EF4-FFF2-40B4-BE49-F238E27FC236}">
                <a16:creationId xmlns:a16="http://schemas.microsoft.com/office/drawing/2014/main" id="{F7ECD748-EEEA-45CA-88A9-48CCF69E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5">
            <a:extLst>
              <a:ext uri="{FF2B5EF4-FFF2-40B4-BE49-F238E27FC236}">
                <a16:creationId xmlns:a16="http://schemas.microsoft.com/office/drawing/2014/main" id="{62C88C0B-1A9F-4194-8027-69710E30B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6288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2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F61A0-4F34-4F23-83AE-DA0BC189AB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9742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3C178-9C7A-42DF-A49B-A2407DFADD7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6117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F0F9-975B-40CB-B74B-8E6C065B701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913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49000" y="6548438"/>
            <a:ext cx="11049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H</a:t>
            </a:r>
            <a:fld id="{A5114A4A-7E81-45B4-AB1D-11D9D764082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654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CE055-05D5-4D5C-A426-7EED201B06F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885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CB52E-4FA4-48CA-9E84-B846F3A98BE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0909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2B76B-30B7-4A86-B01C-B11D0AA1A08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98015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71D2E-6065-461D-BE7A-CDC5894A72E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1567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F771D-DB3A-4A04-BBE3-B82B327350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45774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A0FF4-E459-480C-816E-CD67FE42936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741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BAF23-E3EA-4B7A-8B25-C6E0FCF3B38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787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265C7-EABA-4DE4-891D-2039DC5DD2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1127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8DD7A-1991-494C-8382-A7A8EC67CF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6080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08F79-61A5-4CAF-A940-5251D206DFC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81231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9F19A-6D71-4C07-BAA1-A5147B624A7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9921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E9B84-CF48-4997-ABEA-3296D33516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4239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5FE9B-09F5-4F8A-AF48-ABE3ADF1B76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9824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608C0-1009-48BC-8308-6277E848E2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196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6AE4E-8073-4FBD-A43F-D18D41BA936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091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B70F3-ADFF-4A58-8DF2-CC0E26EDA46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398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40480-DD0E-42A1-8670-F37586A9812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316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8170C-243A-48D9-81C6-16F51E6A403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2847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BCBDE-17B9-41C9-B5C0-585A5223F3A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0423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E4BAFBE-CE58-4E9C-A485-97DB14EEF59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53" r:id="rId1"/>
    <p:sldLayoutId id="2147488454" r:id="rId2"/>
    <p:sldLayoutId id="2147488455" r:id="rId3"/>
    <p:sldLayoutId id="2147488456" r:id="rId4"/>
    <p:sldLayoutId id="2147488457" r:id="rId5"/>
    <p:sldLayoutId id="2147488458" r:id="rId6"/>
    <p:sldLayoutId id="2147488459" r:id="rId7"/>
    <p:sldLayoutId id="2147488460" r:id="rId8"/>
    <p:sldLayoutId id="2147488461" r:id="rId9"/>
    <p:sldLayoutId id="2147488462" r:id="rId10"/>
    <p:sldLayoutId id="2147488463" r:id="rId11"/>
    <p:sldLayoutId id="2147488475" r:id="rId1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E96C7BE-3DF2-486A-98C8-B4CED0D0195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64" r:id="rId1"/>
    <p:sldLayoutId id="2147488465" r:id="rId2"/>
    <p:sldLayoutId id="2147488466" r:id="rId3"/>
    <p:sldLayoutId id="2147488467" r:id="rId4"/>
    <p:sldLayoutId id="2147488468" r:id="rId5"/>
    <p:sldLayoutId id="2147488469" r:id="rId6"/>
    <p:sldLayoutId id="2147488470" r:id="rId7"/>
    <p:sldLayoutId id="2147488471" r:id="rId8"/>
    <p:sldLayoutId id="2147488472" r:id="rId9"/>
    <p:sldLayoutId id="2147488473" r:id="rId10"/>
    <p:sldLayoutId id="2147488474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yQ15f8r7Uw" TargetMode="External"/><Relationship Id="rId13" Type="http://schemas.openxmlformats.org/officeDocument/2006/relationships/hyperlink" Target="http://www.atmosud.org/" TargetMode="External"/><Relationship Id="rId3" Type="http://schemas.openxmlformats.org/officeDocument/2006/relationships/image" Target="../media/image2.gif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http://www.airandme.org/" TargetMode="External"/><Relationship Id="rId10" Type="http://schemas.openxmlformats.org/officeDocument/2006/relationships/hyperlink" Target="http://www.lairetmoi.org/telecharger-tous-les-modules.html?file=files/sites/fr/modules/guides_pedagogiques/laiertmoi-guide-pedagogique-module-transversal-cycle-2.pdf" TargetMode="External"/><Relationship Id="rId4" Type="http://schemas.openxmlformats.org/officeDocument/2006/relationships/hyperlink" Target="http://www.lairetmoi.org/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8.png"/><Relationship Id="rId18" Type="http://schemas.openxmlformats.org/officeDocument/2006/relationships/slide" Target="slide75.xml"/><Relationship Id="rId26" Type="http://schemas.openxmlformats.org/officeDocument/2006/relationships/image" Target="../media/image63.gif"/><Relationship Id="rId3" Type="http://schemas.openxmlformats.org/officeDocument/2006/relationships/image" Target="../media/image53.gif"/><Relationship Id="rId21" Type="http://schemas.openxmlformats.org/officeDocument/2006/relationships/slide" Target="slide79.xml"/><Relationship Id="rId7" Type="http://schemas.openxmlformats.org/officeDocument/2006/relationships/image" Target="../media/image4.png"/><Relationship Id="rId12" Type="http://schemas.openxmlformats.org/officeDocument/2006/relationships/slide" Target="slide74.xml"/><Relationship Id="rId17" Type="http://schemas.openxmlformats.org/officeDocument/2006/relationships/slide" Target="slide80.xml"/><Relationship Id="rId25" Type="http://schemas.openxmlformats.org/officeDocument/2006/relationships/image" Target="../media/image62.gif"/><Relationship Id="rId2" Type="http://schemas.openxmlformats.org/officeDocument/2006/relationships/notesSlide" Target="../notesSlides/notesSlide10.xml"/><Relationship Id="rId16" Type="http://schemas.openxmlformats.org/officeDocument/2006/relationships/slide" Target="slide78.xml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6.png"/><Relationship Id="rId24" Type="http://schemas.openxmlformats.org/officeDocument/2006/relationships/image" Target="../media/image61.gif"/><Relationship Id="rId5" Type="http://schemas.openxmlformats.org/officeDocument/2006/relationships/image" Target="../media/image55.png"/><Relationship Id="rId15" Type="http://schemas.openxmlformats.org/officeDocument/2006/relationships/slide" Target="slide76.xml"/><Relationship Id="rId23" Type="http://schemas.openxmlformats.org/officeDocument/2006/relationships/image" Target="../media/image60.png"/><Relationship Id="rId10" Type="http://schemas.openxmlformats.org/officeDocument/2006/relationships/image" Target="../media/image22.png"/><Relationship Id="rId19" Type="http://schemas.openxmlformats.org/officeDocument/2006/relationships/image" Target="../media/image57.png"/><Relationship Id="rId4" Type="http://schemas.openxmlformats.org/officeDocument/2006/relationships/image" Target="../media/image54.gif"/><Relationship Id="rId9" Type="http://schemas.openxmlformats.org/officeDocument/2006/relationships/image" Target="../media/image21.png"/><Relationship Id="rId14" Type="http://schemas.openxmlformats.org/officeDocument/2006/relationships/slide" Target="slide77.xml"/><Relationship Id="rId22" Type="http://schemas.openxmlformats.org/officeDocument/2006/relationships/image" Target="../media/image59.png"/><Relationship Id="rId27" Type="http://schemas.openxmlformats.org/officeDocument/2006/relationships/image" Target="../media/image6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2.png"/><Relationship Id="rId4" Type="http://schemas.openxmlformats.org/officeDocument/2006/relationships/image" Target="../media/image65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21.png"/><Relationship Id="rId18" Type="http://schemas.openxmlformats.org/officeDocument/2006/relationships/image" Target="../media/image76.png"/><Relationship Id="rId26" Type="http://schemas.openxmlformats.org/officeDocument/2006/relationships/image" Target="../media/image82.png"/><Relationship Id="rId3" Type="http://schemas.openxmlformats.org/officeDocument/2006/relationships/image" Target="../media/image68.png"/><Relationship Id="rId21" Type="http://schemas.openxmlformats.org/officeDocument/2006/relationships/image" Target="../media/image78.png"/><Relationship Id="rId7" Type="http://schemas.openxmlformats.org/officeDocument/2006/relationships/image" Target="../media/image72.png"/><Relationship Id="rId12" Type="http://schemas.openxmlformats.org/officeDocument/2006/relationships/image" Target="../media/image20.png"/><Relationship Id="rId17" Type="http://schemas.openxmlformats.org/officeDocument/2006/relationships/slide" Target="slide68.xml"/><Relationship Id="rId25" Type="http://schemas.openxmlformats.org/officeDocument/2006/relationships/slide" Target="slide66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8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4.png"/><Relationship Id="rId24" Type="http://schemas.openxmlformats.org/officeDocument/2006/relationships/image" Target="../media/image81.png"/><Relationship Id="rId5" Type="http://schemas.openxmlformats.org/officeDocument/2006/relationships/image" Target="../media/image70.png"/><Relationship Id="rId15" Type="http://schemas.openxmlformats.org/officeDocument/2006/relationships/slide" Target="slide67.xml"/><Relationship Id="rId23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slide" Target="slide69.xml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22.png"/><Relationship Id="rId22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slide" Target="slide72.xml"/><Relationship Id="rId18" Type="http://schemas.openxmlformats.org/officeDocument/2006/relationships/image" Target="../media/image91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22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86.png"/><Relationship Id="rId15" Type="http://schemas.openxmlformats.org/officeDocument/2006/relationships/image" Target="../media/image89.png"/><Relationship Id="rId10" Type="http://schemas.openxmlformats.org/officeDocument/2006/relationships/image" Target="../media/image20.png"/><Relationship Id="rId19" Type="http://schemas.openxmlformats.org/officeDocument/2006/relationships/slide" Target="slide70.xml"/><Relationship Id="rId4" Type="http://schemas.openxmlformats.org/officeDocument/2006/relationships/image" Target="../media/image85.png"/><Relationship Id="rId9" Type="http://schemas.openxmlformats.org/officeDocument/2006/relationships/image" Target="../media/image4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4.gif"/><Relationship Id="rId4" Type="http://schemas.openxmlformats.org/officeDocument/2006/relationships/image" Target="../media/image50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5.png"/><Relationship Id="rId4" Type="http://schemas.openxmlformats.org/officeDocument/2006/relationships/image" Target="../media/image50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6.png"/><Relationship Id="rId7" Type="http://schemas.openxmlformats.org/officeDocument/2006/relationships/image" Target="../media/image4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slide" Target="slide64.xml"/><Relationship Id="rId5" Type="http://schemas.openxmlformats.org/officeDocument/2006/relationships/image" Target="../media/image50.png"/><Relationship Id="rId10" Type="http://schemas.openxmlformats.org/officeDocument/2006/relationships/image" Target="../media/image21.png"/><Relationship Id="rId4" Type="http://schemas.openxmlformats.org/officeDocument/2006/relationships/image" Target="../media/image93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66.png"/><Relationship Id="rId4" Type="http://schemas.openxmlformats.org/officeDocument/2006/relationships/image" Target="../media/image50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0.png"/><Relationship Id="rId4" Type="http://schemas.openxmlformats.org/officeDocument/2006/relationships/image" Target="../media/image41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0.png"/><Relationship Id="rId4" Type="http://schemas.openxmlformats.org/officeDocument/2006/relationships/image" Target="../media/image101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4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100.png"/><Relationship Id="rId4" Type="http://schemas.openxmlformats.org/officeDocument/2006/relationships/image" Target="../media/image105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0.png"/><Relationship Id="rId4" Type="http://schemas.openxmlformats.org/officeDocument/2006/relationships/image" Target="../media/image93.pn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0.png"/><Relationship Id="rId4" Type="http://schemas.openxmlformats.org/officeDocument/2006/relationships/image" Target="../media/image41.png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0.png"/><Relationship Id="rId4" Type="http://schemas.openxmlformats.org/officeDocument/2006/relationships/image" Target="../media/image41.png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9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0.png"/><Relationship Id="rId4" Type="http://schemas.openxmlformats.org/officeDocument/2006/relationships/image" Target="../media/image93.pn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0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0.png"/><Relationship Id="rId4" Type="http://schemas.openxmlformats.org/officeDocument/2006/relationships/image" Target="../media/image41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8.png"/><Relationship Id="rId18" Type="http://schemas.openxmlformats.org/officeDocument/2006/relationships/image" Target="../media/image4.png"/><Relationship Id="rId3" Type="http://schemas.openxmlformats.org/officeDocument/2006/relationships/image" Target="../media/image111.png"/><Relationship Id="rId21" Type="http://schemas.openxmlformats.org/officeDocument/2006/relationships/image" Target="../media/image20.pn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20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06.png"/><Relationship Id="rId5" Type="http://schemas.openxmlformats.org/officeDocument/2006/relationships/image" Target="../media/image107.png"/><Relationship Id="rId15" Type="http://schemas.openxmlformats.org/officeDocument/2006/relationships/image" Target="../media/image119.png"/><Relationship Id="rId23" Type="http://schemas.openxmlformats.org/officeDocument/2006/relationships/image" Target="../media/image21.png"/><Relationship Id="rId10" Type="http://schemas.openxmlformats.org/officeDocument/2006/relationships/image" Target="../media/image116.png"/><Relationship Id="rId19" Type="http://schemas.openxmlformats.org/officeDocument/2006/relationships/hyperlink" Target="http://www.lairetmoi.org/files/sites/fr/pdf/supplements-ppt/lairetmoi-exercice-transports-polluants-module-2%20v3.pdf" TargetMode="External"/><Relationship Id="rId4" Type="http://schemas.openxmlformats.org/officeDocument/2006/relationships/image" Target="../media/image112.png"/><Relationship Id="rId9" Type="http://schemas.openxmlformats.org/officeDocument/2006/relationships/image" Target="../media/image115.png"/><Relationship Id="rId14" Type="http://schemas.openxmlformats.org/officeDocument/2006/relationships/image" Target="../media/image101.png"/><Relationship Id="rId2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0.png"/><Relationship Id="rId4" Type="http://schemas.openxmlformats.org/officeDocument/2006/relationships/image" Target="../media/image41.png"/><Relationship Id="rId9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22.png"/><Relationship Id="rId18" Type="http://schemas.openxmlformats.org/officeDocument/2006/relationships/image" Target="../media/image131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20.png"/><Relationship Id="rId17" Type="http://schemas.openxmlformats.org/officeDocument/2006/relationships/slide" Target="slide83.xml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4.png"/><Relationship Id="rId5" Type="http://schemas.openxmlformats.org/officeDocument/2006/relationships/image" Target="../media/image125.png"/><Relationship Id="rId15" Type="http://schemas.openxmlformats.org/officeDocument/2006/relationships/image" Target="../media/image38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slide" Target="slide8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iretmoi.org/files/sites/fr/videos/videos-pedagogiques/les-effets-immediats-de-la-pollution-de-l-air_mp4_h264_aac_hq.mp4" TargetMode="External"/><Relationship Id="rId3" Type="http://schemas.openxmlformats.org/officeDocument/2006/relationships/image" Target="../media/image13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00.png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4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37.png"/><Relationship Id="rId5" Type="http://schemas.openxmlformats.org/officeDocument/2006/relationships/image" Target="../media/image21.png"/><Relationship Id="rId10" Type="http://schemas.openxmlformats.org/officeDocument/2006/relationships/image" Target="../media/image136.png"/><Relationship Id="rId4" Type="http://schemas.openxmlformats.org/officeDocument/2006/relationships/image" Target="../media/image20.png"/><Relationship Id="rId9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4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38.png"/><Relationship Id="rId4" Type="http://schemas.openxmlformats.org/officeDocument/2006/relationships/image" Target="../media/image141.png"/><Relationship Id="rId9" Type="http://schemas.openxmlformats.org/officeDocument/2006/relationships/slide" Target="slide8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47.png"/><Relationship Id="rId18" Type="http://schemas.openxmlformats.org/officeDocument/2006/relationships/slide" Target="slide73.xml"/><Relationship Id="rId3" Type="http://schemas.openxmlformats.org/officeDocument/2006/relationships/image" Target="../media/image142.png"/><Relationship Id="rId21" Type="http://schemas.openxmlformats.org/officeDocument/2006/relationships/image" Target="../media/image81.png"/><Relationship Id="rId7" Type="http://schemas.openxmlformats.org/officeDocument/2006/relationships/image" Target="../media/image145.png"/><Relationship Id="rId12" Type="http://schemas.openxmlformats.org/officeDocument/2006/relationships/image" Target="../media/image88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1.png"/><Relationship Id="rId20" Type="http://schemas.openxmlformats.org/officeDocument/2006/relationships/slide" Target="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87.png"/><Relationship Id="rId5" Type="http://schemas.openxmlformats.org/officeDocument/2006/relationships/image" Target="../media/image144.png"/><Relationship Id="rId15" Type="http://schemas.openxmlformats.org/officeDocument/2006/relationships/image" Target="../media/image20.png"/><Relationship Id="rId10" Type="http://schemas.openxmlformats.org/officeDocument/2006/relationships/image" Target="../media/image146.png"/><Relationship Id="rId19" Type="http://schemas.openxmlformats.org/officeDocument/2006/relationships/image" Target="../media/image38.png"/><Relationship Id="rId4" Type="http://schemas.openxmlformats.org/officeDocument/2006/relationships/image" Target="../media/image143.png"/><Relationship Id="rId9" Type="http://schemas.openxmlformats.org/officeDocument/2006/relationships/image" Target="../media/image91.png"/><Relationship Id="rId14" Type="http://schemas.openxmlformats.org/officeDocument/2006/relationships/image" Target="../media/image4.png"/><Relationship Id="rId22" Type="http://schemas.openxmlformats.org/officeDocument/2006/relationships/image" Target="../media/image1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50.png"/><Relationship Id="rId7" Type="http://schemas.openxmlformats.org/officeDocument/2006/relationships/image" Target="../media/image154.gif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gif"/><Relationship Id="rId11" Type="http://schemas.openxmlformats.org/officeDocument/2006/relationships/image" Target="../media/image91.png"/><Relationship Id="rId5" Type="http://schemas.openxmlformats.org/officeDocument/2006/relationships/image" Target="../media/image152.gif"/><Relationship Id="rId15" Type="http://schemas.openxmlformats.org/officeDocument/2006/relationships/image" Target="../media/image22.png"/><Relationship Id="rId10" Type="http://schemas.openxmlformats.org/officeDocument/2006/relationships/image" Target="../media/image88.png"/><Relationship Id="rId4" Type="http://schemas.openxmlformats.org/officeDocument/2006/relationships/image" Target="../media/image151.gif"/><Relationship Id="rId9" Type="http://schemas.openxmlformats.org/officeDocument/2006/relationships/image" Target="../media/image155.png"/><Relationship Id="rId1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61.png"/><Relationship Id="rId4" Type="http://schemas.openxmlformats.org/officeDocument/2006/relationships/image" Target="../media/image20.png"/><Relationship Id="rId9" Type="http://schemas.openxmlformats.org/officeDocument/2006/relationships/image" Target="../media/image1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65.png"/><Relationship Id="rId4" Type="http://schemas.openxmlformats.org/officeDocument/2006/relationships/image" Target="../media/image15.png"/><Relationship Id="rId9" Type="http://schemas.openxmlformats.org/officeDocument/2006/relationships/image" Target="../media/image1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.pn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68.png"/><Relationship Id="rId4" Type="http://schemas.openxmlformats.org/officeDocument/2006/relationships/image" Target="../media/image20.png"/><Relationship Id="rId9" Type="http://schemas.openxmlformats.org/officeDocument/2006/relationships/image" Target="../media/image16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4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70.png"/><Relationship Id="rId10" Type="http://schemas.openxmlformats.org/officeDocument/2006/relationships/image" Target="../media/image95.png"/><Relationship Id="rId4" Type="http://schemas.openxmlformats.org/officeDocument/2006/relationships/image" Target="../media/image169.png"/><Relationship Id="rId9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4.png"/><Relationship Id="rId18" Type="http://schemas.openxmlformats.org/officeDocument/2006/relationships/image" Target="../media/image175.png"/><Relationship Id="rId3" Type="http://schemas.openxmlformats.org/officeDocument/2006/relationships/image" Target="../media/image117.png"/><Relationship Id="rId7" Type="http://schemas.openxmlformats.org/officeDocument/2006/relationships/image" Target="../media/image173.png"/><Relationship Id="rId12" Type="http://schemas.openxmlformats.org/officeDocument/2006/relationships/image" Target="../media/image91.png"/><Relationship Id="rId17" Type="http://schemas.openxmlformats.org/officeDocument/2006/relationships/hyperlink" Target="http://www.lairetmoi.org/files/sites/fr/videos/videos-pedagogiques/le-covoiturage_mp4_h264_aac_hq.mp4" TargetMode="External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22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5.png"/><Relationship Id="rId5" Type="http://schemas.openxmlformats.org/officeDocument/2006/relationships/image" Target="../media/image95.png"/><Relationship Id="rId15" Type="http://schemas.openxmlformats.org/officeDocument/2006/relationships/image" Target="../media/image21.png"/><Relationship Id="rId10" Type="http://schemas.openxmlformats.org/officeDocument/2006/relationships/image" Target="../media/image87.png"/><Relationship Id="rId19" Type="http://schemas.openxmlformats.org/officeDocument/2006/relationships/image" Target="../media/image81.png"/><Relationship Id="rId4" Type="http://schemas.openxmlformats.org/officeDocument/2006/relationships/image" Target="../media/image171.png"/><Relationship Id="rId9" Type="http://schemas.openxmlformats.org/officeDocument/2006/relationships/image" Target="../media/image174.png"/><Relationship Id="rId1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4.png"/><Relationship Id="rId18" Type="http://schemas.openxmlformats.org/officeDocument/2006/relationships/image" Target="../media/image148.png"/><Relationship Id="rId3" Type="http://schemas.openxmlformats.org/officeDocument/2006/relationships/image" Target="../media/image176.png"/><Relationship Id="rId7" Type="http://schemas.openxmlformats.org/officeDocument/2006/relationships/image" Target="../media/image98.png"/><Relationship Id="rId12" Type="http://schemas.openxmlformats.org/officeDocument/2006/relationships/image" Target="../media/image91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87.png"/><Relationship Id="rId5" Type="http://schemas.openxmlformats.org/officeDocument/2006/relationships/image" Target="../media/image103.png"/><Relationship Id="rId15" Type="http://schemas.openxmlformats.org/officeDocument/2006/relationships/image" Target="../media/image22.png"/><Relationship Id="rId10" Type="http://schemas.openxmlformats.org/officeDocument/2006/relationships/image" Target="../media/image178.png"/><Relationship Id="rId4" Type="http://schemas.openxmlformats.org/officeDocument/2006/relationships/image" Target="../media/image147.png"/><Relationship Id="rId9" Type="http://schemas.openxmlformats.org/officeDocument/2006/relationships/image" Target="../media/image117.png"/><Relationship Id="rId1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68.png"/><Relationship Id="rId3" Type="http://schemas.openxmlformats.org/officeDocument/2006/relationships/image" Target="../media/image179.png"/><Relationship Id="rId7" Type="http://schemas.openxmlformats.org/officeDocument/2006/relationships/image" Target="../media/image9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21.png"/><Relationship Id="rId5" Type="http://schemas.openxmlformats.org/officeDocument/2006/relationships/image" Target="../media/image181.png"/><Relationship Id="rId15" Type="http://schemas.openxmlformats.org/officeDocument/2006/relationships/image" Target="../media/image184.png"/><Relationship Id="rId10" Type="http://schemas.openxmlformats.org/officeDocument/2006/relationships/image" Target="../media/image20.png"/><Relationship Id="rId4" Type="http://schemas.openxmlformats.org/officeDocument/2006/relationships/image" Target="../media/image180.png"/><Relationship Id="rId9" Type="http://schemas.openxmlformats.org/officeDocument/2006/relationships/image" Target="../media/image4.png"/><Relationship Id="rId14" Type="http://schemas.openxmlformats.org/officeDocument/2006/relationships/image" Target="../media/image183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5.png"/><Relationship Id="rId7" Type="http://schemas.openxmlformats.org/officeDocument/2006/relationships/image" Target="../media/image87.png"/><Relationship Id="rId12" Type="http://schemas.openxmlformats.org/officeDocument/2006/relationships/image" Target="../media/image18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86.png"/><Relationship Id="rId10" Type="http://schemas.openxmlformats.org/officeDocument/2006/relationships/image" Target="../media/image22.png"/><Relationship Id="rId4" Type="http://schemas.openxmlformats.org/officeDocument/2006/relationships/image" Target="../media/image138.png"/><Relationship Id="rId9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iretmoi.org/les-videos-pedagogiques.html?file=files/sites/fr/videos/videos-pedagogiques/achat-et-pollution-de-l-air_mp4_h264_aac_hq.mp4" TargetMode="External"/><Relationship Id="rId13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189.png"/><Relationship Id="rId5" Type="http://schemas.openxmlformats.org/officeDocument/2006/relationships/image" Target="../media/image21.pn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91.gif"/><Relationship Id="rId4" Type="http://schemas.openxmlformats.org/officeDocument/2006/relationships/image" Target="../media/image20.png"/><Relationship Id="rId9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slide" Target="slide6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iretmoi.org/telecharger-tous-les-modules.html?file=files/sites/fr/modules/lairetmoi-module-1.ppt" TargetMode="External"/><Relationship Id="rId13" Type="http://schemas.openxmlformats.org/officeDocument/2006/relationships/hyperlink" Target="http://www.lairetmoi.org/telecharger-tous-les-modules.html?file=files/sites/fr/modules/lairetmoi-module-6.ppt" TargetMode="External"/><Relationship Id="rId3" Type="http://schemas.openxmlformats.org/officeDocument/2006/relationships/image" Target="../media/image196.jpeg"/><Relationship Id="rId7" Type="http://schemas.openxmlformats.org/officeDocument/2006/relationships/hyperlink" Target="http://www.lairetmoi.org/telecharger-tous-les-modules.html?file=files/sites/fr/modules/lairetmoi-module-transversal-cycle3.ppt" TargetMode="External"/><Relationship Id="rId12" Type="http://schemas.openxmlformats.org/officeDocument/2006/relationships/hyperlink" Target="http://www.lairetmoi.org/telecharger-tous-les-modules.html?file=files/sites/fr/modules/lairetmoi-module-5.ppt" TargetMode="External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8.png"/><Relationship Id="rId11" Type="http://schemas.openxmlformats.org/officeDocument/2006/relationships/hyperlink" Target="http://www.lairetmoi.org/telecharger-tous-les-modules.html?file=files/sites/fr/modules/lairetmoi-module-4.ppt" TargetMode="External"/><Relationship Id="rId5" Type="http://schemas.openxmlformats.org/officeDocument/2006/relationships/image" Target="../media/image197.png"/><Relationship Id="rId15" Type="http://schemas.openxmlformats.org/officeDocument/2006/relationships/slide" Target="slide62.xml"/><Relationship Id="rId10" Type="http://schemas.openxmlformats.org/officeDocument/2006/relationships/hyperlink" Target="http://www.lairetmoi.org/telecharger-tous-les-modules.html?file=files/sites/fr/modules/lairetmoi-module-3.ppt" TargetMode="External"/><Relationship Id="rId4" Type="http://schemas.openxmlformats.org/officeDocument/2006/relationships/hyperlink" Target="http://www.lairetmoi.org/une-minute-pour-lair-et-moi.html" TargetMode="External"/><Relationship Id="rId9" Type="http://schemas.openxmlformats.org/officeDocument/2006/relationships/hyperlink" Target="http://www.lairetmoi.org/telecharger-tous-les-modules.html?file=files/sites/fr/modules/lairetmoi-module-2.ppt" TargetMode="External"/><Relationship Id="rId14" Type="http://schemas.openxmlformats.org/officeDocument/2006/relationships/hyperlink" Target="http://www.lairetmoi.org/telecharger-tous-les-modules.html?file=files/sites/fr/modules/lairetmoi-module-7.ppt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5.png"/><Relationship Id="rId3" Type="http://schemas.openxmlformats.org/officeDocument/2006/relationships/image" Target="../media/image200.jpeg"/><Relationship Id="rId7" Type="http://schemas.openxmlformats.org/officeDocument/2006/relationships/slide" Target="slide61.xml"/><Relationship Id="rId12" Type="http://schemas.openxmlformats.org/officeDocument/2006/relationships/hyperlink" Target="http://www.lairetmoi.org/mentions-legales.html?file=files/sites/fr/pdf/lairetmoi-charte-utilisation.pdf" TargetMode="External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6" Type="http://schemas.openxmlformats.org/officeDocument/2006/relationships/hyperlink" Target="https://www.youtube.com/watch?v=yyQ15f8r7Uw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hyperlink" Target="http://www.lairetmoi.org/" TargetMode="External"/><Relationship Id="rId5" Type="http://schemas.openxmlformats.org/officeDocument/2006/relationships/image" Target="../media/image202.jpeg"/><Relationship Id="rId15" Type="http://schemas.openxmlformats.org/officeDocument/2006/relationships/image" Target="../media/image7.png"/><Relationship Id="rId10" Type="http://schemas.openxmlformats.org/officeDocument/2006/relationships/image" Target="../media/image204.png"/><Relationship Id="rId4" Type="http://schemas.openxmlformats.org/officeDocument/2006/relationships/image" Target="../media/image201.png"/><Relationship Id="rId9" Type="http://schemas.openxmlformats.org/officeDocument/2006/relationships/slide" Target="slide1.xml"/><Relationship Id="rId14" Type="http://schemas.openxmlformats.org/officeDocument/2006/relationships/image" Target="../media/image20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22.png"/><Relationship Id="rId3" Type="http://schemas.openxmlformats.org/officeDocument/2006/relationships/image" Target="../media/image207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0.png"/><Relationship Id="rId11" Type="http://schemas.openxmlformats.org/officeDocument/2006/relationships/image" Target="../media/image20.png"/><Relationship Id="rId5" Type="http://schemas.openxmlformats.org/officeDocument/2006/relationships/image" Target="../media/image209.png"/><Relationship Id="rId15" Type="http://schemas.openxmlformats.org/officeDocument/2006/relationships/image" Target="../media/image211.png"/><Relationship Id="rId10" Type="http://schemas.openxmlformats.org/officeDocument/2006/relationships/image" Target="../media/image4.png"/><Relationship Id="rId4" Type="http://schemas.openxmlformats.org/officeDocument/2006/relationships/image" Target="../media/image208.png"/><Relationship Id="rId9" Type="http://schemas.openxmlformats.org/officeDocument/2006/relationships/image" Target="../media/image91.png"/><Relationship Id="rId14" Type="http://schemas.openxmlformats.org/officeDocument/2006/relationships/slide" Target="slide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1.png"/><Relationship Id="rId3" Type="http://schemas.openxmlformats.org/officeDocument/2006/relationships/image" Target="../media/image212.png"/><Relationship Id="rId7" Type="http://schemas.openxmlformats.org/officeDocument/2006/relationships/image" Target="../media/image4.png"/><Relationship Id="rId12" Type="http://schemas.openxmlformats.org/officeDocument/2006/relationships/slide" Target="slide18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11" Type="http://schemas.openxmlformats.org/officeDocument/2006/relationships/image" Target="../media/image168.png"/><Relationship Id="rId5" Type="http://schemas.openxmlformats.org/officeDocument/2006/relationships/image" Target="../media/image117.png"/><Relationship Id="rId10" Type="http://schemas.openxmlformats.org/officeDocument/2006/relationships/image" Target="../media/image22.png"/><Relationship Id="rId4" Type="http://schemas.openxmlformats.org/officeDocument/2006/relationships/image" Target="../media/image66.png"/><Relationship Id="rId9" Type="http://schemas.openxmlformats.org/officeDocument/2006/relationships/image" Target="../media/image2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6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13.jpeg"/><Relationship Id="rId9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3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14.jpeg"/><Relationship Id="rId9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3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15.jpeg"/><Relationship Id="rId9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3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10" Type="http://schemas.openxmlformats.org/officeDocument/2006/relationships/image" Target="../media/image5.png"/><Relationship Id="rId4" Type="http://schemas.openxmlformats.org/officeDocument/2006/relationships/image" Target="../media/image216.jpeg"/><Relationship Id="rId9" Type="http://schemas.openxmlformats.org/officeDocument/2006/relationships/hyperlink" Target="http://www.lairetmoi.org/files/sites/fr/videos/videos-pedagogiques/usines-et-pollution-de-l-air_mp4_h264_aac_hq.mp4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3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17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slide" Target="slide63.xml"/><Relationship Id="rId4" Type="http://schemas.openxmlformats.org/officeDocument/2006/relationships/image" Target="../media/image40.png"/><Relationship Id="rId9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4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18.jpeg"/><Relationship Id="rId9" Type="http://schemas.openxmlformats.org/officeDocument/2006/relationships/image" Target="../media/image2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0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19.jpeg"/><Relationship Id="rId9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4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20.jpeg"/><Relationship Id="rId9" Type="http://schemas.openxmlformats.org/officeDocument/2006/relationships/image" Target="../media/image2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41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21.jpeg"/><Relationship Id="rId9" Type="http://schemas.openxmlformats.org/officeDocument/2006/relationships/image" Target="../media/image2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0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22.jpeg"/><Relationship Id="rId9" Type="http://schemas.openxmlformats.org/officeDocument/2006/relationships/image" Target="../media/image2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0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223.jpeg"/><Relationship Id="rId9" Type="http://schemas.openxmlformats.org/officeDocument/2006/relationships/image" Target="../media/image21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0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24.jpeg"/><Relationship Id="rId9" Type="http://schemas.openxmlformats.org/officeDocument/2006/relationships/image" Target="../media/image2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0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25.jpeg"/><Relationship Id="rId9" Type="http://schemas.openxmlformats.org/officeDocument/2006/relationships/image" Target="../media/image2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0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26.jpeg"/><Relationship Id="rId9" Type="http://schemas.openxmlformats.org/officeDocument/2006/relationships/image" Target="../media/image2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0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227.jpeg"/><Relationship Id="rId9" Type="http://schemas.openxmlformats.org/officeDocument/2006/relationships/image" Target="../media/image2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3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22.png"/><Relationship Id="rId4" Type="http://schemas.openxmlformats.org/officeDocument/2006/relationships/image" Target="../media/image44.png"/><Relationship Id="rId9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0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28.jpeg"/><Relationship Id="rId9" Type="http://schemas.openxmlformats.org/officeDocument/2006/relationships/image" Target="../media/image2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41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29.jpeg"/><Relationship Id="rId9" Type="http://schemas.openxmlformats.org/officeDocument/2006/relationships/image" Target="../media/image2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34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30.jpeg"/><Relationship Id="rId9" Type="http://schemas.openxmlformats.org/officeDocument/2006/relationships/image" Target="../media/image2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34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31.jpeg"/><Relationship Id="rId9" Type="http://schemas.openxmlformats.org/officeDocument/2006/relationships/image" Target="../media/image2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9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32.jpeg"/><Relationship Id="rId9" Type="http://schemas.openxmlformats.org/officeDocument/2006/relationships/image" Target="../media/image2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40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11.png"/><Relationship Id="rId4" Type="http://schemas.openxmlformats.org/officeDocument/2006/relationships/image" Target="../media/image233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9.gif"/><Relationship Id="rId7" Type="http://schemas.openxmlformats.org/officeDocument/2006/relationships/image" Target="../media/image2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84.xml"/><Relationship Id="rId5" Type="http://schemas.openxmlformats.org/officeDocument/2006/relationships/image" Target="../media/image51.png"/><Relationship Id="rId10" Type="http://schemas.openxmlformats.org/officeDocument/2006/relationships/image" Target="../media/image52.png"/><Relationship Id="rId4" Type="http://schemas.openxmlformats.org/officeDocument/2006/relationships/image" Target="../media/image50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/>
          <p:nvPr/>
        </p:nvSpPr>
        <p:spPr>
          <a:xfrm>
            <a:off x="0" y="0"/>
            <a:ext cx="2486025" cy="68580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>
              <a:alpha val="97000"/>
            </a:srgbClr>
          </a:solidFill>
          <a:ln>
            <a:noFill/>
          </a:ln>
          <a:effectLst>
            <a:outerShdw blurRad="1524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172" name="Rectangle 1">
            <a:hlinkClick r:id="rId4"/>
          </p:cNvPr>
          <p:cNvSpPr>
            <a:spLocks noChangeArrowheads="1"/>
          </p:cNvSpPr>
          <p:nvPr/>
        </p:nvSpPr>
        <p:spPr bwMode="auto">
          <a:xfrm>
            <a:off x="-46038" y="5364163"/>
            <a:ext cx="2049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00"/>
                </a:solidFill>
                <a:latin typeface="Candara" panose="020E0502030303020204" pitchFamily="34" charset="0"/>
                <a:hlinkClick r:id="rId5"/>
              </a:rPr>
              <a:t>www.airandme.org</a:t>
            </a:r>
            <a:endParaRPr lang="fr-FR" altLang="fr-FR" sz="140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7173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4268788"/>
            <a:ext cx="9540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Logo A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11125"/>
            <a:ext cx="2138362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Video">
            <a:hlinkClick r:id="rId8"/>
          </p:cNvPr>
          <p:cNvSpPr txBox="1">
            <a:spLocks noChangeArrowheads="1"/>
          </p:cNvSpPr>
          <p:nvPr/>
        </p:nvSpPr>
        <p:spPr bwMode="auto">
          <a:xfrm>
            <a:off x="-176737" y="3054350"/>
            <a:ext cx="1774826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kern="0" dirty="0">
                <a:solidFill>
                  <a:srgbClr val="404040"/>
                </a:solidFill>
                <a:latin typeface="Candara" panose="020E0502030303020204" pitchFamily="34" charset="0"/>
              </a:rPr>
              <a:t>Mode d’emploi</a:t>
            </a:r>
          </a:p>
        </p:txBody>
      </p:sp>
      <p:pic>
        <p:nvPicPr>
          <p:cNvPr id="7176" name="PictoVideo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47" y="2933700"/>
            <a:ext cx="47783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oGuide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60" y="3600805"/>
            <a:ext cx="4794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-PDF"/>
          <p:cNvSpPr txBox="1">
            <a:spLocks noChangeArrowheads="1"/>
          </p:cNvSpPr>
          <p:nvPr/>
        </p:nvSpPr>
        <p:spPr bwMode="auto">
          <a:xfrm>
            <a:off x="-153195" y="3640932"/>
            <a:ext cx="17129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kern="0" dirty="0">
                <a:solidFill>
                  <a:prstClr val="black"/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7179" name="Rectangle 1">
            <a:hlinkClick r:id="rId4"/>
          </p:cNvPr>
          <p:cNvSpPr>
            <a:spLocks noChangeArrowheads="1"/>
          </p:cNvSpPr>
          <p:nvPr/>
        </p:nvSpPr>
        <p:spPr bwMode="auto">
          <a:xfrm>
            <a:off x="-46038" y="5008563"/>
            <a:ext cx="2049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00"/>
                </a:solidFill>
                <a:latin typeface="Candara" panose="020E0502030303020204" pitchFamily="34" charset="0"/>
                <a:hlinkClick r:id="rId4"/>
              </a:rPr>
              <a:t>www.lairetmoi.org</a:t>
            </a:r>
            <a:endParaRPr lang="fr-FR" altLang="fr-FR" sz="140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7180" name="Imag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6018213"/>
            <a:ext cx="404812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4603601" y="308069"/>
            <a:ext cx="4127500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800" kern="0" dirty="0">
                <a:solidFill>
                  <a:prstClr val="white"/>
                </a:solidFill>
                <a:latin typeface="Candara" panose="020E0502030303020204" pitchFamily="34" charset="0"/>
                <a:ea typeface="Arial" pitchFamily="-100" charset="0"/>
                <a:cs typeface="Arial" pitchFamily="-100" charset="0"/>
              </a:rPr>
              <a:t>Module l’essentiel</a:t>
            </a:r>
            <a:br>
              <a:rPr lang="fr-FR" sz="2800" b="1" dirty="0">
                <a:solidFill>
                  <a:prstClr val="white"/>
                </a:solidFill>
                <a:latin typeface="Candara" panose="020E0502030303020204" pitchFamily="34" charset="0"/>
                <a:cs typeface="Arial" charset="0"/>
              </a:rPr>
            </a:br>
            <a:r>
              <a:rPr lang="fr-FR" sz="2800" b="1" dirty="0">
                <a:solidFill>
                  <a:prstClr val="white"/>
                </a:solidFill>
                <a:latin typeface="Candara" panose="020E0502030303020204" pitchFamily="34" charset="0"/>
                <a:cs typeface="Arial" charset="0"/>
              </a:rPr>
              <a:t>La pollution de l’air</a:t>
            </a:r>
          </a:p>
        </p:txBody>
      </p:sp>
      <p:sp>
        <p:nvSpPr>
          <p:cNvPr id="7182" name="ZoneTexte 24"/>
          <p:cNvSpPr txBox="1">
            <a:spLocks noChangeArrowheads="1"/>
          </p:cNvSpPr>
          <p:nvPr/>
        </p:nvSpPr>
        <p:spPr bwMode="auto">
          <a:xfrm>
            <a:off x="9678016" y="154305"/>
            <a:ext cx="1438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800" b="1" dirty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4800" b="1" baseline="30000" dirty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endParaRPr lang="fr-FR" altLang="fr-FR" sz="4800" b="1" dirty="0">
              <a:solidFill>
                <a:srgbClr val="FFFFFF"/>
              </a:solidFill>
            </a:endParaRPr>
          </a:p>
        </p:txBody>
      </p:sp>
      <p:sp>
        <p:nvSpPr>
          <p:cNvPr id="26" name="ZtxtP-Video">
            <a:hlinkClick r:id="rId8"/>
          </p:cNvPr>
          <p:cNvSpPr txBox="1">
            <a:spLocks noChangeArrowheads="1"/>
          </p:cNvSpPr>
          <p:nvPr/>
        </p:nvSpPr>
        <p:spPr bwMode="auto">
          <a:xfrm>
            <a:off x="2384425" y="6018213"/>
            <a:ext cx="11652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i="1" kern="0" dirty="0">
                <a:solidFill>
                  <a:prstClr val="white">
                    <a:lumMod val="75000"/>
                  </a:prstClr>
                </a:solidFill>
                <a:latin typeface="Candara" panose="020E0502030303020204" pitchFamily="34" charset="0"/>
              </a:rPr>
              <a:t>Version 2.2.3</a:t>
            </a:r>
          </a:p>
        </p:txBody>
      </p:sp>
      <p:pic>
        <p:nvPicPr>
          <p:cNvPr id="7184" name="Image 12">
            <a:hlinkClick r:id="rId13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5938838"/>
            <a:ext cx="16875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œur, légume, rouge&#10;&#10;Description générée automatiquement">
            <a:extLst>
              <a:ext uri="{FF2B5EF4-FFF2-40B4-BE49-F238E27FC236}">
                <a16:creationId xmlns:a16="http://schemas.microsoft.com/office/drawing/2014/main" id="{12B1D59C-6F5C-523E-C6E9-A19D4F9FB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77" y="3870626"/>
            <a:ext cx="1029158" cy="814801"/>
          </a:xfrm>
          <a:prstGeom prst="rect">
            <a:avLst/>
          </a:prstGeom>
        </p:spPr>
      </p:pic>
      <p:pic>
        <p:nvPicPr>
          <p:cNvPr id="5" name="Image 4" descr="Une image contenant dessin humoristique, dessin, croquis, Dessin d’enfant&#10;&#10;Description générée automatiquement">
            <a:extLst>
              <a:ext uri="{FF2B5EF4-FFF2-40B4-BE49-F238E27FC236}">
                <a16:creationId xmlns:a16="http://schemas.microsoft.com/office/drawing/2014/main" id="{87F8F410-EB47-700F-2F27-E45BC3989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21" y="3948112"/>
            <a:ext cx="751482" cy="777743"/>
          </a:xfrm>
          <a:prstGeom prst="rect">
            <a:avLst/>
          </a:prstGeom>
        </p:spPr>
      </p:pic>
      <p:cxnSp>
        <p:nvCxnSpPr>
          <p:cNvPr id="119" name="Connecteur droit 118"/>
          <p:cNvCxnSpPr/>
          <p:nvPr/>
        </p:nvCxnSpPr>
        <p:spPr bwMode="auto">
          <a:xfrm rot="5400000" flipH="1" flipV="1">
            <a:off x="7894642" y="3820317"/>
            <a:ext cx="287337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50" name="Groupe 60"/>
          <p:cNvGrpSpPr>
            <a:grpSpLocks/>
          </p:cNvGrpSpPr>
          <p:nvPr/>
        </p:nvGrpSpPr>
        <p:grpSpPr bwMode="auto">
          <a:xfrm>
            <a:off x="2027238" y="809625"/>
            <a:ext cx="3348037" cy="5632450"/>
            <a:chOff x="0" y="1209675"/>
            <a:chExt cx="3348038" cy="5632450"/>
          </a:xfrm>
        </p:grpSpPr>
        <p:sp>
          <p:nvSpPr>
            <p:cNvPr id="27721" name="ZoneTexte 79"/>
            <p:cNvSpPr txBox="1">
              <a:spLocks noChangeArrowheads="1"/>
            </p:cNvSpPr>
            <p:nvPr/>
          </p:nvSpPr>
          <p:spPr bwMode="auto">
            <a:xfrm>
              <a:off x="0" y="1209675"/>
              <a:ext cx="3348038" cy="5632450"/>
            </a:xfrm>
            <a:prstGeom prst="rect">
              <a:avLst/>
            </a:prstGeom>
            <a:solidFill>
              <a:srgbClr val="FBE0CD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</p:txBody>
        </p:sp>
        <p:grpSp>
          <p:nvGrpSpPr>
            <p:cNvPr id="27722" name="Groupe 59"/>
            <p:cNvGrpSpPr>
              <a:grpSpLocks/>
            </p:cNvGrpSpPr>
            <p:nvPr/>
          </p:nvGrpSpPr>
          <p:grpSpPr bwMode="auto">
            <a:xfrm>
              <a:off x="0" y="1212045"/>
              <a:ext cx="3311526" cy="2845605"/>
              <a:chOff x="0" y="1212045"/>
              <a:chExt cx="3311526" cy="2845605"/>
            </a:xfrm>
          </p:grpSpPr>
          <p:pic>
            <p:nvPicPr>
              <p:cNvPr id="27723" name="Picture 12" descr="C:\Users\Victor-Hugo ESPINOSA\Desktop\Sauvegarde Marie Anne\Diaporama Air et Moi\illustrations ATMO\Dessins-Coupes\AM oeil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9368" y="1212045"/>
                <a:ext cx="504825" cy="792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" name="Connecteur droit 11"/>
              <p:cNvCxnSpPr/>
              <p:nvPr/>
            </p:nvCxnSpPr>
            <p:spPr bwMode="auto">
              <a:xfrm>
                <a:off x="0" y="4057650"/>
                <a:ext cx="3311526" cy="0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651" name="Titre 1"/>
          <p:cNvSpPr txBox="1">
            <a:spLocks/>
          </p:cNvSpPr>
          <p:nvPr/>
        </p:nvSpPr>
        <p:spPr bwMode="auto">
          <a:xfrm>
            <a:off x="1919288" y="0"/>
            <a:ext cx="96488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Voyage vers l’infiniment petit</a:t>
            </a:r>
          </a:p>
        </p:txBody>
      </p:sp>
      <p:pic>
        <p:nvPicPr>
          <p:cNvPr id="27652" name="Imag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7713" y="253948"/>
            <a:ext cx="1079500" cy="76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" name="Connecteur droit 70"/>
          <p:cNvCxnSpPr/>
          <p:nvPr/>
        </p:nvCxnSpPr>
        <p:spPr bwMode="auto">
          <a:xfrm rot="16200000" flipV="1">
            <a:off x="3440906" y="3532982"/>
            <a:ext cx="287337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 bwMode="auto">
          <a:xfrm rot="16200000" flipV="1">
            <a:off x="2268537" y="3522663"/>
            <a:ext cx="307975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5" name="ZoneTexte 16"/>
          <p:cNvSpPr txBox="1">
            <a:spLocks noChangeArrowheads="1"/>
          </p:cNvSpPr>
          <p:nvPr/>
        </p:nvSpPr>
        <p:spPr bwMode="auto">
          <a:xfrm>
            <a:off x="2001838" y="3068638"/>
            <a:ext cx="827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 mm</a:t>
            </a:r>
          </a:p>
        </p:txBody>
      </p:sp>
      <p:sp>
        <p:nvSpPr>
          <p:cNvPr id="27656" name="ZoneTexte 16"/>
          <p:cNvSpPr txBox="1">
            <a:spLocks noChangeArrowheads="1"/>
          </p:cNvSpPr>
          <p:nvPr/>
        </p:nvSpPr>
        <p:spPr bwMode="auto">
          <a:xfrm>
            <a:off x="4244975" y="3065463"/>
            <a:ext cx="962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100 µm</a:t>
            </a:r>
          </a:p>
        </p:txBody>
      </p:sp>
      <p:sp>
        <p:nvSpPr>
          <p:cNvPr id="27657" name="ZoneTexte 16"/>
          <p:cNvSpPr txBox="1">
            <a:spLocks noChangeArrowheads="1"/>
          </p:cNvSpPr>
          <p:nvPr/>
        </p:nvSpPr>
        <p:spPr bwMode="auto">
          <a:xfrm>
            <a:off x="2967038" y="3065463"/>
            <a:ext cx="1223962" cy="338137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8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mm</a:t>
            </a:r>
          </a:p>
        </p:txBody>
      </p:sp>
      <p:cxnSp>
        <p:nvCxnSpPr>
          <p:cNvPr id="76" name="Connecteur droit 75"/>
          <p:cNvCxnSpPr/>
          <p:nvPr/>
        </p:nvCxnSpPr>
        <p:spPr bwMode="auto">
          <a:xfrm rot="16200000" flipV="1">
            <a:off x="4575969" y="3525044"/>
            <a:ext cx="303212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9" name="ZoneTexte 16"/>
          <p:cNvSpPr txBox="1">
            <a:spLocks noChangeArrowheads="1"/>
          </p:cNvSpPr>
          <p:nvPr/>
        </p:nvSpPr>
        <p:spPr bwMode="auto">
          <a:xfrm>
            <a:off x="4560888" y="4651375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Cheveux</a:t>
            </a:r>
          </a:p>
        </p:txBody>
      </p:sp>
      <p:sp>
        <p:nvSpPr>
          <p:cNvPr id="27660" name="ZoneTexte 16"/>
          <p:cNvSpPr txBox="1">
            <a:spLocks noChangeArrowheads="1"/>
          </p:cNvSpPr>
          <p:nvPr/>
        </p:nvSpPr>
        <p:spPr bwMode="auto">
          <a:xfrm>
            <a:off x="2552700" y="4654550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Fourmis</a:t>
            </a:r>
          </a:p>
        </p:txBody>
      </p:sp>
      <p:cxnSp>
        <p:nvCxnSpPr>
          <p:cNvPr id="90" name="Connecteur droit 89"/>
          <p:cNvCxnSpPr/>
          <p:nvPr/>
        </p:nvCxnSpPr>
        <p:spPr bwMode="auto">
          <a:xfrm rot="5400000" flipH="1" flipV="1">
            <a:off x="2855119" y="3828257"/>
            <a:ext cx="287337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 bwMode="auto">
          <a:xfrm rot="5400000" flipH="1" flipV="1">
            <a:off x="4942681" y="3828257"/>
            <a:ext cx="287337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5" name="ZoneTexte 13"/>
          <p:cNvSpPr txBox="1">
            <a:spLocks noChangeArrowheads="1"/>
          </p:cNvSpPr>
          <p:nvPr/>
        </p:nvSpPr>
        <p:spPr bwMode="auto">
          <a:xfrm>
            <a:off x="2360613" y="1587500"/>
            <a:ext cx="2344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Visible à l’œil nu</a:t>
            </a:r>
          </a:p>
        </p:txBody>
      </p:sp>
      <p:sp>
        <p:nvSpPr>
          <p:cNvPr id="27666" name="ZoneTexte 16"/>
          <p:cNvSpPr txBox="1">
            <a:spLocks noChangeArrowheads="1"/>
          </p:cNvSpPr>
          <p:nvPr/>
        </p:nvSpPr>
        <p:spPr bwMode="auto">
          <a:xfrm>
            <a:off x="2798763" y="2586038"/>
            <a:ext cx="157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millimètre = </a:t>
            </a:r>
            <a:b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millième de mètre</a:t>
            </a:r>
            <a:endParaRPr lang="fr-FR" altLang="fr-FR" sz="1600" i="1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2038350" y="805725"/>
            <a:ext cx="9159875" cy="5990271"/>
            <a:chOff x="-16626" y="1209675"/>
            <a:chExt cx="9160626" cy="5990043"/>
          </a:xfrm>
        </p:grpSpPr>
        <p:grpSp>
          <p:nvGrpSpPr>
            <p:cNvPr id="27683" name="Groupe 9"/>
            <p:cNvGrpSpPr>
              <a:grpSpLocks/>
            </p:cNvGrpSpPr>
            <p:nvPr/>
          </p:nvGrpSpPr>
          <p:grpSpPr bwMode="auto">
            <a:xfrm>
              <a:off x="-16626" y="1209675"/>
              <a:ext cx="9160626" cy="5990043"/>
              <a:chOff x="-16626" y="1209675"/>
              <a:chExt cx="9160626" cy="5990043"/>
            </a:xfrm>
          </p:grpSpPr>
          <p:cxnSp>
            <p:nvCxnSpPr>
              <p:cNvPr id="116" name="Connecteur droit 115"/>
              <p:cNvCxnSpPr/>
              <p:nvPr/>
            </p:nvCxnSpPr>
            <p:spPr bwMode="auto">
              <a:xfrm>
                <a:off x="-11864" y="4052779"/>
                <a:ext cx="9144750" cy="0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687" name="Groupe 6"/>
              <p:cNvGrpSpPr>
                <a:grpSpLocks/>
              </p:cNvGrpSpPr>
              <p:nvPr/>
            </p:nvGrpSpPr>
            <p:grpSpPr bwMode="auto">
              <a:xfrm>
                <a:off x="-16626" y="1209675"/>
                <a:ext cx="9160626" cy="5990043"/>
                <a:chOff x="-16626" y="1209675"/>
                <a:chExt cx="9160626" cy="5990043"/>
              </a:xfrm>
            </p:grpSpPr>
            <p:grpSp>
              <p:nvGrpSpPr>
                <p:cNvPr id="27688" name="Groupe 5"/>
                <p:cNvGrpSpPr>
                  <a:grpSpLocks/>
                </p:cNvGrpSpPr>
                <p:nvPr/>
              </p:nvGrpSpPr>
              <p:grpSpPr bwMode="auto">
                <a:xfrm>
                  <a:off x="-16626" y="1209675"/>
                  <a:ext cx="9160626" cy="5990043"/>
                  <a:chOff x="-16626" y="1209675"/>
                  <a:chExt cx="9160626" cy="5990043"/>
                </a:xfrm>
              </p:grpSpPr>
              <p:sp>
                <p:nvSpPr>
                  <p:cNvPr id="27719" name="ZoneTexte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48037" y="1209675"/>
                    <a:ext cx="5795962" cy="5632450"/>
                  </a:xfrm>
                  <a:prstGeom prst="rect">
                    <a:avLst/>
                  </a:prstGeom>
                  <a:solidFill>
                    <a:srgbClr val="9FE6FF">
                      <a:alpha val="13333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</p:txBody>
              </p:sp>
              <p:sp>
                <p:nvSpPr>
                  <p:cNvPr id="23590" name="ZoneTexte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6626" y="6783809"/>
                    <a:ext cx="9144750" cy="415909"/>
                  </a:xfrm>
                  <a:prstGeom prst="rect">
                    <a:avLst/>
                  </a:prstGeom>
                  <a:solidFill>
                    <a:srgbClr val="C4E2EC"/>
                  </a:solidFill>
                  <a:ln w="9525">
                    <a:solidFill>
                      <a:schemeClr val="accent3">
                        <a:lumMod val="20000"/>
                        <a:lumOff val="8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  <a:defRPr/>
                    </a:pPr>
                    <a:r>
                      <a:rPr lang="fr-FR" altLang="fr-FR" sz="2100" b="1" dirty="0">
                        <a:solidFill>
                          <a:srgbClr val="C0000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La pollution de l’air la plus toxique est bien souvent invisible à l’œil nu !</a:t>
                    </a:r>
                  </a:p>
                </p:txBody>
              </p:sp>
              <p:cxnSp>
                <p:nvCxnSpPr>
                  <p:cNvPr id="70" name="Connecteur droit 69"/>
                  <p:cNvCxnSpPr/>
                  <p:nvPr/>
                </p:nvCxnSpPr>
                <p:spPr bwMode="auto">
                  <a:xfrm flipV="1">
                    <a:off x="3323748" y="1236662"/>
                    <a:ext cx="7938" cy="5435391"/>
                  </a:xfrm>
                  <a:prstGeom prst="line">
                    <a:avLst/>
                  </a:prstGeom>
                  <a:ln w="57150">
                    <a:solidFill>
                      <a:srgbClr val="C0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692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42985" y="3460663"/>
                    <a:ext cx="1224063" cy="307963"/>
                  </a:xfrm>
                  <a:prstGeom prst="rect">
                    <a:avLst/>
                  </a:prstGeom>
                  <a:noFill/>
                  <a:ln w="25400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  <a:defRPr/>
                    </a:pPr>
                    <a:r>
                      <a:rPr lang="fr-FR" altLang="fr-FR" sz="1400" dirty="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1 µm</a:t>
                    </a:r>
                  </a:p>
                </p:txBody>
              </p:sp>
              <p:sp>
                <p:nvSpPr>
                  <p:cNvPr id="27694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48038" y="3476625"/>
                    <a:ext cx="863600" cy="3385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60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10 µm</a:t>
                    </a:r>
                  </a:p>
                </p:txBody>
              </p:sp>
              <p:sp>
                <p:nvSpPr>
                  <p:cNvPr id="27695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0064" y="3476625"/>
                    <a:ext cx="863600" cy="3385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60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100 nm</a:t>
                    </a:r>
                  </a:p>
                </p:txBody>
              </p:sp>
              <p:sp>
                <p:nvSpPr>
                  <p:cNvPr id="27696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32589" y="3462338"/>
                    <a:ext cx="863600" cy="3385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60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10 nm</a:t>
                    </a:r>
                  </a:p>
                </p:txBody>
              </p:sp>
              <p:sp>
                <p:nvSpPr>
                  <p:cNvPr id="2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27813" y="3476538"/>
                    <a:ext cx="1224063" cy="338125"/>
                  </a:xfrm>
                  <a:prstGeom prst="rect">
                    <a:avLst/>
                  </a:prstGeom>
                  <a:noFill/>
                  <a:ln w="25400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  <a:defRPr/>
                    </a:pPr>
                    <a:r>
                      <a:rPr lang="fr-FR" altLang="fr-FR" sz="1600" dirty="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1 nm</a:t>
                    </a:r>
                  </a:p>
                </p:txBody>
              </p:sp>
              <p:cxnSp>
                <p:nvCxnSpPr>
                  <p:cNvPr id="83" name="Connecteur droit 82"/>
                  <p:cNvCxnSpPr/>
                  <p:nvPr/>
                </p:nvCxnSpPr>
                <p:spPr bwMode="auto">
                  <a:xfrm rot="16200000" flipV="1">
                    <a:off x="3627797" y="3924990"/>
                    <a:ext cx="303200" cy="0"/>
                  </a:xfrm>
                  <a:prstGeom prst="line">
                    <a:avLst/>
                  </a:prstGeom>
                  <a:ln w="25400">
                    <a:solidFill>
                      <a:srgbClr val="00B050">
                        <a:alpha val="37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Connecteur droit 83"/>
                  <p:cNvCxnSpPr/>
                  <p:nvPr/>
                </p:nvCxnSpPr>
                <p:spPr bwMode="auto">
                  <a:xfrm rot="16200000" flipV="1">
                    <a:off x="5860005" y="3924990"/>
                    <a:ext cx="303200" cy="0"/>
                  </a:xfrm>
                  <a:prstGeom prst="line">
                    <a:avLst/>
                  </a:prstGeom>
                  <a:ln w="25400">
                    <a:solidFill>
                      <a:srgbClr val="00B050">
                        <a:alpha val="37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Connecteur droit 84"/>
                  <p:cNvCxnSpPr/>
                  <p:nvPr/>
                </p:nvCxnSpPr>
                <p:spPr bwMode="auto">
                  <a:xfrm rot="16200000" flipV="1">
                    <a:off x="7012625" y="3924990"/>
                    <a:ext cx="303200" cy="0"/>
                  </a:xfrm>
                  <a:prstGeom prst="line">
                    <a:avLst/>
                  </a:prstGeom>
                  <a:ln w="25400">
                    <a:solidFill>
                      <a:srgbClr val="00B050">
                        <a:alpha val="37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Connecteur droit 85"/>
                  <p:cNvCxnSpPr/>
                  <p:nvPr/>
                </p:nvCxnSpPr>
                <p:spPr bwMode="auto">
                  <a:xfrm rot="16200000" flipV="1">
                    <a:off x="4715322" y="3917053"/>
                    <a:ext cx="287326" cy="0"/>
                  </a:xfrm>
                  <a:prstGeom prst="line">
                    <a:avLst/>
                  </a:prstGeom>
                  <a:ln w="254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Connecteur droit 86"/>
                  <p:cNvCxnSpPr/>
                  <p:nvPr/>
                </p:nvCxnSpPr>
                <p:spPr bwMode="auto">
                  <a:xfrm rot="16200000" flipV="1">
                    <a:off x="8108088" y="3917053"/>
                    <a:ext cx="287326" cy="0"/>
                  </a:xfrm>
                  <a:prstGeom prst="line">
                    <a:avLst/>
                  </a:prstGeom>
                  <a:ln w="254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703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31685" y="4959316"/>
                    <a:ext cx="863600" cy="3077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 b="1" dirty="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Cellules</a:t>
                    </a:r>
                  </a:p>
                </p:txBody>
              </p:sp>
              <p:cxnSp>
                <p:nvCxnSpPr>
                  <p:cNvPr id="98" name="Connecteur droit 97"/>
                  <p:cNvCxnSpPr/>
                  <p:nvPr/>
                </p:nvCxnSpPr>
                <p:spPr bwMode="auto">
                  <a:xfrm rot="5400000" flipH="1" flipV="1">
                    <a:off x="3635734" y="4228191"/>
                    <a:ext cx="287326" cy="0"/>
                  </a:xfrm>
                  <a:prstGeom prst="line">
                    <a:avLst/>
                  </a:prstGeom>
                  <a:ln w="508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Connecteur droit 98"/>
                  <p:cNvCxnSpPr/>
                  <p:nvPr/>
                </p:nvCxnSpPr>
                <p:spPr bwMode="auto">
                  <a:xfrm rot="5400000" flipH="1" flipV="1">
                    <a:off x="4356518" y="4228191"/>
                    <a:ext cx="287326" cy="0"/>
                  </a:xfrm>
                  <a:prstGeom prst="line">
                    <a:avLst/>
                  </a:prstGeom>
                  <a:ln w="508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Connecteur droit 99"/>
                  <p:cNvCxnSpPr/>
                  <p:nvPr/>
                </p:nvCxnSpPr>
                <p:spPr bwMode="auto">
                  <a:xfrm rot="5400000" flipH="1" flipV="1">
                    <a:off x="5075715" y="4228191"/>
                    <a:ext cx="287326" cy="0"/>
                  </a:xfrm>
                  <a:prstGeom prst="line">
                    <a:avLst/>
                  </a:prstGeom>
                  <a:ln w="508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709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77273" y="5750262"/>
                    <a:ext cx="3449636" cy="5540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600" b="1">
                        <a:solidFill>
                          <a:srgbClr val="C0000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Particules fines</a:t>
                    </a:r>
                  </a:p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>
                        <a:solidFill>
                          <a:srgbClr val="C0000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(Participant à la pollution de l’air)</a:t>
                    </a:r>
                  </a:p>
                </p:txBody>
              </p:sp>
              <p:cxnSp>
                <p:nvCxnSpPr>
                  <p:cNvPr id="106" name="Connecteur droit avec flèche 105"/>
                  <p:cNvCxnSpPr/>
                  <p:nvPr/>
                </p:nvCxnSpPr>
                <p:spPr bwMode="auto">
                  <a:xfrm rot="10800000">
                    <a:off x="4643068" y="6297417"/>
                    <a:ext cx="4500932" cy="1587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711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4430695" y="6310286"/>
                    <a:ext cx="61911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200">
                        <a:solidFill>
                          <a:srgbClr val="C0000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PM 2,5</a:t>
                    </a:r>
                  </a:p>
                </p:txBody>
              </p:sp>
              <p:cxnSp>
                <p:nvCxnSpPr>
                  <p:cNvPr id="111" name="Connecteur droit 110"/>
                  <p:cNvCxnSpPr/>
                  <p:nvPr/>
                </p:nvCxnSpPr>
                <p:spPr bwMode="auto">
                  <a:xfrm flipV="1">
                    <a:off x="4639893" y="4153740"/>
                    <a:ext cx="3175" cy="877853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713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83528" y="2985666"/>
                    <a:ext cx="1943680" cy="4616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200" i="1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1 micromètre = </a:t>
                    </a:r>
                    <a:br>
                      <a:rPr lang="fr-FR" altLang="fr-FR" sz="1200" i="1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</a:br>
                    <a:r>
                      <a:rPr lang="fr-FR" altLang="fr-FR" sz="1200" i="1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1 millième de millimètre</a:t>
                    </a:r>
                  </a:p>
                </p:txBody>
              </p:sp>
              <p:sp>
                <p:nvSpPr>
                  <p:cNvPr id="27714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43916" y="3001435"/>
                    <a:ext cx="1792007" cy="4616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200" i="1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1 nanomètre = </a:t>
                    </a:r>
                    <a:br>
                      <a:rPr lang="fr-FR" altLang="fr-FR" sz="1200" i="1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</a:br>
                    <a:r>
                      <a:rPr lang="fr-FR" altLang="fr-FR" sz="1200" i="1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1 millième de micromètre</a:t>
                    </a:r>
                  </a:p>
                </p:txBody>
              </p:sp>
              <p:sp>
                <p:nvSpPr>
                  <p:cNvPr id="27715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86462" y="3933056"/>
                    <a:ext cx="3157538" cy="30776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nanoparticules</a:t>
                    </a:r>
                  </a:p>
                </p:txBody>
              </p:sp>
              <p:sp>
                <p:nvSpPr>
                  <p:cNvPr id="27716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77186" y="4943405"/>
                    <a:ext cx="956203" cy="7386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 b="1" dirty="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Bactéries</a:t>
                    </a:r>
                  </a:p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400" b="1" dirty="0">
                      <a:solidFill>
                        <a:srgbClr val="002060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endParaRPr>
                  </a:p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400" b="1" dirty="0">
                      <a:solidFill>
                        <a:srgbClr val="002060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717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11829" y="4960500"/>
                    <a:ext cx="902113" cy="5232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 b="1" dirty="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Globules rouges</a:t>
                    </a:r>
                  </a:p>
                </p:txBody>
              </p:sp>
            </p:grpSp>
            <p:sp>
              <p:nvSpPr>
                <p:cNvPr id="27689" name="ZoneTexte 16"/>
                <p:cNvSpPr txBox="1">
                  <a:spLocks noChangeArrowheads="1"/>
                </p:cNvSpPr>
                <p:nvPr/>
              </p:nvSpPr>
              <p:spPr bwMode="auto">
                <a:xfrm>
                  <a:off x="2699825" y="3933825"/>
                  <a:ext cx="3311741" cy="307765"/>
                </a:xfrm>
                <a:prstGeom prst="rect">
                  <a:avLst/>
                </a:prstGeom>
                <a:solidFill>
                  <a:srgbClr val="2844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400">
                      <a:solidFill>
                        <a:schemeClr val="bg1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rPr>
                    <a:t>microparticules</a:t>
                  </a:r>
                </a:p>
              </p:txBody>
            </p:sp>
          </p:grpSp>
        </p:grpSp>
        <p:cxnSp>
          <p:nvCxnSpPr>
            <p:cNvPr id="65" name="Connecteur droit avec flèche 64"/>
            <p:cNvCxnSpPr/>
            <p:nvPr/>
          </p:nvCxnSpPr>
          <p:spPr bwMode="auto">
            <a:xfrm>
              <a:off x="3476160" y="2433591"/>
              <a:ext cx="5488437" cy="4762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85" name="ZoneTexte 13"/>
            <p:cNvSpPr txBox="1">
              <a:spLocks noChangeArrowheads="1"/>
            </p:cNvSpPr>
            <p:nvPr/>
          </p:nvSpPr>
          <p:spPr bwMode="auto">
            <a:xfrm>
              <a:off x="4942393" y="2014974"/>
              <a:ext cx="2881501" cy="46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Invisible à l’œil nu</a:t>
              </a:r>
            </a:p>
          </p:txBody>
        </p:sp>
      </p:grpSp>
      <p:pic>
        <p:nvPicPr>
          <p:cNvPr id="27668" name="Logo A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oGuid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80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7672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7674" name="PictoVide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0" name="Connecteur droit avec flèche 109"/>
          <p:cNvCxnSpPr/>
          <p:nvPr/>
        </p:nvCxnSpPr>
        <p:spPr bwMode="auto">
          <a:xfrm flipH="1" flipV="1">
            <a:off x="2092325" y="2012950"/>
            <a:ext cx="3109913" cy="1587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7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064875" y="6356350"/>
            <a:ext cx="1127125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fld id="{6DB5F5FE-EF23-4BEA-BB64-C1F00400DEC2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7677" name="NivSup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400" y="6397625"/>
            <a:ext cx="3016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8" name="Btn_Camera-Fourmis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32" y="4910283"/>
            <a:ext cx="3238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Btn_Camera-Cell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78" y="4835867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Btn_Camera-Cell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96" y="5038593"/>
            <a:ext cx="3238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Btn_Camera-Bacteries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68" y="4816382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Connecteur droit 78"/>
          <p:cNvCxnSpPr/>
          <p:nvPr/>
        </p:nvCxnSpPr>
        <p:spPr bwMode="auto">
          <a:xfrm flipV="1">
            <a:off x="6667500" y="5349875"/>
            <a:ext cx="3175" cy="573088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Btn_Camera-Cell">
            <a:hlinkClick r:id="rId17" action="ppaction://hlinksldjump"/>
            <a:extLst>
              <a:ext uri="{FF2B5EF4-FFF2-40B4-BE49-F238E27FC236}">
                <a16:creationId xmlns:a16="http://schemas.microsoft.com/office/drawing/2014/main" id="{A70416CB-025E-4798-B4FB-D8F27E16BD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78" y="5376592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Btn_Camera-Cell">
            <a:hlinkClick r:id="rId18" action="ppaction://hlinksldjump"/>
            <a:extLst>
              <a:ext uri="{FF2B5EF4-FFF2-40B4-BE49-F238E27FC236}">
                <a16:creationId xmlns:a16="http://schemas.microsoft.com/office/drawing/2014/main" id="{8AD6BE8A-530C-44E5-BAB5-29A9C0CB8D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11" y="5804831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Image 88" descr="Une image contenant arbre, fruit, brosse&#10;&#10;Description générée automatiquement">
            <a:extLst>
              <a:ext uri="{FF2B5EF4-FFF2-40B4-BE49-F238E27FC236}">
                <a16:creationId xmlns:a16="http://schemas.microsoft.com/office/drawing/2014/main" id="{ABCFDC92-29D0-4186-81A5-DEEDF8F70AE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606" y="5775259"/>
            <a:ext cx="359903" cy="385611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BFCB2B4C-5361-45F5-A9F4-BACC479EE77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96" y="4193567"/>
            <a:ext cx="591580" cy="434812"/>
          </a:xfrm>
          <a:prstGeom prst="rect">
            <a:avLst/>
          </a:prstGeom>
        </p:spPr>
      </p:pic>
      <p:pic>
        <p:nvPicPr>
          <p:cNvPr id="95" name="Btn_Camera-Cell">
            <a:hlinkClick r:id="rId21" action="ppaction://hlinksldjump"/>
            <a:extLst>
              <a:ext uri="{FF2B5EF4-FFF2-40B4-BE49-F238E27FC236}">
                <a16:creationId xmlns:a16="http://schemas.microsoft.com/office/drawing/2014/main" id="{CE0C22EB-9EC0-42FA-B537-E0DF7A06E2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963" y="4981058"/>
            <a:ext cx="3238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ZoneTexte 16"/>
          <p:cNvSpPr txBox="1">
            <a:spLocks noChangeArrowheads="1"/>
          </p:cNvSpPr>
          <p:nvPr/>
        </p:nvSpPr>
        <p:spPr bwMode="auto">
          <a:xfrm>
            <a:off x="9924166" y="4685427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L’ADN</a:t>
            </a:r>
          </a:p>
        </p:txBody>
      </p:sp>
      <p:cxnSp>
        <p:nvCxnSpPr>
          <p:cNvPr id="97" name="Connecteur droit 96"/>
          <p:cNvCxnSpPr/>
          <p:nvPr/>
        </p:nvCxnSpPr>
        <p:spPr bwMode="auto">
          <a:xfrm rot="5400000" flipH="1" flipV="1">
            <a:off x="10135394" y="3979782"/>
            <a:ext cx="287337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Image 3">
            <a:extLst>
              <a:ext uri="{FF2B5EF4-FFF2-40B4-BE49-F238E27FC236}">
                <a16:creationId xmlns:a16="http://schemas.microsoft.com/office/drawing/2014/main" id="{B274B300-E65E-4682-BCD9-2E84D03B551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705705"/>
            <a:ext cx="1322910" cy="101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4B6F6287-794C-4CA8-B8DD-7C0AF0AB9CC8}"/>
              </a:ext>
            </a:extLst>
          </p:cNvPr>
          <p:cNvSpPr/>
          <p:nvPr/>
        </p:nvSpPr>
        <p:spPr>
          <a:xfrm>
            <a:off x="4239112" y="5441224"/>
            <a:ext cx="1058376" cy="2992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fr-FR" sz="1400" b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Acarien  </a:t>
            </a:r>
            <a:endParaRPr lang="fr-FR" sz="14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519AECF-7151-4D0F-ADA5-976F74E171FA}"/>
              </a:ext>
            </a:extLst>
          </p:cNvPr>
          <p:cNvSpPr/>
          <p:nvPr/>
        </p:nvSpPr>
        <p:spPr>
          <a:xfrm>
            <a:off x="4239112" y="5818453"/>
            <a:ext cx="1058376" cy="2992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fr-FR" sz="1400" b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Pollen  </a:t>
            </a:r>
            <a:endParaRPr lang="fr-FR" sz="14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115" name="ZoneTexte 16">
            <a:extLst>
              <a:ext uri="{FF2B5EF4-FFF2-40B4-BE49-F238E27FC236}">
                <a16:creationId xmlns:a16="http://schemas.microsoft.com/office/drawing/2014/main" id="{ECE86E14-62DF-4C66-82B0-E59CCA3BF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7586" y="4176409"/>
            <a:ext cx="12327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Coronavirus</a:t>
            </a:r>
          </a:p>
        </p:txBody>
      </p:sp>
      <p:pic>
        <p:nvPicPr>
          <p:cNvPr id="117" name="Virus">
            <a:extLst>
              <a:ext uri="{FF2B5EF4-FFF2-40B4-BE49-F238E27FC236}">
                <a16:creationId xmlns:a16="http://schemas.microsoft.com/office/drawing/2014/main" id="{AC3F0AC2-EB51-47F5-9087-056E1CB3F62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920" y="4037418"/>
            <a:ext cx="5746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invertébré, noir et blanc&#10;&#10;Description générée automatiquement">
            <a:extLst>
              <a:ext uri="{FF2B5EF4-FFF2-40B4-BE49-F238E27FC236}">
                <a16:creationId xmlns:a16="http://schemas.microsoft.com/office/drawing/2014/main" id="{B79C7537-9A4D-CF7A-0ADB-D338FA76599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83" y="4043760"/>
            <a:ext cx="1086772" cy="629273"/>
          </a:xfrm>
          <a:prstGeom prst="rect">
            <a:avLst/>
          </a:prstGeom>
        </p:spPr>
      </p:pic>
      <p:pic>
        <p:nvPicPr>
          <p:cNvPr id="7" name="Image 6" descr="Une image contenant dessin humoristique, croquis, art&#10;&#10;Description générée automatiquement">
            <a:extLst>
              <a:ext uri="{FF2B5EF4-FFF2-40B4-BE49-F238E27FC236}">
                <a16:creationId xmlns:a16="http://schemas.microsoft.com/office/drawing/2014/main" id="{D58E500B-F200-3C32-2C99-19A4B14DAE0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70" y="5251590"/>
            <a:ext cx="556752" cy="547289"/>
          </a:xfrm>
          <a:prstGeom prst="rect">
            <a:avLst/>
          </a:prstGeom>
        </p:spPr>
      </p:pic>
      <p:pic>
        <p:nvPicPr>
          <p:cNvPr id="8" name="Image 7" descr="Une image contenant ver, invertébré&#10;&#10;Description générée automatiquement">
            <a:extLst>
              <a:ext uri="{FF2B5EF4-FFF2-40B4-BE49-F238E27FC236}">
                <a16:creationId xmlns:a16="http://schemas.microsoft.com/office/drawing/2014/main" id="{6C613E40-7030-FE3D-33CE-4B93AAF99A4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45" y="3960455"/>
            <a:ext cx="560928" cy="818464"/>
          </a:xfrm>
          <a:prstGeom prst="rect">
            <a:avLst/>
          </a:prstGeom>
        </p:spPr>
      </p:pic>
      <p:pic>
        <p:nvPicPr>
          <p:cNvPr id="10" name="Image 9" descr="Une image contenant invertébré&#10;&#10;Description générée automatiquement">
            <a:extLst>
              <a:ext uri="{FF2B5EF4-FFF2-40B4-BE49-F238E27FC236}">
                <a16:creationId xmlns:a16="http://schemas.microsoft.com/office/drawing/2014/main" id="{6A93B6EE-657D-1A43-5F7B-40365124413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86" y="3877915"/>
            <a:ext cx="760554" cy="6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0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04" grpId="0" animBg="1"/>
      <p:bldP spid="105" grpId="0" animBg="1"/>
      <p:bldP spid="1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5" y="1916113"/>
            <a:ext cx="2662238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11113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Un sac plastique emporté par le vent est-il considéré comme de la pollution de l’air ?</a:t>
            </a:r>
          </a:p>
        </p:txBody>
      </p:sp>
      <p:sp>
        <p:nvSpPr>
          <p:cNvPr id="5" name="ZoneTexte 16"/>
          <p:cNvSpPr txBox="1">
            <a:spLocks noChangeArrowheads="1"/>
          </p:cNvSpPr>
          <p:nvPr/>
        </p:nvSpPr>
        <p:spPr bwMode="auto">
          <a:xfrm>
            <a:off x="1985963" y="2955925"/>
            <a:ext cx="5951537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 sac plastique emporté par le vent n’est pas considéré comme de la pollution de l’air car il ne peut pas être respiré.</a:t>
            </a:r>
            <a:b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attention !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b="1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• C’est quand-même une pollution ! Le sac plastique contribue à la disparition des dauphins et tortues qui le confondent avec leur nourriture.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• Certains sacs biofragmentables sont considérés comme de la pollution de l’air car ils se décomposent sous forme de particules suffisamment fines pour être respirées.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3557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1073150"/>
            <a:ext cx="249237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5271" y="1317048"/>
            <a:ext cx="2422842" cy="226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4465638"/>
            <a:ext cx="3744913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Logo A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oGuid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0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3564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3566" name="PictoVide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0968139E-6AB7-407D-832F-1BAFC2F32529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81040" y="508635"/>
            <a:ext cx="5695633" cy="1963738"/>
          </a:xfrm>
        </p:spPr>
        <p:txBody>
          <a:bodyPr/>
          <a:lstStyle/>
          <a:p>
            <a:pPr algn="ctr"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Les causes de la pollution de l’air</a:t>
            </a:r>
          </a:p>
        </p:txBody>
      </p:sp>
      <p:pic>
        <p:nvPicPr>
          <p:cNvPr id="31748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326B85D-2160-4D63-9C5C-F001F2B2AA1B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1389063"/>
            <a:ext cx="44291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575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3821113"/>
            <a:ext cx="168275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88" y="936625"/>
            <a:ext cx="22574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018" y="4289425"/>
            <a:ext cx="12969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1100138"/>
            <a:ext cx="2503487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1030288"/>
            <a:ext cx="2879725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2"/>
          <p:cNvSpPr>
            <a:spLocks noChangeArrowheads="1"/>
          </p:cNvSpPr>
          <p:nvPr/>
        </p:nvSpPr>
        <p:spPr bwMode="auto">
          <a:xfrm>
            <a:off x="2195513" y="6157913"/>
            <a:ext cx="2097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L’activité agricole</a:t>
            </a:r>
          </a:p>
        </p:txBody>
      </p:sp>
      <p:sp>
        <p:nvSpPr>
          <p:cNvPr id="27656" name="Titre 1"/>
          <p:cNvSpPr>
            <a:spLocks noGrp="1"/>
          </p:cNvSpPr>
          <p:nvPr>
            <p:ph type="title"/>
          </p:nvPr>
        </p:nvSpPr>
        <p:spPr>
          <a:xfrm>
            <a:off x="1919288" y="0"/>
            <a:ext cx="9647237" cy="1260475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Quelles sont les principales causes de </a:t>
            </a:r>
            <a:b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pollution de l’air liées à l’homme ?</a:t>
            </a:r>
          </a:p>
        </p:txBody>
      </p:sp>
      <p:sp>
        <p:nvSpPr>
          <p:cNvPr id="2" name="Rectangle 32"/>
          <p:cNvSpPr>
            <a:spLocks noChangeArrowheads="1"/>
          </p:cNvSpPr>
          <p:nvPr/>
        </p:nvSpPr>
        <p:spPr bwMode="auto">
          <a:xfrm>
            <a:off x="5133975" y="3408363"/>
            <a:ext cx="330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usines</a:t>
            </a:r>
          </a:p>
        </p:txBody>
      </p:sp>
      <p:sp>
        <p:nvSpPr>
          <p:cNvPr id="3" name="Rectangle 32"/>
          <p:cNvSpPr>
            <a:spLocks noChangeArrowheads="1"/>
          </p:cNvSpPr>
          <p:nvPr/>
        </p:nvSpPr>
        <p:spPr bwMode="auto">
          <a:xfrm>
            <a:off x="1963738" y="3402013"/>
            <a:ext cx="3170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transports</a:t>
            </a:r>
          </a:p>
        </p:txBody>
      </p:sp>
      <p:sp>
        <p:nvSpPr>
          <p:cNvPr id="6151" name="Rectangle 32"/>
          <p:cNvSpPr>
            <a:spLocks noChangeArrowheads="1"/>
          </p:cNvSpPr>
          <p:nvPr/>
        </p:nvSpPr>
        <p:spPr bwMode="auto">
          <a:xfrm>
            <a:off x="8435975" y="3390900"/>
            <a:ext cx="3132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chauffage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466850"/>
            <a:ext cx="9890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87" y="1441133"/>
            <a:ext cx="1423352" cy="170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8" y="1358763"/>
            <a:ext cx="1525589" cy="186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146050" y="6567488"/>
            <a:ext cx="50482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fr-FR" sz="1050" dirty="0" err="1">
                <a:latin typeface="Candara" panose="020E0502030303020204" pitchFamily="34" charset="0"/>
                <a:ea typeface="+mj-ea"/>
                <a:cs typeface="Arial" charset="0"/>
              </a:rPr>
              <a:t>tucad</a:t>
            </a:r>
            <a:endParaRPr lang="fr-FR" sz="105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27664" name="Logo AEM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oGuid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7668" name="PictoInf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7670" name="PictoVideo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tn_Camera_Transports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432175"/>
            <a:ext cx="4048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tn_CameraVid_Usines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3397250"/>
            <a:ext cx="4048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Btn_Camera_Activité-Agric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6151563"/>
            <a:ext cx="4048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4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33F5A8B2-EB09-4CCF-9E4F-5B6A8D14ED20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2"/>
          <p:cNvSpPr>
            <a:spLocks noChangeArrowheads="1"/>
          </p:cNvSpPr>
          <p:nvPr/>
        </p:nvSpPr>
        <p:spPr bwMode="auto">
          <a:xfrm>
            <a:off x="4708525" y="6046788"/>
            <a:ext cx="246856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L’activité domestique</a:t>
            </a:r>
            <a:b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(Produits toxiques…)</a:t>
            </a:r>
          </a:p>
        </p:txBody>
      </p:sp>
      <p:pic>
        <p:nvPicPr>
          <p:cNvPr id="40" name="Image 2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265613"/>
            <a:ext cx="227806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n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48" y="4322763"/>
            <a:ext cx="127254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32"/>
          <p:cNvSpPr>
            <a:spLocks noChangeArrowheads="1"/>
          </p:cNvSpPr>
          <p:nvPr/>
        </p:nvSpPr>
        <p:spPr bwMode="auto">
          <a:xfrm>
            <a:off x="7224713" y="6096000"/>
            <a:ext cx="237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cigarette</a:t>
            </a:r>
            <a:endParaRPr lang="fr-FR" altLang="fr-FR" sz="160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age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4359275"/>
            <a:ext cx="163036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n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974" y="4362450"/>
            <a:ext cx="130895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e 20"/>
          <p:cNvGrpSpPr>
            <a:grpSpLocks/>
          </p:cNvGrpSpPr>
          <p:nvPr/>
        </p:nvGrpSpPr>
        <p:grpSpPr bwMode="auto">
          <a:xfrm>
            <a:off x="9362920" y="3744515"/>
            <a:ext cx="2694460" cy="2721375"/>
            <a:chOff x="6691087" y="4028732"/>
            <a:chExt cx="2694226" cy="2721241"/>
          </a:xfrm>
        </p:grpSpPr>
        <p:pic>
          <p:nvPicPr>
            <p:cNvPr id="27684" name="Image 25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91087" y="5342169"/>
              <a:ext cx="1046226" cy="1407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Bulle ronde"/>
            <p:cNvSpPr/>
            <p:nvPr/>
          </p:nvSpPr>
          <p:spPr bwMode="auto">
            <a:xfrm>
              <a:off x="6707433" y="4028732"/>
              <a:ext cx="2677880" cy="1333435"/>
            </a:xfrm>
            <a:prstGeom prst="wedgeEllipseCallout">
              <a:avLst>
                <a:gd name="adj1" fmla="val -34719"/>
                <a:gd name="adj2" fmla="val 54719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7686" name="ZoneTexte 14"/>
            <p:cNvSpPr txBox="1">
              <a:spLocks noChangeArrowheads="1"/>
            </p:cNvSpPr>
            <p:nvPr/>
          </p:nvSpPr>
          <p:spPr bwMode="auto">
            <a:xfrm>
              <a:off x="6853189" y="4192862"/>
              <a:ext cx="2380350" cy="107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latin typeface="Candara" panose="020E0502030303020204" pitchFamily="34" charset="0"/>
                  <a:cs typeface="Arial" panose="020B0604020202020204" pitchFamily="34" charset="0"/>
                </a:rPr>
                <a:t>Et d’autres encore comme les incendies liés à l’homme, l’activité numérique…</a:t>
              </a:r>
            </a:p>
          </p:txBody>
        </p:sp>
      </p:grpSp>
      <p:pic>
        <p:nvPicPr>
          <p:cNvPr id="50" name="Btn_Camera_Inc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88" y="5454650"/>
            <a:ext cx="4032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7">
            <a:extLst>
              <a:ext uri="{FF2B5EF4-FFF2-40B4-BE49-F238E27FC236}">
                <a16:creationId xmlns:a16="http://schemas.microsoft.com/office/drawing/2014/main" id="{3B2896CD-847C-91A7-7863-DA938B9DC1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3" y="4368800"/>
            <a:ext cx="8461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147" grpId="0"/>
      <p:bldP spid="2" grpId="0"/>
      <p:bldP spid="3" grpId="0"/>
      <p:bldP spid="6151" grpId="0"/>
      <p:bldP spid="38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 idx="4294967295"/>
          </p:nvPr>
        </p:nvSpPr>
        <p:spPr>
          <a:xfrm>
            <a:off x="1774825" y="0"/>
            <a:ext cx="9793288" cy="900113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Quelles sont les causes naturelles de pollution de l’air ?</a:t>
            </a:r>
          </a:p>
        </p:txBody>
      </p:sp>
      <p:pic>
        <p:nvPicPr>
          <p:cNvPr id="47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1682750"/>
            <a:ext cx="2259013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1400175"/>
            <a:ext cx="2386012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1093788"/>
            <a:ext cx="285115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ZoneTexte 14"/>
          <p:cNvSpPr txBox="1">
            <a:spLocks noChangeArrowheads="1"/>
          </p:cNvSpPr>
          <p:nvPr/>
        </p:nvSpPr>
        <p:spPr bwMode="auto">
          <a:xfrm>
            <a:off x="1933575" y="3443288"/>
            <a:ext cx="321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éruptions volcaniques</a:t>
            </a:r>
          </a:p>
        </p:txBody>
      </p:sp>
      <p:sp>
        <p:nvSpPr>
          <p:cNvPr id="51" name="ZoneTexte 15"/>
          <p:cNvSpPr txBox="1">
            <a:spLocks noChangeArrowheads="1"/>
          </p:cNvSpPr>
          <p:nvPr/>
        </p:nvSpPr>
        <p:spPr bwMode="auto">
          <a:xfrm>
            <a:off x="5165725" y="3446463"/>
            <a:ext cx="3028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pollens</a:t>
            </a:r>
          </a:p>
        </p:txBody>
      </p:sp>
      <p:sp>
        <p:nvSpPr>
          <p:cNvPr id="52" name="ZoneTexte 15"/>
          <p:cNvSpPr txBox="1">
            <a:spLocks noChangeArrowheads="1"/>
          </p:cNvSpPr>
          <p:nvPr/>
        </p:nvSpPr>
        <p:spPr bwMode="auto">
          <a:xfrm>
            <a:off x="8453438" y="3463925"/>
            <a:ext cx="2770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ruminants</a:t>
            </a: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1505268"/>
            <a:ext cx="1235075" cy="192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6" y="1530308"/>
            <a:ext cx="1716088" cy="178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76" y="1564448"/>
            <a:ext cx="1749424" cy="192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ZoneTexte 60"/>
          <p:cNvSpPr txBox="1"/>
          <p:nvPr/>
        </p:nvSpPr>
        <p:spPr>
          <a:xfrm>
            <a:off x="147638" y="6557963"/>
            <a:ext cx="50641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vpria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29709" name="Logo AEM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oGuid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0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9713" name="PictoInf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9715" name="PictoVide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Btn_Camera_Pollen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600" y="3443288"/>
            <a:ext cx="4032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g_Vign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874" y="4325399"/>
            <a:ext cx="1555965" cy="15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e 20"/>
          <p:cNvGrpSpPr>
            <a:grpSpLocks/>
          </p:cNvGrpSpPr>
          <p:nvPr/>
        </p:nvGrpSpPr>
        <p:grpSpPr bwMode="auto">
          <a:xfrm>
            <a:off x="7553550" y="4113909"/>
            <a:ext cx="3453170" cy="2451932"/>
            <a:chOff x="5378610" y="3975159"/>
            <a:chExt cx="3454019" cy="2451353"/>
          </a:xfrm>
        </p:grpSpPr>
        <p:pic>
          <p:nvPicPr>
            <p:cNvPr id="29725" name="Image 2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610" y="4543281"/>
              <a:ext cx="1400274" cy="188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Bulle ronde"/>
            <p:cNvSpPr/>
            <p:nvPr/>
          </p:nvSpPr>
          <p:spPr bwMode="auto">
            <a:xfrm>
              <a:off x="6515900" y="3975159"/>
              <a:ext cx="2316729" cy="1307791"/>
            </a:xfrm>
            <a:prstGeom prst="wedgeEllipseCallout">
              <a:avLst>
                <a:gd name="adj1" fmla="val -38693"/>
                <a:gd name="adj2" fmla="val 71728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9727" name="ZoneTexte 14"/>
            <p:cNvSpPr txBox="1">
              <a:spLocks noChangeArrowheads="1"/>
            </p:cNvSpPr>
            <p:nvPr/>
          </p:nvSpPr>
          <p:spPr bwMode="auto">
            <a:xfrm>
              <a:off x="6389872" y="4071277"/>
              <a:ext cx="2405712" cy="107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latin typeface="Candara" panose="020E0502030303020204" pitchFamily="34" charset="0"/>
                  <a:cs typeface="Arial" panose="020B0604020202020204" pitchFamily="34" charset="0"/>
                </a:rPr>
                <a:t>Et d’autres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latin typeface="Candara" panose="020E0502030303020204" pitchFamily="34" charset="0"/>
                  <a:cs typeface="Arial" panose="020B0604020202020204" pitchFamily="34" charset="0"/>
                </a:rPr>
                <a:t>encore telles que les sables du désert, les marécages…</a:t>
              </a:r>
            </a:p>
          </p:txBody>
        </p:sp>
      </p:grpSp>
      <p:sp>
        <p:nvSpPr>
          <p:cNvPr id="29719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1A86DF87-603D-46DF-9845-A75B3A249BE7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4175125"/>
            <a:ext cx="3027363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4217988"/>
            <a:ext cx="161925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ZTxt4"/>
          <p:cNvSpPr txBox="1">
            <a:spLocks noChangeArrowheads="1"/>
          </p:cNvSpPr>
          <p:nvPr/>
        </p:nvSpPr>
        <p:spPr bwMode="auto">
          <a:xfrm>
            <a:off x="3192463" y="6105525"/>
            <a:ext cx="38036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incendies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(L’homme en est souvent responsable)</a:t>
            </a:r>
          </a:p>
        </p:txBody>
      </p:sp>
      <p:pic>
        <p:nvPicPr>
          <p:cNvPr id="38" name="Btn_Camera_Activité-Agric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3435350"/>
            <a:ext cx="404813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448425" y="142875"/>
            <a:ext cx="5119688" cy="1963738"/>
          </a:xfrm>
        </p:spPr>
        <p:txBody>
          <a:bodyPr/>
          <a:lstStyle/>
          <a:p>
            <a:pPr algn="ctr"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Les déplacements</a:t>
            </a:r>
          </a:p>
        </p:txBody>
      </p:sp>
      <p:pic>
        <p:nvPicPr>
          <p:cNvPr id="31748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326B85D-2160-4D63-9C5C-F001F2B2AA1B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1389063"/>
            <a:ext cx="44291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 idx="4294967295"/>
          </p:nvPr>
        </p:nvSpPr>
        <p:spPr>
          <a:xfrm>
            <a:off x="1919288" y="1270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vélo pollue-t-il l’air ?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8420100" y="4295775"/>
            <a:ext cx="3148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vélo ne pollue pas l’air car il utilise l’énergie humaine</a:t>
            </a: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126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788988"/>
            <a:ext cx="1522413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beill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3195638"/>
            <a:ext cx="10795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8760" y="1257384"/>
            <a:ext cx="5945560" cy="531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8420100" y="5243513"/>
            <a:ext cx="31480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 savoir 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Il existe aussi des vélos électriques !</a:t>
            </a:r>
          </a:p>
        </p:txBody>
      </p:sp>
      <p:pic>
        <p:nvPicPr>
          <p:cNvPr id="33800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33804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33806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D2A9C745-98DE-40AE-BC9B-5BD7D8E3F3AB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 idx="4294967295"/>
          </p:nvPr>
        </p:nvSpPr>
        <p:spPr>
          <a:xfrm>
            <a:off x="1919288" y="1270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La marche pollue-t-elle l’air ?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5491163" y="4476750"/>
            <a:ext cx="6235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marche ne pollue pas l’air car elle utilise l’énergie humaine !</a:t>
            </a:r>
          </a:p>
        </p:txBody>
      </p:sp>
      <p:pic>
        <p:nvPicPr>
          <p:cNvPr id="1126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3" y="679450"/>
            <a:ext cx="1522412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3" y="3057525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8" y="1060450"/>
            <a:ext cx="2606675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9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35851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35853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4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1997B4D7-4EC4-4107-91ED-F7E34FC8B7E8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882650"/>
            <a:ext cx="5862637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re 1"/>
          <p:cNvSpPr>
            <a:spLocks noGrp="1"/>
          </p:cNvSpPr>
          <p:nvPr>
            <p:ph type="title" idx="4294967295"/>
          </p:nvPr>
        </p:nvSpPr>
        <p:spPr>
          <a:xfrm>
            <a:off x="1919288" y="3175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tramway pollue-t-il l’air ?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7710488" y="2357438"/>
            <a:ext cx="3857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tramway ne pollue pas l’air car il fonctionne à l’électricité (énergie qui ne pollue pas l’air).</a:t>
            </a:r>
          </a:p>
        </p:txBody>
      </p:sp>
      <p:pic>
        <p:nvPicPr>
          <p:cNvPr id="12293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9750" y="497002"/>
            <a:ext cx="1522413" cy="16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6"/>
          <p:cNvGrpSpPr>
            <a:grpSpLocks/>
          </p:cNvGrpSpPr>
          <p:nvPr/>
        </p:nvGrpSpPr>
        <p:grpSpPr bwMode="auto">
          <a:xfrm flipH="1">
            <a:off x="3587750" y="801688"/>
            <a:ext cx="2533650" cy="574675"/>
            <a:chOff x="7483537" y="2003552"/>
            <a:chExt cx="1775362" cy="339668"/>
          </a:xfrm>
        </p:grpSpPr>
        <p:cxnSp>
          <p:nvCxnSpPr>
            <p:cNvPr id="8" name="Connecteur droit avec flèche 7"/>
            <p:cNvCxnSpPr/>
            <p:nvPr/>
          </p:nvCxnSpPr>
          <p:spPr>
            <a:xfrm flipH="1">
              <a:off x="7483537" y="2123656"/>
              <a:ext cx="698576" cy="219564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09" name="ZoneTexte 8"/>
            <p:cNvSpPr txBox="1">
              <a:spLocks noChangeArrowheads="1"/>
            </p:cNvSpPr>
            <p:nvPr/>
          </p:nvSpPr>
          <p:spPr bwMode="auto">
            <a:xfrm>
              <a:off x="7558606" y="2003552"/>
              <a:ext cx="1700293" cy="226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7030A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Fils électriques</a:t>
              </a:r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3" y="4727575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7720013" y="3505200"/>
            <a:ext cx="3848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Attention 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L’énergie électrique peut polluer l’air au moment de sa production.</a:t>
            </a:r>
          </a:p>
        </p:txBody>
      </p:sp>
      <p:pic>
        <p:nvPicPr>
          <p:cNvPr id="37897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4776788"/>
            <a:ext cx="92075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Logo A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oGuid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37902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8502650" y="5526088"/>
            <a:ext cx="30654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Un tramway peut transporter environ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200 personnes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.</a:t>
            </a:r>
          </a:p>
        </p:txBody>
      </p:sp>
      <p:sp>
        <p:nvSpPr>
          <p:cNvPr id="37904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47E1AE72-7DC9-4342-81DB-F65014B0A1A7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37906" name="PictoInf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lus+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888" y="4137025"/>
            <a:ext cx="33813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846138"/>
            <a:ext cx="6588125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itre 1"/>
          <p:cNvSpPr>
            <a:spLocks noGrp="1"/>
          </p:cNvSpPr>
          <p:nvPr>
            <p:ph type="title" idx="4294967295"/>
          </p:nvPr>
        </p:nvSpPr>
        <p:spPr>
          <a:xfrm>
            <a:off x="1919288" y="3175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métro pollue-t-il l’air ?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1982788" y="4814888"/>
            <a:ext cx="78089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métro fonctionne majoritairement dans un espace fermé et son système de freinage est polluant. La pollution de l’air peut donc s’accumuler dans cet espace.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le métro permet une telle diminution du nombre de voitures sur les routes qu’il est une meilleure solution que la voiture pour préserver l’air.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3954463"/>
            <a:ext cx="1079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965200"/>
            <a:ext cx="16160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10056813" y="4802187"/>
            <a:ext cx="2135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 métro peut transporter environ</a:t>
            </a:r>
            <a:r>
              <a:rPr lang="fr-FR" altLang="fr-FR" sz="1800" dirty="0">
                <a:solidFill>
                  <a:srgbClr val="167BB3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450 personnes</a:t>
            </a: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9945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39949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0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4F127790-67A4-4920-9AB5-5AD666CDE1DA}" type="slidenum">
              <a:rPr lang="fr-FR" altLang="fr-FR" sz="1800" smtClean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200">
              <a:solidFill>
                <a:srgbClr val="FFFFFF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39952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81040" y="508635"/>
            <a:ext cx="5695633" cy="1963738"/>
          </a:xfrm>
        </p:spPr>
        <p:txBody>
          <a:bodyPr/>
          <a:lstStyle/>
          <a:p>
            <a:pPr algn="ctr"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L’importance de l’air</a:t>
            </a:r>
          </a:p>
        </p:txBody>
      </p:sp>
      <p:pic>
        <p:nvPicPr>
          <p:cNvPr id="31748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326B85D-2160-4D63-9C5C-F001F2B2AA1B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1389063"/>
            <a:ext cx="44291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874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La voiture pollue-t-elle l’air ?</a:t>
            </a:r>
          </a:p>
        </p:txBody>
      </p:sp>
      <p:pic>
        <p:nvPicPr>
          <p:cNvPr id="41987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808038"/>
            <a:ext cx="53117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808038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7613650" y="4497388"/>
            <a:ext cx="4181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attention 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Certaines voitures fonctionnent à l’électricité.</a:t>
            </a:r>
          </a:p>
        </p:txBody>
      </p:sp>
      <p:grpSp>
        <p:nvGrpSpPr>
          <p:cNvPr id="2" name="Groupe 12"/>
          <p:cNvGrpSpPr>
            <a:grpSpLocks/>
          </p:cNvGrpSpPr>
          <p:nvPr/>
        </p:nvGrpSpPr>
        <p:grpSpPr bwMode="auto">
          <a:xfrm>
            <a:off x="2908571" y="5421313"/>
            <a:ext cx="2533380" cy="1174750"/>
            <a:chOff x="4647697" y="5422448"/>
            <a:chExt cx="2534166" cy="1173459"/>
          </a:xfrm>
        </p:grpSpPr>
        <p:cxnSp>
          <p:nvCxnSpPr>
            <p:cNvPr id="10" name="Connecteur droit avec flèche 9"/>
            <p:cNvCxnSpPr>
              <a:cxnSpLocks/>
            </p:cNvCxnSpPr>
            <p:nvPr/>
          </p:nvCxnSpPr>
          <p:spPr>
            <a:xfrm flipH="1" flipV="1">
              <a:off x="4647697" y="5422448"/>
              <a:ext cx="228401" cy="851550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03" name="ZoneTexte 11"/>
            <p:cNvSpPr txBox="1">
              <a:spLocks noChangeArrowheads="1"/>
            </p:cNvSpPr>
            <p:nvPr/>
          </p:nvSpPr>
          <p:spPr bwMode="auto">
            <a:xfrm>
              <a:off x="4805599" y="6226575"/>
              <a:ext cx="23762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7030A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Pot</a:t>
              </a:r>
              <a:r>
                <a:rPr lang="fr-FR" altLang="fr-FR" sz="1800">
                  <a:solidFill>
                    <a:srgbClr val="0070C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 </a:t>
              </a:r>
              <a:r>
                <a:rPr lang="fr-FR" altLang="fr-FR" sz="1800">
                  <a:solidFill>
                    <a:srgbClr val="7030A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d’échappement</a:t>
              </a:r>
            </a:p>
          </p:txBody>
        </p:sp>
      </p:grp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8797925" y="6403975"/>
            <a:ext cx="2470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Candara" panose="020E0502030303020204" pitchFamily="34" charset="0"/>
                <a:cs typeface="Arial" panose="020B0604020202020204" pitchFamily="34" charset="0"/>
              </a:rPr>
              <a:t>Combustion : </a:t>
            </a:r>
            <a:r>
              <a:rPr lang="fr-FR" altLang="fr-FR" sz="1400">
                <a:latin typeface="Candara" panose="020E0502030303020204" pitchFamily="34" charset="0"/>
                <a:cs typeface="Arial" panose="020B0604020202020204" pitchFamily="34" charset="0"/>
              </a:rPr>
              <a:t>action de brûler 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7613650" y="2597150"/>
            <a:ext cx="4181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majorité des voitures polluent l’air car elles utilisent un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combustible polluant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(comme l’essence ou le diesel, issus du pétrole).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388" y="3703638"/>
            <a:ext cx="1079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41998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42000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1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EDBF30A2-9434-4948-85C3-71D732B538ED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La moto pollue-t-elle l’air ?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8728075" y="3259138"/>
            <a:ext cx="2840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moto pollue l’air car elle utilise un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combustible polluant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comme l’essence ou le diesel.</a:t>
            </a:r>
          </a:p>
        </p:txBody>
      </p:sp>
      <p:pic>
        <p:nvPicPr>
          <p:cNvPr id="13318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075" y="809625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8797925" y="5272088"/>
            <a:ext cx="27701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les motos électriques commencent à faire leur apparition.</a:t>
            </a:r>
          </a:p>
        </p:txBody>
      </p:sp>
      <p:pic>
        <p:nvPicPr>
          <p:cNvPr id="4403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968375"/>
            <a:ext cx="5584825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4"/>
          <p:cNvGrpSpPr>
            <a:grpSpLocks/>
          </p:cNvGrpSpPr>
          <p:nvPr/>
        </p:nvGrpSpPr>
        <p:grpSpPr bwMode="auto">
          <a:xfrm>
            <a:off x="3845148" y="4581726"/>
            <a:ext cx="2111154" cy="2025447"/>
            <a:chOff x="4471617" y="4590122"/>
            <a:chExt cx="2115382" cy="2016522"/>
          </a:xfrm>
        </p:grpSpPr>
        <p:cxnSp>
          <p:nvCxnSpPr>
            <p:cNvPr id="12" name="Connecteur droit avec flèche 11"/>
            <p:cNvCxnSpPr>
              <a:cxnSpLocks/>
            </p:cNvCxnSpPr>
            <p:nvPr/>
          </p:nvCxnSpPr>
          <p:spPr>
            <a:xfrm flipH="1" flipV="1">
              <a:off x="4471617" y="4590122"/>
              <a:ext cx="464257" cy="1646683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0" name="ZoneTexte 12"/>
            <p:cNvSpPr txBox="1">
              <a:spLocks noChangeArrowheads="1"/>
            </p:cNvSpPr>
            <p:nvPr/>
          </p:nvSpPr>
          <p:spPr bwMode="auto">
            <a:xfrm>
              <a:off x="4471617" y="6237312"/>
              <a:ext cx="21153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7030A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Pot d’échappement</a:t>
              </a:r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330450"/>
            <a:ext cx="1079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3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44045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44047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8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7869AE63-9CE2-4EC1-B803-FC344C8AA45F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bus pollue-t-il l’air ?</a:t>
            </a:r>
          </a:p>
        </p:txBody>
      </p:sp>
      <p:pic>
        <p:nvPicPr>
          <p:cNvPr id="46083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46087" name="PictoVide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0A72FDBD-1BED-4E66-8214-10CD19857D5E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rgbClr val="002060"/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9" name="PictoInf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rré corné Info"/>
          <p:cNvSpPr/>
          <p:nvPr/>
        </p:nvSpPr>
        <p:spPr>
          <a:xfrm>
            <a:off x="109538" y="4930775"/>
            <a:ext cx="1609725" cy="1676400"/>
          </a:xfrm>
          <a:prstGeom prst="foldedCorner">
            <a:avLst/>
          </a:prstGeom>
          <a:solidFill>
            <a:srgbClr val="F0AE36"/>
          </a:solidFill>
          <a:ln>
            <a:solidFill>
              <a:srgbClr val="F5AC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altLang="fr-FR" sz="12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Trolleybus :</a:t>
            </a:r>
          </a:p>
          <a:p>
            <a:pPr eaLnBrk="1" hangingPunct="1">
              <a:defRPr/>
            </a:pPr>
            <a:r>
              <a:rPr lang="fr-FR" altLang="fr-FR" sz="12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Bus électrique, roulant sur pneumatiques, alimenté par une ligne aérienne.</a:t>
            </a:r>
            <a:endParaRPr lang="fr-FR" sz="12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46092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900113"/>
            <a:ext cx="58451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8736013" y="2554288"/>
            <a:ext cx="3427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majorité des bus polluent l’air car ils utilisent un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combustible polluant</a:t>
            </a: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comme le diesel, l’essence, ou le gaz. </a:t>
            </a:r>
          </a:p>
        </p:txBody>
      </p:sp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1919288" y="4462463"/>
            <a:ext cx="96488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Mais attention ! </a:t>
            </a:r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Les bus qui fonctionnent au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GNV (gaz naturel de ville)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polluent globalement moins l’air que ceux qui utilisent du diesel ou de l’essence.</a:t>
            </a:r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Certains bus fonctionnent à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l’électricité</a:t>
            </a:r>
            <a:r>
              <a:rPr lang="fr-FR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comme les trolleybus ou encore les bus utilisant des batteries.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3914775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75" y="825500"/>
            <a:ext cx="257968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1919288" y="5935663"/>
            <a:ext cx="99393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Et, surtout, le bus est un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moyen de transport collectif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Arial" charset="0"/>
              </a:rPr>
              <a:t>!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Il peut transporter en moyenne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50 personnes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! Si chacun de ses passagers prenait sa voiture, il y aurait beaucoup plus de pollution de l’air 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2" grpId="0"/>
      <p:bldP spid="23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8040688" y="2303463"/>
            <a:ext cx="3914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majorité des camions polluent l’air car ils utilisent un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combustible polluant</a:t>
            </a: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comme l’essence ou le diesel.</a:t>
            </a:r>
          </a:p>
        </p:txBody>
      </p:sp>
      <p:sp>
        <p:nvSpPr>
          <p:cNvPr id="48131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camion pollue-t-il l’air ?</a:t>
            </a:r>
          </a:p>
        </p:txBody>
      </p:sp>
      <p:pic>
        <p:nvPicPr>
          <p:cNvPr id="11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8" y="817563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984250"/>
            <a:ext cx="6170612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24"/>
          <p:cNvGrpSpPr>
            <a:grpSpLocks/>
          </p:cNvGrpSpPr>
          <p:nvPr/>
        </p:nvGrpSpPr>
        <p:grpSpPr bwMode="auto">
          <a:xfrm>
            <a:off x="4085617" y="715963"/>
            <a:ext cx="2959708" cy="1587500"/>
            <a:chOff x="5495848" y="715317"/>
            <a:chExt cx="2961408" cy="1588910"/>
          </a:xfrm>
        </p:grpSpPr>
        <p:cxnSp>
          <p:nvCxnSpPr>
            <p:cNvPr id="16" name="Connecteur droit avec flèche 15"/>
            <p:cNvCxnSpPr>
              <a:cxnSpLocks/>
            </p:cNvCxnSpPr>
            <p:nvPr/>
          </p:nvCxnSpPr>
          <p:spPr>
            <a:xfrm flipH="1">
              <a:off x="5495848" y="1083944"/>
              <a:ext cx="1476243" cy="1220283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46" name="ZoneTexte 16"/>
            <p:cNvSpPr txBox="1">
              <a:spLocks noChangeArrowheads="1"/>
            </p:cNvSpPr>
            <p:nvPr/>
          </p:nvSpPr>
          <p:spPr bwMode="auto">
            <a:xfrm>
              <a:off x="6080992" y="715317"/>
              <a:ext cx="23762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7030A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Pots d’échappement</a:t>
              </a:r>
            </a:p>
          </p:txBody>
        </p:sp>
        <p:cxnSp>
          <p:nvCxnSpPr>
            <p:cNvPr id="22" name="Connecteur droit avec flèche 21"/>
            <p:cNvCxnSpPr>
              <a:cxnSpLocks/>
            </p:cNvCxnSpPr>
            <p:nvPr/>
          </p:nvCxnSpPr>
          <p:spPr>
            <a:xfrm flipH="1">
              <a:off x="6741703" y="1083944"/>
              <a:ext cx="230388" cy="706253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038" y="3392488"/>
            <a:ext cx="1079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48140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1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5402B3BC-1459-4577-907B-55100877C4CC}" type="slidenum">
              <a:rPr lang="fr-FR" altLang="fr-FR" sz="1800" smtClean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1200">
              <a:solidFill>
                <a:srgbClr val="FFFFFF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8216900" y="4205288"/>
            <a:ext cx="35893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camion peut être assez polluant du fait de sa masse. En général, plus un véhicule est lourd, plus il pollue. Mais les petits camions électriques commencent à faire leur apparition.</a:t>
            </a:r>
          </a:p>
        </p:txBody>
      </p:sp>
      <p:sp>
        <p:nvSpPr>
          <p:cNvPr id="18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48144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79463"/>
            <a:ext cx="8308975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TGV pollue-t-il l’air ?</a:t>
            </a: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1919288" y="5199063"/>
            <a:ext cx="6391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TGV ne pollue pas l’air car il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fonctionne à l’électricité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800100"/>
            <a:ext cx="15240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1"/>
          <p:cNvGrpSpPr>
            <a:grpSpLocks/>
          </p:cNvGrpSpPr>
          <p:nvPr/>
        </p:nvGrpSpPr>
        <p:grpSpPr bwMode="auto">
          <a:xfrm>
            <a:off x="5114924" y="887413"/>
            <a:ext cx="1918173" cy="1219200"/>
            <a:chOff x="5652140" y="1475922"/>
            <a:chExt cx="1917440" cy="1217855"/>
          </a:xfrm>
        </p:grpSpPr>
        <p:sp>
          <p:nvSpPr>
            <p:cNvPr id="50195" name="ZoneTexte 13"/>
            <p:cNvSpPr txBox="1">
              <a:spLocks noChangeArrowheads="1"/>
            </p:cNvSpPr>
            <p:nvPr/>
          </p:nvSpPr>
          <p:spPr bwMode="auto">
            <a:xfrm>
              <a:off x="5652140" y="1475922"/>
              <a:ext cx="1728030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7030A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Fil électrique</a:t>
              </a:r>
            </a:p>
          </p:txBody>
        </p:sp>
        <p:cxnSp>
          <p:nvCxnSpPr>
            <p:cNvPr id="15" name="Connecteur droit avec flèche 14"/>
            <p:cNvCxnSpPr>
              <a:cxnSpLocks/>
            </p:cNvCxnSpPr>
            <p:nvPr/>
          </p:nvCxnSpPr>
          <p:spPr>
            <a:xfrm>
              <a:off x="6928002" y="1845401"/>
              <a:ext cx="641578" cy="848376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1919288" y="5641975"/>
            <a:ext cx="58912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attention !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Certains trains utilisent encore un combustible polluant comme le fioul ou le charbon dans certains pays.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365625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8905875" y="5470525"/>
            <a:ext cx="26622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Un TGV peut transporter environ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500 personnes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.</a:t>
            </a:r>
            <a:endParaRPr lang="fr-FR" dirty="0">
              <a:solidFill>
                <a:srgbClr val="C00000"/>
              </a:solidFill>
              <a:latin typeface="Candara" panose="020E0502030303020204" pitchFamily="34" charset="0"/>
              <a:cs typeface="Arial" charset="0"/>
            </a:endParaRPr>
          </a:p>
        </p:txBody>
      </p:sp>
      <p:pic>
        <p:nvPicPr>
          <p:cNvPr id="50187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50191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85277920-C43E-454F-A09F-76947252143F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50194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8"/>
          <p:cNvGrpSpPr>
            <a:grpSpLocks/>
          </p:cNvGrpSpPr>
          <p:nvPr/>
        </p:nvGrpSpPr>
        <p:grpSpPr bwMode="auto">
          <a:xfrm>
            <a:off x="1466850" y="669925"/>
            <a:ext cx="6111875" cy="6211888"/>
            <a:chOff x="3498849" y="781590"/>
            <a:chExt cx="6111109" cy="6211592"/>
          </a:xfrm>
        </p:grpSpPr>
        <p:pic>
          <p:nvPicPr>
            <p:cNvPr id="52239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8849" y="781590"/>
              <a:ext cx="6111109" cy="6211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8"/>
            <p:cNvSpPr txBox="1">
              <a:spLocks noChangeArrowheads="1"/>
            </p:cNvSpPr>
            <p:nvPr/>
          </p:nvSpPr>
          <p:spPr bwMode="auto">
            <a:xfrm>
              <a:off x="4322659" y="2072167"/>
              <a:ext cx="4619046" cy="1938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6000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Arial" pitchFamily="34" charset="0"/>
                </a:rPr>
                <a:t>Protégeons</a:t>
              </a:r>
              <a:br>
                <a:rPr lang="fr-FR" sz="6000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Arial" pitchFamily="34" charset="0"/>
                </a:rPr>
              </a:br>
              <a:r>
                <a:rPr lang="fr-FR" sz="6000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Arial" pitchFamily="34" charset="0"/>
                </a:rPr>
                <a:t>notre air</a:t>
              </a:r>
            </a:p>
          </p:txBody>
        </p:sp>
      </p:grpSp>
      <p:sp>
        <p:nvSpPr>
          <p:cNvPr id="52227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La montgolfière pollue-t-elle l’air ?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6670675" y="4475163"/>
            <a:ext cx="509111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3038" indent="-173038"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La montgolfière pollue l’air au moins autant qu’une voiture. </a:t>
            </a:r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Mais, heureusement, peu de monde l’utilise donc on considère la pollution engendrée comme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négligeable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Arial" charset="0"/>
              </a:rPr>
              <a:t>.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3295650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13" y="1362075"/>
            <a:ext cx="2579687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0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52235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52237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8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6C53A762-380B-4252-832F-0F693CB26A91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2 0.45208 L 3.75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1943">
            <a:off x="1924050" y="900113"/>
            <a:ext cx="5926138" cy="5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7888288" y="1281113"/>
            <a:ext cx="3887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quasi-totalité des avions polluent l’air car ils utilisent un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combustible polluant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(le kérosène, dérivé du pétrole).</a:t>
            </a:r>
          </a:p>
        </p:txBody>
      </p:sp>
      <p:sp>
        <p:nvSpPr>
          <p:cNvPr id="54276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L’avion pollue-t-il l’air ?</a:t>
            </a:r>
          </a:p>
        </p:txBody>
      </p:sp>
      <p:pic>
        <p:nvPicPr>
          <p:cNvPr id="11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041400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7977188" y="5491163"/>
            <a:ext cx="3590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L’avion peut transporter plus de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850 passagers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3338513"/>
            <a:ext cx="10795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7888288" y="2951163"/>
            <a:ext cx="3679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attention 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planeur ne pollue pas l’air et il existe des prototypes d’avions solaires.</a:t>
            </a:r>
          </a:p>
        </p:txBody>
      </p:sp>
      <p:pic>
        <p:nvPicPr>
          <p:cNvPr id="54281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54285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557F363-88DF-4ADC-A4E5-79EE7FB3F279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7888288" y="4629150"/>
            <a:ext cx="3859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C’est au décollage que l’avion pollue le plus l’air ! </a:t>
            </a:r>
          </a:p>
        </p:txBody>
      </p:sp>
      <p:sp>
        <p:nvSpPr>
          <p:cNvPr id="18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54290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998538"/>
            <a:ext cx="5541962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7735888" y="3438525"/>
            <a:ext cx="3832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fusée pollue énormément l’air (surtout lorsqu’elle décolle) car elle utilise un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combustible polluant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dérivé du pétrole.</a:t>
            </a:r>
          </a:p>
        </p:txBody>
      </p:sp>
      <p:sp>
        <p:nvSpPr>
          <p:cNvPr id="56324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La fusée pollue-t-elle l’air ?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50" y="847725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2474913"/>
            <a:ext cx="10795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7735888" y="4941888"/>
            <a:ext cx="3832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comme il n’en décolle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pas tous les jours, son effet sur la pollution de l’air est moins important que celui d’autres transports polluants !</a:t>
            </a:r>
          </a:p>
        </p:txBody>
      </p:sp>
      <p:pic>
        <p:nvPicPr>
          <p:cNvPr id="56328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0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56332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56334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5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3770034E-687C-41A6-83BD-41E119D7DDB6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3872" y="1116806"/>
            <a:ext cx="4463466" cy="527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voilier pollue-t-il l’air ?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7342188" y="4149725"/>
            <a:ext cx="42259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 petit moteur lui permet parfois de sortir du port plus facilement mais il est utilisé si peu de temps qu’on considère cette pollution de l’air comme négligeable.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6651625" y="2781300"/>
            <a:ext cx="4916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voilier ne pollue pas l’air car il utilise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l’énergie du vent !</a:t>
            </a:r>
          </a:p>
        </p:txBody>
      </p:sp>
      <p:pic>
        <p:nvPicPr>
          <p:cNvPr id="9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0" y="679450"/>
            <a:ext cx="152241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1905000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9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58380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58382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3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982DA8F3-1AD5-476A-BFA3-E3337751DF71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0014" y="1055687"/>
            <a:ext cx="7763161" cy="494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bateau pollue-t-il l’air ?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1919288" y="5324475"/>
            <a:ext cx="9648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majorité des bateaux polluent l’air car ils utilisent un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combustible polluant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(dérivé du pétrole).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075" y="519113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1919288" y="5883275"/>
            <a:ext cx="9648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les bateaux électriques de petite taille (qui font leur apparition), les bateaux solaires et les voiliers ne polluent pas l’air.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1600200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60428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9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9A71F010-6737-463E-8E81-8E6377D5FABD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60431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Quels sont les besoins essentiels à la vie ?  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grpSp>
        <p:nvGrpSpPr>
          <p:cNvPr id="3" name="Groupe 16"/>
          <p:cNvGrpSpPr>
            <a:grpSpLocks/>
          </p:cNvGrpSpPr>
          <p:nvPr/>
        </p:nvGrpSpPr>
        <p:grpSpPr bwMode="auto">
          <a:xfrm>
            <a:off x="5141913" y="941388"/>
            <a:ext cx="3286125" cy="2728912"/>
            <a:chOff x="3133641" y="941604"/>
            <a:chExt cx="3285766" cy="2727617"/>
          </a:xfrm>
        </p:grpSpPr>
        <p:pic>
          <p:nvPicPr>
            <p:cNvPr id="11299" name="Imag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749" y="941604"/>
              <a:ext cx="2486968" cy="2527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00" name="ZoneTexte 13"/>
            <p:cNvSpPr txBox="1">
              <a:spLocks noChangeArrowheads="1"/>
            </p:cNvSpPr>
            <p:nvPr/>
          </p:nvSpPr>
          <p:spPr bwMode="auto">
            <a:xfrm>
              <a:off x="3133641" y="3269111"/>
              <a:ext cx="328576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Boire</a:t>
              </a:r>
            </a:p>
          </p:txBody>
        </p:sp>
      </p:grpSp>
      <p:grpSp>
        <p:nvGrpSpPr>
          <p:cNvPr id="4" name="Groupe 18"/>
          <p:cNvGrpSpPr>
            <a:grpSpLocks/>
          </p:cNvGrpSpPr>
          <p:nvPr/>
        </p:nvGrpSpPr>
        <p:grpSpPr bwMode="auto">
          <a:xfrm>
            <a:off x="1927225" y="3894138"/>
            <a:ext cx="3197225" cy="2836862"/>
            <a:chOff x="-52388" y="4021188"/>
            <a:chExt cx="3197622" cy="2836872"/>
          </a:xfrm>
        </p:grpSpPr>
        <p:pic>
          <p:nvPicPr>
            <p:cNvPr id="11297" name="Imag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74" y="4021188"/>
              <a:ext cx="2591389" cy="2474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8" name="ZoneTexte 14"/>
            <p:cNvSpPr txBox="1">
              <a:spLocks noChangeArrowheads="1"/>
            </p:cNvSpPr>
            <p:nvPr/>
          </p:nvSpPr>
          <p:spPr bwMode="auto">
            <a:xfrm>
              <a:off x="-52388" y="6457950"/>
              <a:ext cx="31976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Dormir</a:t>
              </a:r>
            </a:p>
          </p:txBody>
        </p:sp>
      </p:grpSp>
      <p:grpSp>
        <p:nvGrpSpPr>
          <p:cNvPr id="5" name="Groupe 15"/>
          <p:cNvGrpSpPr>
            <a:grpSpLocks/>
          </p:cNvGrpSpPr>
          <p:nvPr/>
        </p:nvGrpSpPr>
        <p:grpSpPr bwMode="auto">
          <a:xfrm>
            <a:off x="1927225" y="1117600"/>
            <a:ext cx="3197225" cy="2570163"/>
            <a:chOff x="0" y="1116702"/>
            <a:chExt cx="3197224" cy="2570717"/>
          </a:xfrm>
        </p:grpSpPr>
        <p:sp>
          <p:nvSpPr>
            <p:cNvPr id="11295" name="ZoneTexte 14"/>
            <p:cNvSpPr txBox="1">
              <a:spLocks noChangeArrowheads="1"/>
            </p:cNvSpPr>
            <p:nvPr/>
          </p:nvSpPr>
          <p:spPr bwMode="auto">
            <a:xfrm>
              <a:off x="0" y="3287415"/>
              <a:ext cx="3197224" cy="400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Respirer</a:t>
              </a:r>
            </a:p>
          </p:txBody>
        </p:sp>
        <p:pic>
          <p:nvPicPr>
            <p:cNvPr id="11296" name="Imag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45" y="1116702"/>
              <a:ext cx="2655368" cy="2044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17"/>
          <p:cNvGrpSpPr>
            <a:grpSpLocks/>
          </p:cNvGrpSpPr>
          <p:nvPr/>
        </p:nvGrpSpPr>
        <p:grpSpPr bwMode="auto">
          <a:xfrm>
            <a:off x="8461375" y="1114425"/>
            <a:ext cx="3106738" cy="2589213"/>
            <a:chOff x="6016801" y="1197785"/>
            <a:chExt cx="3269240" cy="2745124"/>
          </a:xfrm>
        </p:grpSpPr>
        <p:pic>
          <p:nvPicPr>
            <p:cNvPr id="11293" name="Imag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4267" y="1197785"/>
              <a:ext cx="1961748" cy="2231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4" name="ZoneTexte 12"/>
            <p:cNvSpPr txBox="1">
              <a:spLocks noChangeArrowheads="1"/>
            </p:cNvSpPr>
            <p:nvPr/>
          </p:nvSpPr>
          <p:spPr bwMode="auto">
            <a:xfrm>
              <a:off x="6016801" y="3518810"/>
              <a:ext cx="3269240" cy="424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Manger</a:t>
              </a:r>
            </a:p>
          </p:txBody>
        </p:sp>
      </p:grpSp>
      <p:grpSp>
        <p:nvGrpSpPr>
          <p:cNvPr id="7" name="Groupe 19"/>
          <p:cNvGrpSpPr>
            <a:grpSpLocks/>
          </p:cNvGrpSpPr>
          <p:nvPr/>
        </p:nvGrpSpPr>
        <p:grpSpPr bwMode="auto">
          <a:xfrm>
            <a:off x="5149850" y="3848100"/>
            <a:ext cx="3286125" cy="2830513"/>
            <a:chOff x="2826238" y="4028086"/>
            <a:chExt cx="3285685" cy="2829983"/>
          </a:xfrm>
        </p:grpSpPr>
        <p:sp>
          <p:nvSpPr>
            <p:cNvPr id="11291" name="ZoneTexte 14"/>
            <p:cNvSpPr txBox="1">
              <a:spLocks noChangeArrowheads="1"/>
            </p:cNvSpPr>
            <p:nvPr/>
          </p:nvSpPr>
          <p:spPr bwMode="auto">
            <a:xfrm>
              <a:off x="2826238" y="6457950"/>
              <a:ext cx="3285685" cy="400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Faire ses besoins</a:t>
              </a:r>
            </a:p>
          </p:txBody>
        </p:sp>
        <p:pic>
          <p:nvPicPr>
            <p:cNvPr id="11292" name="Imag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462" y="4028086"/>
              <a:ext cx="1803736" cy="2476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1533525"/>
            <a:ext cx="1235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21" y="1454874"/>
            <a:ext cx="1676717" cy="195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312" y="1456070"/>
            <a:ext cx="1885950" cy="200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084" y="4360864"/>
            <a:ext cx="1762442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49" y="4346575"/>
            <a:ext cx="155973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Abrév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000">
                <a:latin typeface="Candara" panose="020E0502030303020204" pitchFamily="34" charset="0"/>
                <a:cs typeface="Arial" panose="020B0604020202020204" pitchFamily="34" charset="0"/>
              </a:rPr>
              <a:t>rbmdfa</a:t>
            </a:r>
          </a:p>
        </p:txBody>
      </p:sp>
      <p:pic>
        <p:nvPicPr>
          <p:cNvPr id="11279" name="Logo AE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oGuid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1283" name="PictoInf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1285" name="PictoVide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20"/>
          <p:cNvGrpSpPr>
            <a:grpSpLocks/>
          </p:cNvGrpSpPr>
          <p:nvPr/>
        </p:nvGrpSpPr>
        <p:grpSpPr bwMode="auto">
          <a:xfrm>
            <a:off x="8969819" y="4237039"/>
            <a:ext cx="2350643" cy="1919921"/>
            <a:chOff x="7045284" y="4513377"/>
            <a:chExt cx="2351776" cy="1920223"/>
          </a:xfrm>
        </p:grpSpPr>
        <p:pic>
          <p:nvPicPr>
            <p:cNvPr id="11288" name="Image 2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284" y="4865150"/>
              <a:ext cx="1161644" cy="156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Bulle ronde"/>
            <p:cNvSpPr/>
            <p:nvPr/>
          </p:nvSpPr>
          <p:spPr bwMode="auto">
            <a:xfrm>
              <a:off x="7634086" y="4513377"/>
              <a:ext cx="1762974" cy="857385"/>
            </a:xfrm>
            <a:prstGeom prst="wedgeEllipseCallout">
              <a:avLst>
                <a:gd name="adj1" fmla="val -38693"/>
                <a:gd name="adj2" fmla="val 72505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1290" name="ZoneTexte 14"/>
            <p:cNvSpPr txBox="1">
              <a:spLocks noChangeArrowheads="1"/>
            </p:cNvSpPr>
            <p:nvPr/>
          </p:nvSpPr>
          <p:spPr bwMode="auto">
            <a:xfrm>
              <a:off x="7695668" y="4667637"/>
              <a:ext cx="163980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latin typeface="Candara" panose="020E0502030303020204" pitchFamily="34" charset="0"/>
                  <a:cs typeface="Arial" panose="020B0604020202020204" pitchFamily="34" charset="0"/>
                </a:rPr>
                <a:t>Et d’autres encore…</a:t>
              </a:r>
            </a:p>
          </p:txBody>
        </p:sp>
      </p:grpSp>
      <p:sp>
        <p:nvSpPr>
          <p:cNvPr id="1128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546D3B8D-57DD-41E3-8D1B-76C950EE279A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g_Vign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847" y="4476916"/>
            <a:ext cx="161715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Ellipse 78"/>
          <p:cNvSpPr/>
          <p:nvPr/>
        </p:nvSpPr>
        <p:spPr>
          <a:xfrm>
            <a:off x="4354513" y="1373188"/>
            <a:ext cx="1295400" cy="1368425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62467" name="Titre 1"/>
          <p:cNvSpPr>
            <a:spLocks noGrp="1"/>
          </p:cNvSpPr>
          <p:nvPr>
            <p:ph type="title"/>
          </p:nvPr>
        </p:nvSpPr>
        <p:spPr>
          <a:xfrm>
            <a:off x="1919288" y="0"/>
            <a:ext cx="9648825" cy="1341438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altLang="fr-FR" sz="3200" b="1" dirty="0">
                <a:solidFill>
                  <a:srgbClr val="002060"/>
                </a:solidFill>
                <a:latin typeface="Candara" panose="020E0502030303020204" pitchFamily="34" charset="0"/>
              </a:rPr>
              <a:t>Parmi ces modes de déplacement, </a:t>
            </a:r>
            <a:br>
              <a:rPr lang="fr-FR" altLang="fr-FR" sz="32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fr-FR" altLang="fr-FR" sz="3200" b="1" dirty="0">
                <a:solidFill>
                  <a:srgbClr val="002060"/>
                </a:solidFill>
                <a:latin typeface="Candara" panose="020E0502030303020204" pitchFamily="34" charset="0"/>
              </a:rPr>
              <a:t>entoure ceux qui polluent l’air.</a:t>
            </a:r>
            <a:br>
              <a:rPr lang="fr-FR" altLang="fr-FR" sz="32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fr-FR" sz="1400" b="1" dirty="0">
                <a:solidFill>
                  <a:srgbClr val="0070C0"/>
                </a:solidFill>
                <a:latin typeface="+mn-lt"/>
              </a:rPr>
              <a:t>→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altLang="fr-FR" sz="1400" i="1" dirty="0">
                <a:solidFill>
                  <a:srgbClr val="0070C0"/>
                </a:solidFill>
                <a:latin typeface="Candara" panose="020E0502030303020204" pitchFamily="34" charset="0"/>
              </a:rPr>
              <a:t>Clique sur chaque moyen de déplacement pour connaître la réponse !</a:t>
            </a:r>
            <a:endParaRPr lang="fr-FR" altLang="fr-FR" sz="14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grpSp>
        <p:nvGrpSpPr>
          <p:cNvPr id="2" name="Groupe 60"/>
          <p:cNvGrpSpPr>
            <a:grpSpLocks/>
          </p:cNvGrpSpPr>
          <p:nvPr/>
        </p:nvGrpSpPr>
        <p:grpSpPr bwMode="auto">
          <a:xfrm>
            <a:off x="8148638" y="3562350"/>
            <a:ext cx="1276350" cy="1254125"/>
            <a:chOff x="7480690" y="3429000"/>
            <a:chExt cx="1275569" cy="1253577"/>
          </a:xfrm>
        </p:grpSpPr>
        <p:pic>
          <p:nvPicPr>
            <p:cNvPr id="62535" name="Imag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690" y="3429000"/>
              <a:ext cx="1275569" cy="76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Rectangle 30"/>
            <p:cNvSpPr>
              <a:spLocks noChangeArrowheads="1"/>
            </p:cNvSpPr>
            <p:nvPr/>
          </p:nvSpPr>
          <p:spPr bwMode="auto">
            <a:xfrm>
              <a:off x="7698044" y="4344588"/>
              <a:ext cx="880524" cy="337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bus</a:t>
              </a:r>
            </a:p>
          </p:txBody>
        </p:sp>
      </p:grpSp>
      <p:grpSp>
        <p:nvGrpSpPr>
          <p:cNvPr id="3" name="Groupe 57"/>
          <p:cNvGrpSpPr>
            <a:grpSpLocks/>
          </p:cNvGrpSpPr>
          <p:nvPr/>
        </p:nvGrpSpPr>
        <p:grpSpPr bwMode="auto">
          <a:xfrm>
            <a:off x="10164763" y="1527175"/>
            <a:ext cx="1165225" cy="1509713"/>
            <a:chOff x="5906713" y="3895224"/>
            <a:chExt cx="1164012" cy="1509073"/>
          </a:xfrm>
        </p:grpSpPr>
        <p:sp>
          <p:nvSpPr>
            <p:cNvPr id="85" name="Rectangle 22"/>
            <p:cNvSpPr>
              <a:spLocks noChangeArrowheads="1"/>
            </p:cNvSpPr>
            <p:nvPr/>
          </p:nvSpPr>
          <p:spPr bwMode="auto">
            <a:xfrm>
              <a:off x="5906713" y="5066302"/>
              <a:ext cx="1164012" cy="337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voilier</a:t>
              </a:r>
            </a:p>
          </p:txBody>
        </p:sp>
        <p:pic>
          <p:nvPicPr>
            <p:cNvPr id="62534" name="Imag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6316" y="3895224"/>
              <a:ext cx="891207" cy="1117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 63"/>
          <p:cNvGrpSpPr>
            <a:grpSpLocks/>
          </p:cNvGrpSpPr>
          <p:nvPr/>
        </p:nvGrpSpPr>
        <p:grpSpPr bwMode="auto">
          <a:xfrm>
            <a:off x="2122488" y="1527175"/>
            <a:ext cx="1816100" cy="1519238"/>
            <a:chOff x="164235" y="2259016"/>
            <a:chExt cx="1815378" cy="1519664"/>
          </a:xfrm>
        </p:grpSpPr>
        <p:sp>
          <p:nvSpPr>
            <p:cNvPr id="90" name="Rectangle 4"/>
            <p:cNvSpPr>
              <a:spLocks noChangeArrowheads="1"/>
            </p:cNvSpPr>
            <p:nvPr/>
          </p:nvSpPr>
          <p:spPr bwMode="auto">
            <a:xfrm>
              <a:off x="164235" y="3438860"/>
              <a:ext cx="1815378" cy="339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L’avion</a:t>
              </a:r>
            </a:p>
          </p:txBody>
        </p:sp>
        <p:pic>
          <p:nvPicPr>
            <p:cNvPr id="62532" name="Imag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29268">
              <a:off x="449445" y="2259016"/>
              <a:ext cx="1251306" cy="81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 64"/>
          <p:cNvGrpSpPr>
            <a:grpSpLocks/>
          </p:cNvGrpSpPr>
          <p:nvPr/>
        </p:nvGrpSpPr>
        <p:grpSpPr bwMode="auto">
          <a:xfrm>
            <a:off x="6257925" y="1527175"/>
            <a:ext cx="1035050" cy="1455738"/>
            <a:chOff x="4600908" y="2997200"/>
            <a:chExt cx="1034839" cy="1455983"/>
          </a:xfrm>
        </p:grpSpPr>
        <p:sp>
          <p:nvSpPr>
            <p:cNvPr id="93" name="Rectangle 9"/>
            <p:cNvSpPr>
              <a:spLocks noChangeArrowheads="1"/>
            </p:cNvSpPr>
            <p:nvPr/>
          </p:nvSpPr>
          <p:spPr bwMode="auto">
            <a:xfrm>
              <a:off x="4639000" y="4114988"/>
              <a:ext cx="995160" cy="338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La fusée </a:t>
              </a:r>
            </a:p>
          </p:txBody>
        </p:sp>
        <p:pic>
          <p:nvPicPr>
            <p:cNvPr id="62530" name="Imag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908" y="2997200"/>
              <a:ext cx="1034839" cy="1043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62"/>
          <p:cNvGrpSpPr>
            <a:grpSpLocks/>
          </p:cNvGrpSpPr>
          <p:nvPr/>
        </p:nvGrpSpPr>
        <p:grpSpPr bwMode="auto">
          <a:xfrm>
            <a:off x="5937250" y="3554413"/>
            <a:ext cx="1690688" cy="1409700"/>
            <a:chOff x="5685243" y="5630886"/>
            <a:chExt cx="1691911" cy="1409569"/>
          </a:xfrm>
        </p:grpSpPr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5685243" y="6456309"/>
              <a:ext cx="1691911" cy="58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bateau à moteur</a:t>
              </a:r>
            </a:p>
          </p:txBody>
        </p:sp>
        <p:pic>
          <p:nvPicPr>
            <p:cNvPr id="62528" name="Imag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472" y="5630886"/>
              <a:ext cx="1053598" cy="66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e 65"/>
          <p:cNvGrpSpPr>
            <a:grpSpLocks/>
          </p:cNvGrpSpPr>
          <p:nvPr/>
        </p:nvGrpSpPr>
        <p:grpSpPr bwMode="auto">
          <a:xfrm>
            <a:off x="2284413" y="4964113"/>
            <a:ext cx="1295400" cy="1500187"/>
            <a:chOff x="647700" y="5471462"/>
            <a:chExt cx="1295526" cy="1501560"/>
          </a:xfrm>
        </p:grpSpPr>
        <p:sp>
          <p:nvSpPr>
            <p:cNvPr id="101" name="Rectangle 10"/>
            <p:cNvSpPr>
              <a:spLocks noChangeArrowheads="1"/>
            </p:cNvSpPr>
            <p:nvPr/>
          </p:nvSpPr>
          <p:spPr bwMode="auto">
            <a:xfrm>
              <a:off x="719144" y="6634576"/>
              <a:ext cx="1224082" cy="338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camion</a:t>
              </a:r>
            </a:p>
          </p:txBody>
        </p:sp>
        <p:pic>
          <p:nvPicPr>
            <p:cNvPr id="62526" name="Image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5471462"/>
              <a:ext cx="1188893" cy="1045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e 61"/>
          <p:cNvGrpSpPr>
            <a:grpSpLocks/>
          </p:cNvGrpSpPr>
          <p:nvPr/>
        </p:nvGrpSpPr>
        <p:grpSpPr bwMode="auto">
          <a:xfrm>
            <a:off x="4205288" y="5033963"/>
            <a:ext cx="1147762" cy="1446212"/>
            <a:chOff x="2628931" y="5521324"/>
            <a:chExt cx="1148500" cy="1446246"/>
          </a:xfrm>
        </p:grpSpPr>
        <p:sp>
          <p:nvSpPr>
            <p:cNvPr id="108" name="Rectangle 25"/>
            <p:cNvSpPr>
              <a:spLocks noChangeArrowheads="1"/>
            </p:cNvSpPr>
            <p:nvPr/>
          </p:nvSpPr>
          <p:spPr bwMode="auto">
            <a:xfrm>
              <a:off x="2628931" y="6629425"/>
              <a:ext cx="1148500" cy="338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La voiture</a:t>
              </a:r>
            </a:p>
          </p:txBody>
        </p:sp>
        <p:pic>
          <p:nvPicPr>
            <p:cNvPr id="62524" name="Image 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863" y="5521324"/>
              <a:ext cx="986568" cy="97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e 56"/>
          <p:cNvGrpSpPr>
            <a:grpSpLocks/>
          </p:cNvGrpSpPr>
          <p:nvPr/>
        </p:nvGrpSpPr>
        <p:grpSpPr bwMode="auto">
          <a:xfrm>
            <a:off x="8050213" y="1531938"/>
            <a:ext cx="1571625" cy="1514475"/>
            <a:chOff x="4071938" y="5349237"/>
            <a:chExt cx="1571625" cy="1515063"/>
          </a:xfrm>
        </p:grpSpPr>
        <p:sp>
          <p:nvSpPr>
            <p:cNvPr id="113" name="Rectangle 21"/>
            <p:cNvSpPr>
              <a:spLocks noChangeArrowheads="1"/>
            </p:cNvSpPr>
            <p:nvPr/>
          </p:nvSpPr>
          <p:spPr bwMode="auto">
            <a:xfrm>
              <a:off x="4071938" y="6526031"/>
              <a:ext cx="1571625" cy="338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La trottinette</a:t>
              </a:r>
            </a:p>
          </p:txBody>
        </p:sp>
        <p:pic>
          <p:nvPicPr>
            <p:cNvPr id="62522" name="Image 4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5612" y="5349237"/>
              <a:ext cx="966961" cy="124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e 55"/>
          <p:cNvGrpSpPr>
            <a:grpSpLocks/>
          </p:cNvGrpSpPr>
          <p:nvPr/>
        </p:nvGrpSpPr>
        <p:grpSpPr bwMode="auto">
          <a:xfrm>
            <a:off x="10015538" y="5442585"/>
            <a:ext cx="1290637" cy="1092200"/>
            <a:chOff x="3167672" y="4365576"/>
            <a:chExt cx="1289419" cy="1092994"/>
          </a:xfrm>
        </p:grpSpPr>
        <p:sp>
          <p:nvSpPr>
            <p:cNvPr id="116" name="Rectangle 20"/>
            <p:cNvSpPr>
              <a:spLocks noChangeArrowheads="1"/>
            </p:cNvSpPr>
            <p:nvPr/>
          </p:nvSpPr>
          <p:spPr bwMode="auto">
            <a:xfrm>
              <a:off x="3297724" y="5120187"/>
              <a:ext cx="1126061" cy="338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TGV</a:t>
              </a:r>
            </a:p>
          </p:txBody>
        </p:sp>
        <p:pic>
          <p:nvPicPr>
            <p:cNvPr id="62520" name="Image 4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672" y="4365576"/>
              <a:ext cx="1289419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e 54"/>
          <p:cNvGrpSpPr>
            <a:grpSpLocks/>
          </p:cNvGrpSpPr>
          <p:nvPr/>
        </p:nvGrpSpPr>
        <p:grpSpPr bwMode="auto">
          <a:xfrm>
            <a:off x="4335463" y="3373438"/>
            <a:ext cx="1293812" cy="1376362"/>
            <a:chOff x="1262063" y="3989888"/>
            <a:chExt cx="1293812" cy="1375812"/>
          </a:xfrm>
        </p:grpSpPr>
        <p:sp>
          <p:nvSpPr>
            <p:cNvPr id="119" name="Rectangle 23"/>
            <p:cNvSpPr>
              <a:spLocks noChangeArrowheads="1"/>
            </p:cNvSpPr>
            <p:nvPr/>
          </p:nvSpPr>
          <p:spPr bwMode="auto">
            <a:xfrm>
              <a:off x="1262063" y="5027698"/>
              <a:ext cx="1293812" cy="338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tramway</a:t>
              </a:r>
            </a:p>
          </p:txBody>
        </p:sp>
        <p:pic>
          <p:nvPicPr>
            <p:cNvPr id="62518" name="Image 4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680" y="3989888"/>
              <a:ext cx="1187116" cy="1103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e 53"/>
          <p:cNvGrpSpPr>
            <a:grpSpLocks/>
          </p:cNvGrpSpPr>
          <p:nvPr/>
        </p:nvGrpSpPr>
        <p:grpSpPr bwMode="auto">
          <a:xfrm>
            <a:off x="4211638" y="1476375"/>
            <a:ext cx="1639887" cy="1541463"/>
            <a:chOff x="2574919" y="2446776"/>
            <a:chExt cx="1639893" cy="1540974"/>
          </a:xfrm>
        </p:grpSpPr>
        <p:sp>
          <p:nvSpPr>
            <p:cNvPr id="122" name="Rectangle 19"/>
            <p:cNvSpPr>
              <a:spLocks noChangeArrowheads="1"/>
            </p:cNvSpPr>
            <p:nvPr/>
          </p:nvSpPr>
          <p:spPr bwMode="auto">
            <a:xfrm>
              <a:off x="2574919" y="3649719"/>
              <a:ext cx="1639893" cy="338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La montgolfière</a:t>
              </a:r>
            </a:p>
          </p:txBody>
        </p:sp>
        <p:pic>
          <p:nvPicPr>
            <p:cNvPr id="62516" name="Image 29" descr="AM A.3 BIS 4.gi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2446776"/>
              <a:ext cx="1043302" cy="1200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e 59"/>
          <p:cNvGrpSpPr>
            <a:grpSpLocks/>
          </p:cNvGrpSpPr>
          <p:nvPr/>
        </p:nvGrpSpPr>
        <p:grpSpPr bwMode="auto">
          <a:xfrm>
            <a:off x="7861300" y="5172075"/>
            <a:ext cx="1214438" cy="1311275"/>
            <a:chOff x="7986573" y="4681714"/>
            <a:chExt cx="1214081" cy="1310312"/>
          </a:xfrm>
        </p:grpSpPr>
        <p:sp>
          <p:nvSpPr>
            <p:cNvPr id="125" name="Rectangle 124"/>
            <p:cNvSpPr>
              <a:spLocks noChangeArrowheads="1"/>
            </p:cNvSpPr>
            <p:nvPr/>
          </p:nvSpPr>
          <p:spPr bwMode="auto">
            <a:xfrm>
              <a:off x="7986573" y="5654137"/>
              <a:ext cx="1214081" cy="337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La moto</a:t>
              </a:r>
            </a:p>
          </p:txBody>
        </p:sp>
        <p:pic>
          <p:nvPicPr>
            <p:cNvPr id="62514" name="Image 3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7301" y="4681714"/>
              <a:ext cx="907706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7" name="Ellipse 126"/>
          <p:cNvSpPr/>
          <p:nvPr/>
        </p:nvSpPr>
        <p:spPr>
          <a:xfrm>
            <a:off x="6178550" y="1471613"/>
            <a:ext cx="1203325" cy="1158875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grpSp>
        <p:nvGrpSpPr>
          <p:cNvPr id="14" name="Groupe 54"/>
          <p:cNvGrpSpPr>
            <a:grpSpLocks/>
          </p:cNvGrpSpPr>
          <p:nvPr/>
        </p:nvGrpSpPr>
        <p:grpSpPr bwMode="auto">
          <a:xfrm>
            <a:off x="6210300" y="5057775"/>
            <a:ext cx="1152525" cy="1400175"/>
            <a:chOff x="6104911" y="2436648"/>
            <a:chExt cx="1153149" cy="1400466"/>
          </a:xfrm>
        </p:grpSpPr>
        <p:sp>
          <p:nvSpPr>
            <p:cNvPr id="129" name="Rectangle 28"/>
            <p:cNvSpPr>
              <a:spLocks noChangeArrowheads="1"/>
            </p:cNvSpPr>
            <p:nvPr/>
          </p:nvSpPr>
          <p:spPr bwMode="auto">
            <a:xfrm>
              <a:off x="6190682" y="3498907"/>
              <a:ext cx="1067378" cy="338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vélo</a:t>
              </a:r>
            </a:p>
          </p:txBody>
        </p:sp>
        <p:pic>
          <p:nvPicPr>
            <p:cNvPr id="62512" name="Imag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911" y="2436648"/>
              <a:ext cx="1069207" cy="955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e 58"/>
          <p:cNvGrpSpPr>
            <a:grpSpLocks/>
          </p:cNvGrpSpPr>
          <p:nvPr/>
        </p:nvGrpSpPr>
        <p:grpSpPr bwMode="auto">
          <a:xfrm>
            <a:off x="9913938" y="3540125"/>
            <a:ext cx="1571625" cy="1304925"/>
            <a:chOff x="915132" y="2881970"/>
            <a:chExt cx="1572426" cy="1302314"/>
          </a:xfrm>
        </p:grpSpPr>
        <p:pic>
          <p:nvPicPr>
            <p:cNvPr id="62509" name="Image 1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32" y="2881970"/>
              <a:ext cx="1572426" cy="8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Rectangle 23"/>
            <p:cNvSpPr>
              <a:spLocks noChangeArrowheads="1"/>
            </p:cNvSpPr>
            <p:nvPr/>
          </p:nvSpPr>
          <p:spPr bwMode="auto">
            <a:xfrm>
              <a:off x="1224852" y="3846824"/>
              <a:ext cx="1080050" cy="337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métro</a:t>
              </a:r>
            </a:p>
          </p:txBody>
        </p:sp>
      </p:grpSp>
      <p:sp>
        <p:nvSpPr>
          <p:cNvPr id="134" name="Ellipse 133"/>
          <p:cNvSpPr/>
          <p:nvPr/>
        </p:nvSpPr>
        <p:spPr>
          <a:xfrm>
            <a:off x="2071688" y="1492250"/>
            <a:ext cx="1944687" cy="968375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135" name="Ellipse 134"/>
          <p:cNvSpPr/>
          <p:nvPr/>
        </p:nvSpPr>
        <p:spPr>
          <a:xfrm>
            <a:off x="2166938" y="4959350"/>
            <a:ext cx="1439862" cy="1163638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136" name="Ellipse 135"/>
          <p:cNvSpPr/>
          <p:nvPr/>
        </p:nvSpPr>
        <p:spPr>
          <a:xfrm>
            <a:off x="4094163" y="5006975"/>
            <a:ext cx="1370012" cy="1081088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138" name="Rectangle 28"/>
          <p:cNvSpPr>
            <a:spLocks noChangeArrowheads="1"/>
          </p:cNvSpPr>
          <p:nvPr/>
        </p:nvSpPr>
        <p:spPr bwMode="auto">
          <a:xfrm rot="20761507">
            <a:off x="7910513" y="2143125"/>
            <a:ext cx="1655762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139" name="Rectangle 28"/>
          <p:cNvSpPr>
            <a:spLocks noChangeArrowheads="1"/>
          </p:cNvSpPr>
          <p:nvPr/>
        </p:nvSpPr>
        <p:spPr bwMode="auto">
          <a:xfrm rot="20761507">
            <a:off x="9861550" y="3852863"/>
            <a:ext cx="1657350" cy="277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140" name="Rectangle 28"/>
          <p:cNvSpPr>
            <a:spLocks noChangeArrowheads="1"/>
          </p:cNvSpPr>
          <p:nvPr/>
        </p:nvSpPr>
        <p:spPr bwMode="auto">
          <a:xfrm rot="20760000">
            <a:off x="9825038" y="5510213"/>
            <a:ext cx="1657350" cy="277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141" name="Rectangle 28"/>
          <p:cNvSpPr>
            <a:spLocks noChangeArrowheads="1"/>
          </p:cNvSpPr>
          <p:nvPr/>
        </p:nvSpPr>
        <p:spPr bwMode="auto">
          <a:xfrm rot="20760000">
            <a:off x="5834063" y="5403850"/>
            <a:ext cx="1655762" cy="277813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142" name="Rectangle 28"/>
          <p:cNvSpPr>
            <a:spLocks noChangeArrowheads="1"/>
          </p:cNvSpPr>
          <p:nvPr/>
        </p:nvSpPr>
        <p:spPr bwMode="auto">
          <a:xfrm rot="20761507">
            <a:off x="4149725" y="3795713"/>
            <a:ext cx="1655763" cy="277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143" name="Rectangle 28"/>
          <p:cNvSpPr>
            <a:spLocks noChangeArrowheads="1"/>
          </p:cNvSpPr>
          <p:nvPr/>
        </p:nvSpPr>
        <p:spPr bwMode="auto">
          <a:xfrm rot="20761507">
            <a:off x="9845675" y="2006600"/>
            <a:ext cx="1655763" cy="260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144" name="Ellipse 143"/>
          <p:cNvSpPr/>
          <p:nvPr/>
        </p:nvSpPr>
        <p:spPr>
          <a:xfrm>
            <a:off x="5938838" y="3567113"/>
            <a:ext cx="1655762" cy="719137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145" name="Ellipse 144"/>
          <p:cNvSpPr/>
          <p:nvPr/>
        </p:nvSpPr>
        <p:spPr>
          <a:xfrm>
            <a:off x="8050213" y="3500438"/>
            <a:ext cx="1511300" cy="895350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146" name="Ellipse 145"/>
          <p:cNvSpPr/>
          <p:nvPr/>
        </p:nvSpPr>
        <p:spPr>
          <a:xfrm>
            <a:off x="7824788" y="5105400"/>
            <a:ext cx="1222375" cy="1001713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grpSp>
        <p:nvGrpSpPr>
          <p:cNvPr id="16" name="Groupe 57"/>
          <p:cNvGrpSpPr>
            <a:grpSpLocks/>
          </p:cNvGrpSpPr>
          <p:nvPr/>
        </p:nvGrpSpPr>
        <p:grpSpPr bwMode="auto">
          <a:xfrm>
            <a:off x="2392363" y="3282950"/>
            <a:ext cx="1214437" cy="1466850"/>
            <a:chOff x="187323" y="3350189"/>
            <a:chExt cx="1214414" cy="1467484"/>
          </a:xfrm>
        </p:grpSpPr>
        <p:pic>
          <p:nvPicPr>
            <p:cNvPr id="62507" name="Image 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93" y="3350189"/>
              <a:ext cx="571504" cy="1116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9" name="Rectangle 28"/>
            <p:cNvSpPr>
              <a:spLocks noChangeArrowheads="1"/>
            </p:cNvSpPr>
            <p:nvPr/>
          </p:nvSpPr>
          <p:spPr bwMode="auto">
            <a:xfrm>
              <a:off x="187323" y="4479390"/>
              <a:ext cx="1214414" cy="338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La marche</a:t>
              </a:r>
            </a:p>
          </p:txBody>
        </p:sp>
      </p:grpSp>
      <p:sp>
        <p:nvSpPr>
          <p:cNvPr id="150" name="Rectangle 28"/>
          <p:cNvSpPr>
            <a:spLocks noChangeArrowheads="1"/>
          </p:cNvSpPr>
          <p:nvPr/>
        </p:nvSpPr>
        <p:spPr bwMode="auto">
          <a:xfrm rot="20761507">
            <a:off x="2193925" y="3840163"/>
            <a:ext cx="1655763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pic>
        <p:nvPicPr>
          <p:cNvPr id="62497" name="Logo AEM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8" name="Picto Printer">
            <a:hlinkClick r:id="rId19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5073650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9" name="PictoGuid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7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62502" name="PictoVideo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ZtxtP-Guide"/>
          <p:cNvSpPr txBox="1">
            <a:spLocks noChangeArrowheads="1"/>
          </p:cNvSpPr>
          <p:nvPr/>
        </p:nvSpPr>
        <p:spPr bwMode="auto">
          <a:xfrm>
            <a:off x="374650" y="5624513"/>
            <a:ext cx="10525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rgbClr val="002060"/>
                </a:solidFill>
                <a:latin typeface="Candara" panose="020E0502030303020204" pitchFamily="34" charset="0"/>
              </a:rPr>
              <a:t>IMPRIMER</a:t>
            </a:r>
          </a:p>
        </p:txBody>
      </p:sp>
      <p:sp>
        <p:nvSpPr>
          <p:cNvPr id="76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62505" name="PictoInfo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0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42B50510-1A2A-485E-A2CC-9D16E5F70A58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9" grpId="0" animBg="1"/>
      <p:bldP spid="127" grpId="0" animBg="1"/>
      <p:bldP spid="134" grpId="0" animBg="1"/>
      <p:bldP spid="135" grpId="0" animBg="1"/>
      <p:bldP spid="136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5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6538" y="0"/>
            <a:ext cx="3711575" cy="2106613"/>
          </a:xfrm>
        </p:spPr>
        <p:txBody>
          <a:bodyPr/>
          <a:lstStyle/>
          <a:p>
            <a:pPr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Les usines</a:t>
            </a:r>
          </a:p>
        </p:txBody>
      </p:sp>
      <p:pic>
        <p:nvPicPr>
          <p:cNvPr id="64516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DD217AA5-8190-43E7-B050-650264C7D3D1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260475"/>
            <a:ext cx="4403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101725"/>
            <a:ext cx="64865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itre 1"/>
          <p:cNvSpPr>
            <a:spLocks noGrp="1"/>
          </p:cNvSpPr>
          <p:nvPr>
            <p:ph type="title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Les usines polluent-elles l’air ?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8832850" y="3286125"/>
            <a:ext cx="2838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majorité des usines polluent l’air parce que leur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manière de produire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est polluante.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814388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8832850" y="4802188"/>
            <a:ext cx="2838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attention 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Certaines usines polluent moins l’air que d’autres.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325" y="2414588"/>
            <a:ext cx="1079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66572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66574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5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4F4F267A-1FB2-46C1-86F6-72566BDCA613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123113" y="0"/>
            <a:ext cx="4445000" cy="1900238"/>
          </a:xfrm>
        </p:spPr>
        <p:txBody>
          <a:bodyPr/>
          <a:lstStyle/>
          <a:p>
            <a:pPr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Le chauffage</a:t>
            </a:r>
          </a:p>
        </p:txBody>
      </p:sp>
      <p:pic>
        <p:nvPicPr>
          <p:cNvPr id="68612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BF1B939F-F3DF-42B3-8279-D536445BD185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260475"/>
            <a:ext cx="4403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re 1"/>
          <p:cNvSpPr>
            <a:spLocks noGrp="1"/>
          </p:cNvSpPr>
          <p:nvPr>
            <p:ph type="title"/>
          </p:nvPr>
        </p:nvSpPr>
        <p:spPr>
          <a:xfrm>
            <a:off x="1965325" y="0"/>
            <a:ext cx="9648825" cy="1260475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Parmi ces moyens de chauffage, </a:t>
            </a:r>
            <a:b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entoure ceux qui polluent l’air.</a:t>
            </a:r>
            <a:b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fr-FR" altLang="fr-FR" sz="1400" b="1" i="1">
                <a:solidFill>
                  <a:srgbClr val="0070C0"/>
                </a:solidFill>
              </a:rPr>
              <a:t>→  </a:t>
            </a:r>
            <a:r>
              <a:rPr lang="fr-FR" altLang="fr-FR" sz="1400" i="1">
                <a:solidFill>
                  <a:srgbClr val="0070C0"/>
                </a:solidFill>
                <a:latin typeface="Candara" panose="020E0502030303020204" pitchFamily="34" charset="0"/>
              </a:rPr>
              <a:t>Clique sur chaque moyen de chauffage pour connaître la réponse !</a:t>
            </a:r>
            <a:endParaRPr lang="fr-FR" altLang="fr-FR" sz="3200" i="1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grpSp>
        <p:nvGrpSpPr>
          <p:cNvPr id="2" name="Groupe 39"/>
          <p:cNvGrpSpPr>
            <a:grpSpLocks/>
          </p:cNvGrpSpPr>
          <p:nvPr/>
        </p:nvGrpSpPr>
        <p:grpSpPr bwMode="auto">
          <a:xfrm>
            <a:off x="1930400" y="1570038"/>
            <a:ext cx="3205163" cy="2241550"/>
            <a:chOff x="-410001" y="1041197"/>
            <a:chExt cx="3203515" cy="2240320"/>
          </a:xfrm>
        </p:grpSpPr>
        <p:sp>
          <p:nvSpPr>
            <p:cNvPr id="70694" name="ZoneTexte 20"/>
            <p:cNvSpPr txBox="1">
              <a:spLocks noChangeArrowheads="1"/>
            </p:cNvSpPr>
            <p:nvPr/>
          </p:nvSpPr>
          <p:spPr bwMode="auto">
            <a:xfrm>
              <a:off x="-410001" y="2912185"/>
              <a:ext cx="32035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 chauffage au gaz</a:t>
              </a:r>
            </a:p>
          </p:txBody>
        </p:sp>
        <p:pic>
          <p:nvPicPr>
            <p:cNvPr id="70695" name="Imag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81" y="1041197"/>
              <a:ext cx="1176797" cy="152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 43"/>
          <p:cNvGrpSpPr>
            <a:grpSpLocks/>
          </p:cNvGrpSpPr>
          <p:nvPr/>
        </p:nvGrpSpPr>
        <p:grpSpPr bwMode="auto">
          <a:xfrm>
            <a:off x="8410575" y="1509713"/>
            <a:ext cx="2881313" cy="2293937"/>
            <a:chOff x="6001958" y="855843"/>
            <a:chExt cx="2881724" cy="2294407"/>
          </a:xfrm>
        </p:grpSpPr>
        <p:sp>
          <p:nvSpPr>
            <p:cNvPr id="70691" name="ZoneTexte 18"/>
            <p:cNvSpPr txBox="1">
              <a:spLocks noChangeArrowheads="1"/>
            </p:cNvSpPr>
            <p:nvPr/>
          </p:nvSpPr>
          <p:spPr bwMode="auto">
            <a:xfrm>
              <a:off x="6001958" y="2780918"/>
              <a:ext cx="28817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 chauffage au bois</a:t>
              </a:r>
            </a:p>
          </p:txBody>
        </p:sp>
        <p:pic>
          <p:nvPicPr>
            <p:cNvPr id="70692" name="Imag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3743" y="855843"/>
              <a:ext cx="1548789" cy="171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93" name="Imag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390" y="1928916"/>
              <a:ext cx="1322371" cy="105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 44"/>
          <p:cNvGrpSpPr>
            <a:grpSpLocks/>
          </p:cNvGrpSpPr>
          <p:nvPr/>
        </p:nvGrpSpPr>
        <p:grpSpPr bwMode="auto">
          <a:xfrm>
            <a:off x="1930400" y="4006850"/>
            <a:ext cx="3194050" cy="2384425"/>
            <a:chOff x="-304654" y="3645024"/>
            <a:chExt cx="3194958" cy="2385556"/>
          </a:xfrm>
        </p:grpSpPr>
        <p:sp>
          <p:nvSpPr>
            <p:cNvPr id="70688" name="ZoneTexte 19"/>
            <p:cNvSpPr txBox="1">
              <a:spLocks noChangeArrowheads="1"/>
            </p:cNvSpPr>
            <p:nvPr/>
          </p:nvSpPr>
          <p:spPr bwMode="auto">
            <a:xfrm>
              <a:off x="-304654" y="5661248"/>
              <a:ext cx="31949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 chauffage solaire </a:t>
              </a:r>
            </a:p>
          </p:txBody>
        </p:sp>
        <p:pic>
          <p:nvPicPr>
            <p:cNvPr id="70689" name="Imag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44" y="3962163"/>
              <a:ext cx="1741787" cy="1553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90" name="Image 29" descr="AM B.21 soleil.gi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3645024"/>
              <a:ext cx="715483" cy="68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 40"/>
          <p:cNvGrpSpPr>
            <a:grpSpLocks/>
          </p:cNvGrpSpPr>
          <p:nvPr/>
        </p:nvGrpSpPr>
        <p:grpSpPr bwMode="auto">
          <a:xfrm>
            <a:off x="5191125" y="1662113"/>
            <a:ext cx="3214688" cy="2147887"/>
            <a:chOff x="2619404" y="1011954"/>
            <a:chExt cx="3214384" cy="2147153"/>
          </a:xfrm>
        </p:grpSpPr>
        <p:sp>
          <p:nvSpPr>
            <p:cNvPr id="70686" name="ZoneTexte 32"/>
            <p:cNvSpPr txBox="1">
              <a:spLocks noChangeArrowheads="1"/>
            </p:cNvSpPr>
            <p:nvPr/>
          </p:nvSpPr>
          <p:spPr bwMode="auto">
            <a:xfrm>
              <a:off x="2619404" y="2789775"/>
              <a:ext cx="32143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 chauffage électrique</a:t>
              </a:r>
            </a:p>
          </p:txBody>
        </p:sp>
        <p:pic>
          <p:nvPicPr>
            <p:cNvPr id="70687" name="Imag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099" y="1011954"/>
              <a:ext cx="2229745" cy="1681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47"/>
          <p:cNvGrpSpPr>
            <a:grpSpLocks/>
          </p:cNvGrpSpPr>
          <p:nvPr/>
        </p:nvGrpSpPr>
        <p:grpSpPr bwMode="auto">
          <a:xfrm>
            <a:off x="8485188" y="3774503"/>
            <a:ext cx="3082925" cy="2659636"/>
            <a:chOff x="6000817" y="3665113"/>
            <a:chExt cx="3083101" cy="2662867"/>
          </a:xfrm>
        </p:grpSpPr>
        <p:sp>
          <p:nvSpPr>
            <p:cNvPr id="70684" name="ZoneTexte 21"/>
            <p:cNvSpPr txBox="1">
              <a:spLocks noChangeArrowheads="1"/>
            </p:cNvSpPr>
            <p:nvPr/>
          </p:nvSpPr>
          <p:spPr bwMode="auto">
            <a:xfrm>
              <a:off x="6000817" y="5958648"/>
              <a:ext cx="30831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La pompe à chaleur</a:t>
              </a:r>
            </a:p>
          </p:txBody>
        </p:sp>
        <p:pic>
          <p:nvPicPr>
            <p:cNvPr id="70685" name="Imag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476" y="3665113"/>
              <a:ext cx="2409750" cy="2200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Ellipse 31"/>
          <p:cNvSpPr/>
          <p:nvPr/>
        </p:nvSpPr>
        <p:spPr>
          <a:xfrm>
            <a:off x="8553450" y="1447800"/>
            <a:ext cx="2879725" cy="1976438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grpSp>
        <p:nvGrpSpPr>
          <p:cNvPr id="7" name="Groupe 34"/>
          <p:cNvGrpSpPr>
            <a:grpSpLocks/>
          </p:cNvGrpSpPr>
          <p:nvPr/>
        </p:nvGrpSpPr>
        <p:grpSpPr bwMode="auto">
          <a:xfrm>
            <a:off x="5173663" y="3253160"/>
            <a:ext cx="3311525" cy="3173038"/>
            <a:chOff x="2956439" y="3706872"/>
            <a:chExt cx="3311230" cy="3173241"/>
          </a:xfrm>
        </p:grpSpPr>
        <p:pic>
          <p:nvPicPr>
            <p:cNvPr id="70682" name="Image 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557" y="3706872"/>
              <a:ext cx="2824141" cy="289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83" name="ZoneTexte 22"/>
            <p:cNvSpPr txBox="1">
              <a:spLocks noChangeArrowheads="1"/>
            </p:cNvSpPr>
            <p:nvPr/>
          </p:nvSpPr>
          <p:spPr bwMode="auto">
            <a:xfrm>
              <a:off x="2956439" y="6510226"/>
              <a:ext cx="331123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 chauffage au fioul</a:t>
              </a:r>
            </a:p>
          </p:txBody>
        </p:sp>
      </p:grpSp>
      <p:sp>
        <p:nvSpPr>
          <p:cNvPr id="33" name="Ellipse 32"/>
          <p:cNvSpPr/>
          <p:nvPr/>
        </p:nvSpPr>
        <p:spPr>
          <a:xfrm>
            <a:off x="2476500" y="1425575"/>
            <a:ext cx="2017713" cy="1901825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36" name="Rectangle 28"/>
          <p:cNvSpPr>
            <a:spLocks noChangeArrowheads="1"/>
          </p:cNvSpPr>
          <p:nvPr/>
        </p:nvSpPr>
        <p:spPr bwMode="auto">
          <a:xfrm rot="20761507">
            <a:off x="2632075" y="5464175"/>
            <a:ext cx="1655763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37" name="Rectangle 28"/>
          <p:cNvSpPr>
            <a:spLocks noChangeArrowheads="1"/>
          </p:cNvSpPr>
          <p:nvPr/>
        </p:nvSpPr>
        <p:spPr bwMode="auto">
          <a:xfrm rot="20761507">
            <a:off x="9293225" y="5254625"/>
            <a:ext cx="1655763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38" name="Rectangle 28"/>
          <p:cNvSpPr>
            <a:spLocks noChangeArrowheads="1"/>
          </p:cNvSpPr>
          <p:nvPr/>
        </p:nvSpPr>
        <p:spPr bwMode="auto">
          <a:xfrm rot="20761507">
            <a:off x="5924550" y="2478088"/>
            <a:ext cx="1655763" cy="277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31" name="Ellipse 30"/>
          <p:cNvSpPr/>
          <p:nvPr/>
        </p:nvSpPr>
        <p:spPr>
          <a:xfrm>
            <a:off x="5272088" y="3894138"/>
            <a:ext cx="3025775" cy="2078037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pic>
        <p:nvPicPr>
          <p:cNvPr id="70671" name="Logo AEM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oGuid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70675" name="PictoVide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Btn_Camera_Chauffages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275" y="3430588"/>
            <a:ext cx="4048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C3825200-DEBD-4F87-A863-F71A3412A486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rgbClr val="002060"/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43" name="PictoInf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Carré corné Info"/>
          <p:cNvSpPr/>
          <p:nvPr/>
        </p:nvSpPr>
        <p:spPr>
          <a:xfrm>
            <a:off x="109538" y="4192588"/>
            <a:ext cx="1609725" cy="2414587"/>
          </a:xfrm>
          <a:prstGeom prst="foldedCorner">
            <a:avLst/>
          </a:prstGeom>
          <a:solidFill>
            <a:srgbClr val="F0AE36"/>
          </a:solidFill>
          <a:ln>
            <a:solidFill>
              <a:srgbClr val="F5AC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altLang="fr-FR" sz="1200" dirty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Dans la mesure du possible, il est préférable d’éviter les moyens de chauffage qui polluent l’air, sans oublier la climatisation.</a:t>
            </a:r>
          </a:p>
          <a:p>
            <a:pPr>
              <a:defRPr/>
            </a:pPr>
            <a:endParaRPr lang="fr-FR" sz="12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>
              <a:defRPr/>
            </a:pPr>
            <a:endParaRPr lang="fr-FR" sz="12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70681" name="Image 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6005513"/>
            <a:ext cx="40798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6" grpId="0" animBg="1"/>
      <p:bldP spid="37" grpId="0" animBg="1"/>
      <p:bldP spid="38" grpId="0" animBg="1"/>
      <p:bldP spid="31" grpId="0" animBg="1"/>
      <p:bldP spid="44" grpId="0" animBg="1"/>
      <p:bldP spid="44" grpId="1" animBg="1"/>
      <p:bldP spid="44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405718" y="831374"/>
            <a:ext cx="6329082" cy="1900238"/>
          </a:xfrm>
        </p:spPr>
        <p:txBody>
          <a:bodyPr/>
          <a:lstStyle/>
          <a:p>
            <a:pPr algn="ctr"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Les conséquences de la pollution de l’air</a:t>
            </a:r>
          </a:p>
        </p:txBody>
      </p:sp>
      <p:pic>
        <p:nvPicPr>
          <p:cNvPr id="68612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BF1B939F-F3DF-42B3-8279-D536445BD185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260475"/>
            <a:ext cx="4403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523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089150" y="1725613"/>
            <a:ext cx="3981450" cy="370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7177088" y="4591050"/>
            <a:ext cx="2711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Maladies cardiaques,</a:t>
            </a:r>
          </a:p>
        </p:txBody>
      </p:sp>
      <p:pic>
        <p:nvPicPr>
          <p:cNvPr id="74756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985838"/>
            <a:ext cx="41798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6751638" y="2054225"/>
            <a:ext cx="36322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pollution de l’air provoque des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problèmes de santé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tels que :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7169150" y="3662363"/>
            <a:ext cx="99695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Toux,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7169150" y="4279900"/>
            <a:ext cx="2711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Maladies respiratoires,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7169150" y="2735263"/>
            <a:ext cx="285432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Picotements de la gorge,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7169150" y="3044825"/>
            <a:ext cx="26749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Picotements des yeux,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7169150" y="3352800"/>
            <a:ext cx="1333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Allergies,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7169150" y="3970338"/>
            <a:ext cx="12112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Asthme,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7169150" y="4879975"/>
            <a:ext cx="1333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Cancers…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3179763"/>
            <a:ext cx="1079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920875" y="0"/>
            <a:ext cx="964723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Quelles sont les conséquences de la pollution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de l’air sur l’homme ?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pic>
        <p:nvPicPr>
          <p:cNvPr id="74767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8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74771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81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rgbClr val="002060"/>
                </a:solidFill>
                <a:latin typeface="Candara" panose="020E0502030303020204" pitchFamily="34" charset="0"/>
              </a:rPr>
              <a:t>VIDEO </a:t>
            </a:r>
          </a:p>
        </p:txBody>
      </p:sp>
      <p:pic>
        <p:nvPicPr>
          <p:cNvPr id="74773" name="PictoVideo">
            <a:hlinkClick r:id="rId8" tooltip="Connexion internet requis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74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70A7D34C-5C4C-45EC-8476-DD26017C3B01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  <p:bldP spid="10" grpId="0"/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012825"/>
            <a:ext cx="65373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4" name="ZoneTexte 17"/>
          <p:cNvSpPr txBox="1">
            <a:spLocks noChangeArrowheads="1"/>
          </p:cNvSpPr>
          <p:nvPr/>
        </p:nvSpPr>
        <p:spPr bwMode="auto">
          <a:xfrm>
            <a:off x="8213725" y="2460625"/>
            <a:ext cx="32988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Lorsque les symptômes de la pollution de l’air apparaissent au moment même du contact avec le polluant, on parle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d’effet immédiat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1" name="ZoneTexte 17"/>
          <p:cNvSpPr txBox="1">
            <a:spLocks noChangeArrowheads="1"/>
          </p:cNvSpPr>
          <p:nvPr/>
        </p:nvSpPr>
        <p:spPr bwMode="auto">
          <a:xfrm>
            <a:off x="6742113" y="6184900"/>
            <a:ext cx="1654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éternuements,</a:t>
            </a:r>
          </a:p>
        </p:txBody>
      </p:sp>
      <p:sp>
        <p:nvSpPr>
          <p:cNvPr id="48" name="ZoneTexte 17"/>
          <p:cNvSpPr txBox="1">
            <a:spLocks noChangeArrowheads="1"/>
          </p:cNvSpPr>
          <p:nvPr/>
        </p:nvSpPr>
        <p:spPr bwMode="auto">
          <a:xfrm>
            <a:off x="4806950" y="5786438"/>
            <a:ext cx="2398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" indent="-952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Quelques exemples :</a:t>
            </a:r>
          </a:p>
        </p:txBody>
      </p:sp>
      <p:sp>
        <p:nvSpPr>
          <p:cNvPr id="56" name="ZoneTexte 17"/>
          <p:cNvSpPr txBox="1">
            <a:spLocks noChangeArrowheads="1"/>
          </p:cNvSpPr>
          <p:nvPr/>
        </p:nvSpPr>
        <p:spPr bwMode="auto">
          <a:xfrm>
            <a:off x="1938338" y="6173788"/>
            <a:ext cx="2611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Picotements de la gorge,</a:t>
            </a:r>
          </a:p>
        </p:txBody>
      </p:sp>
      <p:sp>
        <p:nvSpPr>
          <p:cNvPr id="57" name="ZoneTexte 17"/>
          <p:cNvSpPr txBox="1">
            <a:spLocks noChangeArrowheads="1"/>
          </p:cNvSpPr>
          <p:nvPr/>
        </p:nvSpPr>
        <p:spPr bwMode="auto">
          <a:xfrm>
            <a:off x="8247063" y="6178550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toux,</a:t>
            </a:r>
          </a:p>
        </p:txBody>
      </p:sp>
      <p:sp>
        <p:nvSpPr>
          <p:cNvPr id="58" name="ZoneTexte 17"/>
          <p:cNvSpPr txBox="1">
            <a:spLocks noChangeArrowheads="1"/>
          </p:cNvSpPr>
          <p:nvPr/>
        </p:nvSpPr>
        <p:spPr bwMode="auto">
          <a:xfrm>
            <a:off x="8832850" y="6186488"/>
            <a:ext cx="947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etc…</a:t>
            </a:r>
          </a:p>
        </p:txBody>
      </p:sp>
      <p:sp>
        <p:nvSpPr>
          <p:cNvPr id="51" name="ZoneTexte 17"/>
          <p:cNvSpPr txBox="1">
            <a:spLocks noChangeArrowheads="1"/>
          </p:cNvSpPr>
          <p:nvPr/>
        </p:nvSpPr>
        <p:spPr bwMode="auto">
          <a:xfrm>
            <a:off x="4454525" y="6167438"/>
            <a:ext cx="237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picotements des yeux,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4133850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"/>
          <p:cNvSpPr txBox="1">
            <a:spLocks noChangeArrowheads="1"/>
          </p:cNvSpPr>
          <p:nvPr/>
        </p:nvSpPr>
        <p:spPr bwMode="auto">
          <a:xfrm>
            <a:off x="1919288" y="0"/>
            <a:ext cx="96488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Qu’est-ce que l’effet immédiat de la pollution de l’air ?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pic>
        <p:nvPicPr>
          <p:cNvPr id="76812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3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3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76816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76818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9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C05C641B-3DF8-440B-877E-766F28E64A45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4" grpId="0"/>
      <p:bldP spid="41" grpId="0"/>
      <p:bldP spid="48" grpId="0"/>
      <p:bldP spid="56" grpId="0"/>
      <p:bldP spid="57" grpId="0"/>
      <p:bldP spid="58" grpId="0"/>
      <p:bldP spid="5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mps"/>
          <p:cNvSpPr/>
          <p:nvPr/>
        </p:nvSpPr>
        <p:spPr>
          <a:xfrm>
            <a:off x="1919288" y="4915201"/>
            <a:ext cx="10091737" cy="613483"/>
          </a:xfrm>
          <a:prstGeom prst="homePlate">
            <a:avLst/>
          </a:prstGeom>
          <a:solidFill>
            <a:srgbClr val="388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8851" name="Rectangle 2"/>
          <p:cNvSpPr txBox="1">
            <a:spLocks noChangeArrowheads="1"/>
          </p:cNvSpPr>
          <p:nvPr/>
        </p:nvSpPr>
        <p:spPr bwMode="auto">
          <a:xfrm>
            <a:off x="1919288" y="-19050"/>
            <a:ext cx="96551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Qu’est-ce que l’effet chronique de la pollution de l’air ?</a:t>
            </a:r>
          </a:p>
        </p:txBody>
      </p:sp>
      <p:pic>
        <p:nvPicPr>
          <p:cNvPr id="78852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5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78856" name="PictoInf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78858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oneTexte 15"/>
          <p:cNvSpPr txBox="1">
            <a:spLocks noChangeArrowheads="1"/>
          </p:cNvSpPr>
          <p:nvPr/>
        </p:nvSpPr>
        <p:spPr bwMode="auto">
          <a:xfrm>
            <a:off x="3678238" y="1247775"/>
            <a:ext cx="81740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Lorsque les symptômes de la pollution de l’air apparaissent lentement au cours du temps, à force d’un contact répété avec le polluant, on parle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d’effet chronique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ZoneTexte 17"/>
          <p:cNvSpPr txBox="1">
            <a:spLocks noChangeArrowheads="1"/>
          </p:cNvSpPr>
          <p:nvPr/>
        </p:nvSpPr>
        <p:spPr bwMode="auto">
          <a:xfrm>
            <a:off x="6073775" y="6254750"/>
            <a:ext cx="106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cancers,</a:t>
            </a:r>
          </a:p>
        </p:txBody>
      </p:sp>
      <p:sp>
        <p:nvSpPr>
          <p:cNvPr id="35" name="ZoneTexte 17"/>
          <p:cNvSpPr txBox="1">
            <a:spLocks noChangeArrowheads="1"/>
          </p:cNvSpPr>
          <p:nvPr/>
        </p:nvSpPr>
        <p:spPr bwMode="auto">
          <a:xfrm>
            <a:off x="3503613" y="5840413"/>
            <a:ext cx="2501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" indent="-952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Quelques exemples :</a:t>
            </a:r>
          </a:p>
        </p:txBody>
      </p:sp>
      <p:sp>
        <p:nvSpPr>
          <p:cNvPr id="37" name="ZoneTexte 17"/>
          <p:cNvSpPr txBox="1">
            <a:spLocks noChangeArrowheads="1"/>
          </p:cNvSpPr>
          <p:nvPr/>
        </p:nvSpPr>
        <p:spPr bwMode="auto">
          <a:xfrm>
            <a:off x="3805238" y="6249988"/>
            <a:ext cx="2384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maladies respiratoires,</a:t>
            </a:r>
          </a:p>
        </p:txBody>
      </p:sp>
      <p:sp>
        <p:nvSpPr>
          <p:cNvPr id="38" name="ZoneTexte 17"/>
          <p:cNvSpPr txBox="1">
            <a:spLocks noChangeArrowheads="1"/>
          </p:cNvSpPr>
          <p:nvPr/>
        </p:nvSpPr>
        <p:spPr bwMode="auto">
          <a:xfrm>
            <a:off x="6937375" y="6254750"/>
            <a:ext cx="96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etc…</a:t>
            </a:r>
          </a:p>
        </p:txBody>
      </p:sp>
      <p:sp>
        <p:nvSpPr>
          <p:cNvPr id="39" name="ZoneTexte 17"/>
          <p:cNvSpPr txBox="1">
            <a:spLocks noChangeArrowheads="1"/>
          </p:cNvSpPr>
          <p:nvPr/>
        </p:nvSpPr>
        <p:spPr bwMode="auto">
          <a:xfrm>
            <a:off x="1908175" y="6237288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Allergies,</a:t>
            </a:r>
          </a:p>
        </p:txBody>
      </p:sp>
      <p:sp>
        <p:nvSpPr>
          <p:cNvPr id="41" name="ZoneTexte 17"/>
          <p:cNvSpPr txBox="1">
            <a:spLocks noChangeArrowheads="1"/>
          </p:cNvSpPr>
          <p:nvPr/>
        </p:nvSpPr>
        <p:spPr bwMode="auto">
          <a:xfrm>
            <a:off x="2898775" y="6237288"/>
            <a:ext cx="1173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asthme,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5568950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e 5"/>
          <p:cNvGrpSpPr>
            <a:grpSpLocks/>
          </p:cNvGrpSpPr>
          <p:nvPr/>
        </p:nvGrpSpPr>
        <p:grpSpPr bwMode="auto">
          <a:xfrm>
            <a:off x="1917700" y="2317750"/>
            <a:ext cx="9650413" cy="3295650"/>
            <a:chOff x="-213468" y="2800484"/>
            <a:chExt cx="9652055" cy="3298360"/>
          </a:xfrm>
        </p:grpSpPr>
        <p:pic>
          <p:nvPicPr>
            <p:cNvPr id="78870" name="Imag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84310" y="2800484"/>
              <a:ext cx="1783679" cy="2466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871" name="Groupe 28"/>
            <p:cNvGrpSpPr>
              <a:grpSpLocks/>
            </p:cNvGrpSpPr>
            <p:nvPr/>
          </p:nvGrpSpPr>
          <p:grpSpPr bwMode="auto">
            <a:xfrm>
              <a:off x="-213468" y="3172462"/>
              <a:ext cx="9652055" cy="2926382"/>
              <a:chOff x="-213468" y="3172841"/>
              <a:chExt cx="9652055" cy="2925937"/>
            </a:xfrm>
          </p:grpSpPr>
          <p:grpSp>
            <p:nvGrpSpPr>
              <p:cNvPr id="78873" name="Groupe 28"/>
              <p:cNvGrpSpPr>
                <a:grpSpLocks/>
              </p:cNvGrpSpPr>
              <p:nvPr/>
            </p:nvGrpSpPr>
            <p:grpSpPr bwMode="auto">
              <a:xfrm>
                <a:off x="-213468" y="3172841"/>
                <a:ext cx="3223280" cy="2925937"/>
                <a:chOff x="-214123" y="4300457"/>
                <a:chExt cx="3223488" cy="2925169"/>
              </a:xfrm>
            </p:grpSpPr>
            <p:pic>
              <p:nvPicPr>
                <p:cNvPr id="78878" name="Image 14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14123" y="4300457"/>
                  <a:ext cx="3223488" cy="19759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8879" name="ZoneTexte 17"/>
                <p:cNvSpPr txBox="1">
                  <a:spLocks noChangeArrowheads="1"/>
                </p:cNvSpPr>
                <p:nvPr/>
              </p:nvSpPr>
              <p:spPr bwMode="auto">
                <a:xfrm>
                  <a:off x="-196513" y="6612192"/>
                  <a:ext cx="3189983" cy="4614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solidFill>
                        <a:srgbClr val="FFFFFF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rPr>
                    <a:t>Au début</a:t>
                  </a:r>
                </a:p>
              </p:txBody>
            </p:sp>
            <p:cxnSp>
              <p:nvCxnSpPr>
                <p:cNvPr id="60" name="Connecteur droit 59"/>
                <p:cNvCxnSpPr/>
                <p:nvPr/>
              </p:nvCxnSpPr>
              <p:spPr>
                <a:xfrm>
                  <a:off x="2993379" y="6452199"/>
                  <a:ext cx="0" cy="773427"/>
                </a:xfrm>
                <a:prstGeom prst="line">
                  <a:avLst/>
                </a:prstGeom>
                <a:ln w="31750">
                  <a:solidFill>
                    <a:srgbClr val="C9E8F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874" name="Groupe 30"/>
              <p:cNvGrpSpPr>
                <a:grpSpLocks/>
              </p:cNvGrpSpPr>
              <p:nvPr/>
            </p:nvGrpSpPr>
            <p:grpSpPr bwMode="auto">
              <a:xfrm>
                <a:off x="3009812" y="5320382"/>
                <a:ext cx="3299279" cy="778395"/>
                <a:chOff x="3010120" y="6447908"/>
                <a:chExt cx="3298622" cy="778827"/>
              </a:xfrm>
            </p:grpSpPr>
            <p:sp>
              <p:nvSpPr>
                <p:cNvPr id="78876" name="ZoneTexte 17"/>
                <p:cNvSpPr txBox="1">
                  <a:spLocks noChangeArrowheads="1"/>
                </p:cNvSpPr>
                <p:nvPr/>
              </p:nvSpPr>
              <p:spPr bwMode="auto">
                <a:xfrm>
                  <a:off x="3010120" y="6597363"/>
                  <a:ext cx="3282317" cy="4622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solidFill>
                        <a:srgbClr val="FFFFFF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rPr>
                    <a:t>Plus tard</a:t>
                  </a:r>
                </a:p>
              </p:txBody>
            </p:sp>
            <p:cxnSp>
              <p:nvCxnSpPr>
                <p:cNvPr id="57" name="Connecteur droit 56"/>
                <p:cNvCxnSpPr/>
                <p:nvPr/>
              </p:nvCxnSpPr>
              <p:spPr>
                <a:xfrm>
                  <a:off x="6305567" y="6447908"/>
                  <a:ext cx="3175" cy="778828"/>
                </a:xfrm>
                <a:prstGeom prst="line">
                  <a:avLst/>
                </a:prstGeom>
                <a:ln w="31750">
                  <a:solidFill>
                    <a:srgbClr val="C9E8F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875" name="ZoneTexte 17"/>
              <p:cNvSpPr txBox="1">
                <a:spLocks noChangeArrowheads="1"/>
              </p:cNvSpPr>
              <p:nvPr/>
            </p:nvSpPr>
            <p:spPr bwMode="auto">
              <a:xfrm>
                <a:off x="6352015" y="5481028"/>
                <a:ext cx="3086572" cy="461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2400">
                    <a:solidFill>
                      <a:srgbClr val="FFFFFF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Encore plus tard</a:t>
                </a:r>
              </a:p>
            </p:txBody>
          </p:sp>
        </p:grpSp>
        <p:pic>
          <p:nvPicPr>
            <p:cNvPr id="78872" name="Imag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74193" y="3222865"/>
              <a:ext cx="2259715" cy="2023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868" name="Imag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941388"/>
            <a:ext cx="160020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9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BE29C993-EC3D-451A-9708-AF504E039DF8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/>
      <p:bldP spid="34" grpId="0"/>
      <p:bldP spid="35" grpId="0"/>
      <p:bldP spid="37" grpId="0"/>
      <p:bldP spid="38" grpId="0"/>
      <p:bldP spid="39" grpId="0"/>
      <p:bldP spid="4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36750" y="0"/>
            <a:ext cx="9631363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La cigarette a-t-elle un effet immédiat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ou chronique sur notre organisme ? </a:t>
            </a:r>
          </a:p>
        </p:txBody>
      </p:sp>
      <p:pic>
        <p:nvPicPr>
          <p:cNvPr id="80899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80903" name="PictoVide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4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8E55267F-42F0-4B95-8969-16DBE84911AB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80906" name="PictoInf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7"/>
          <p:cNvSpPr txBox="1">
            <a:spLocks noChangeArrowheads="1"/>
          </p:cNvSpPr>
          <p:nvPr/>
        </p:nvSpPr>
        <p:spPr bwMode="auto">
          <a:xfrm>
            <a:off x="7358063" y="1503363"/>
            <a:ext cx="4246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cigarette peut avoir un effet immédiat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chronique sur notre organisme.</a:t>
            </a:r>
          </a:p>
        </p:txBody>
      </p:sp>
      <p:sp>
        <p:nvSpPr>
          <p:cNvPr id="19" name="ZoneTexte 17"/>
          <p:cNvSpPr txBox="1">
            <a:spLocks noChangeArrowheads="1"/>
          </p:cNvSpPr>
          <p:nvPr/>
        </p:nvSpPr>
        <p:spPr bwMode="auto">
          <a:xfrm>
            <a:off x="8653463" y="3448050"/>
            <a:ext cx="3095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Par ailleurs, il est marqué clairement sur les paquets de cigarettes que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fumer tue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Arial" charset="0"/>
              </a:rPr>
              <a:t>.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3" y="2397125"/>
            <a:ext cx="1079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914">
            <a:off x="8509000" y="4540250"/>
            <a:ext cx="23145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Imag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775012"/>
            <a:ext cx="4456113" cy="479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19288" y="19050"/>
            <a:ext cx="96488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Arial" charset="0"/>
              </a:rPr>
              <a:t>Quand je vide ma bouteille de l’eau qu’elle contient, que reste-t-il dedans ?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cs typeface="Arial" charset="0"/>
            </a:endParaRPr>
          </a:p>
        </p:txBody>
      </p:sp>
      <p:sp>
        <p:nvSpPr>
          <p:cNvPr id="37" name="ZoneTexte 15"/>
          <p:cNvSpPr txBox="1">
            <a:spLocks noChangeArrowheads="1"/>
          </p:cNvSpPr>
          <p:nvPr/>
        </p:nvSpPr>
        <p:spPr bwMode="auto">
          <a:xfrm>
            <a:off x="2301875" y="5045075"/>
            <a:ext cx="89757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Quand je vide ma bouteille de l’eau qu’elle contient,</a:t>
            </a:r>
            <a:r>
              <a:rPr lang="fr-FR" altLang="fr-FR" sz="1800">
                <a:solidFill>
                  <a:srgbClr val="586878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il y reste de l’air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  <a:r>
              <a:rPr lang="fr-FR" altLang="fr-FR" sz="1800">
                <a:solidFill>
                  <a:srgbClr val="586878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 la place du litre d’eau qu’elle contenait, la bouteille contient maintenant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 litre d’air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413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63" y="1905000"/>
            <a:ext cx="23431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1685925"/>
            <a:ext cx="17494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620838"/>
            <a:ext cx="209073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9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3323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3325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B4F84D0F-A8A4-4D9E-9F57-900BEE0D7C2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gEnfantAsth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75" y="1430767"/>
            <a:ext cx="1292792" cy="214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7442397" y="3913568"/>
            <a:ext cx="4467225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Durant une crise d’asthme, l’ouverture des bronches est réduite, ce qui provoque souvent une toux sèche, une difficulté à respirer, une respiration sifflante qui s’entend et des crachats. 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C’est comme si l’asthmatique en crise respirait </a:t>
            </a:r>
            <a:r>
              <a:rPr lang="fr-FR" altLang="fr-FR" sz="1800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au travers d'une petite paille</a:t>
            </a: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  <a:endParaRPr lang="fr-FR" altLang="fr-FR" sz="1800" dirty="0">
              <a:solidFill>
                <a:srgbClr val="C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82948" name="Rectangle 2"/>
          <p:cNvSpPr txBox="1">
            <a:spLocks noChangeArrowheads="1"/>
          </p:cNvSpPr>
          <p:nvPr/>
        </p:nvSpPr>
        <p:spPr bwMode="auto">
          <a:xfrm>
            <a:off x="1919288" y="15875"/>
            <a:ext cx="96488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Que se passe-t-il lors d’une crise d’asthme ?</a:t>
            </a:r>
          </a:p>
        </p:txBody>
      </p:sp>
      <p:grpSp>
        <p:nvGrpSpPr>
          <p:cNvPr id="82949" name="Grp-Schéma"/>
          <p:cNvGrpSpPr>
            <a:grpSpLocks/>
          </p:cNvGrpSpPr>
          <p:nvPr/>
        </p:nvGrpSpPr>
        <p:grpSpPr bwMode="auto">
          <a:xfrm>
            <a:off x="2033588" y="928688"/>
            <a:ext cx="5449887" cy="5033962"/>
            <a:chOff x="-74896" y="1384143"/>
            <a:chExt cx="5448821" cy="5034206"/>
          </a:xfrm>
        </p:grpSpPr>
        <p:grpSp>
          <p:nvGrpSpPr>
            <p:cNvPr id="82959" name="Groupe 30"/>
            <p:cNvGrpSpPr>
              <a:grpSpLocks/>
            </p:cNvGrpSpPr>
            <p:nvPr/>
          </p:nvGrpSpPr>
          <p:grpSpPr bwMode="auto">
            <a:xfrm>
              <a:off x="-74896" y="1384143"/>
              <a:ext cx="5448821" cy="5034206"/>
              <a:chOff x="-74896" y="1384143"/>
              <a:chExt cx="5448821" cy="5034206"/>
            </a:xfrm>
          </p:grpSpPr>
          <p:pic>
            <p:nvPicPr>
              <p:cNvPr id="82962" name="Imag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147" y="1384143"/>
                <a:ext cx="4683665" cy="4335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Connecteur droit avec flèche 5"/>
              <p:cNvCxnSpPr/>
              <p:nvPr/>
            </p:nvCxnSpPr>
            <p:spPr>
              <a:xfrm flipH="1">
                <a:off x="2801091" y="1641330"/>
                <a:ext cx="971360" cy="9525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964" name="Text Box 21"/>
              <p:cNvSpPr txBox="1">
                <a:spLocks noChangeArrowheads="1"/>
              </p:cNvSpPr>
              <p:nvPr/>
            </p:nvSpPr>
            <p:spPr bwMode="auto">
              <a:xfrm>
                <a:off x="3760980" y="1433031"/>
                <a:ext cx="1120922" cy="369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Trachée</a:t>
                </a:r>
              </a:p>
            </p:txBody>
          </p:sp>
          <p:sp>
            <p:nvSpPr>
              <p:cNvPr id="82965" name="Text Box 21"/>
              <p:cNvSpPr txBox="1">
                <a:spLocks noChangeArrowheads="1"/>
              </p:cNvSpPr>
              <p:nvPr/>
            </p:nvSpPr>
            <p:spPr bwMode="auto">
              <a:xfrm>
                <a:off x="35496" y="1980129"/>
                <a:ext cx="1224136" cy="369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Bronches</a:t>
                </a:r>
              </a:p>
            </p:txBody>
          </p:sp>
          <p:sp>
            <p:nvSpPr>
              <p:cNvPr id="82966" name="Text Box 21"/>
              <p:cNvSpPr txBox="1">
                <a:spLocks noChangeArrowheads="1"/>
              </p:cNvSpPr>
              <p:nvPr/>
            </p:nvSpPr>
            <p:spPr bwMode="auto">
              <a:xfrm>
                <a:off x="275938" y="5710394"/>
                <a:ext cx="1760959" cy="707955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 w="9525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2000">
                    <a:solidFill>
                      <a:srgbClr val="00B05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Bronchiole saine</a:t>
                </a:r>
              </a:p>
            </p:txBody>
          </p:sp>
          <p:sp>
            <p:nvSpPr>
              <p:cNvPr id="82967" name="Text Box 21"/>
              <p:cNvSpPr txBox="1">
                <a:spLocks noChangeArrowheads="1"/>
              </p:cNvSpPr>
              <p:nvPr/>
            </p:nvSpPr>
            <p:spPr bwMode="auto">
              <a:xfrm>
                <a:off x="2628980" y="5710393"/>
                <a:ext cx="2264000" cy="707955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2000">
                    <a:solidFill>
                      <a:srgbClr val="C0000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Bronchiole durant une crise d’asthme</a:t>
                </a:r>
              </a:p>
            </p:txBody>
          </p:sp>
          <p:sp>
            <p:nvSpPr>
              <p:cNvPr id="82968" name="Text Box 21"/>
              <p:cNvSpPr txBox="1">
                <a:spLocks noChangeArrowheads="1"/>
              </p:cNvSpPr>
              <p:nvPr/>
            </p:nvSpPr>
            <p:spPr bwMode="auto">
              <a:xfrm>
                <a:off x="3771888" y="3012714"/>
                <a:ext cx="1602037" cy="646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Muscles contractés</a:t>
                </a:r>
              </a:p>
            </p:txBody>
          </p:sp>
          <p:grpSp>
            <p:nvGrpSpPr>
              <p:cNvPr id="82969" name="Groupe 22"/>
              <p:cNvGrpSpPr>
                <a:grpSpLocks/>
              </p:cNvGrpSpPr>
              <p:nvPr/>
            </p:nvGrpSpPr>
            <p:grpSpPr bwMode="auto">
              <a:xfrm>
                <a:off x="1099850" y="2164621"/>
                <a:ext cx="720000" cy="663838"/>
                <a:chOff x="1099850" y="1885300"/>
                <a:chExt cx="720000" cy="663838"/>
              </a:xfrm>
            </p:grpSpPr>
            <p:cxnSp>
              <p:nvCxnSpPr>
                <p:cNvPr id="21" name="Connecteur droit avec flèche 20"/>
                <p:cNvCxnSpPr/>
                <p:nvPr/>
              </p:nvCxnSpPr>
              <p:spPr>
                <a:xfrm>
                  <a:off x="1099624" y="1885910"/>
                  <a:ext cx="720584" cy="0"/>
                </a:xfrm>
                <a:prstGeom prst="straightConnector1">
                  <a:avLst/>
                </a:prstGeom>
                <a:ln w="31750"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avec flèche 21"/>
                <p:cNvCxnSpPr/>
                <p:nvPr/>
              </p:nvCxnSpPr>
              <p:spPr>
                <a:xfrm>
                  <a:off x="1458329" y="1901786"/>
                  <a:ext cx="201573" cy="296876"/>
                </a:xfrm>
                <a:prstGeom prst="straightConnector1">
                  <a:avLst/>
                </a:prstGeom>
                <a:ln w="31750"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avec flèche 23"/>
                <p:cNvCxnSpPr/>
                <p:nvPr/>
              </p:nvCxnSpPr>
              <p:spPr>
                <a:xfrm>
                  <a:off x="1458329" y="1901786"/>
                  <a:ext cx="101580" cy="647731"/>
                </a:xfrm>
                <a:prstGeom prst="straightConnector1">
                  <a:avLst/>
                </a:prstGeom>
                <a:ln w="31750"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2970" name="Text Box 21"/>
              <p:cNvSpPr txBox="1">
                <a:spLocks noChangeArrowheads="1"/>
              </p:cNvSpPr>
              <p:nvPr/>
            </p:nvSpPr>
            <p:spPr bwMode="auto">
              <a:xfrm>
                <a:off x="-74896" y="2846230"/>
                <a:ext cx="1487602" cy="646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Alvéoles pulmonaires</a:t>
                </a:r>
              </a:p>
            </p:txBody>
          </p:sp>
          <p:cxnSp>
            <p:nvCxnSpPr>
              <p:cNvPr id="30" name="Connecteur droit avec flèche 29"/>
              <p:cNvCxnSpPr/>
              <p:nvPr/>
            </p:nvCxnSpPr>
            <p:spPr>
              <a:xfrm>
                <a:off x="198101" y="3435292"/>
                <a:ext cx="257125" cy="649318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/>
              <p:cNvCxnSpPr/>
              <p:nvPr/>
            </p:nvCxnSpPr>
            <p:spPr>
              <a:xfrm flipH="1">
                <a:off x="3924822" y="3644853"/>
                <a:ext cx="215858" cy="639793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960" name="Text Box 21"/>
            <p:cNvSpPr txBox="1">
              <a:spLocks noChangeArrowheads="1"/>
            </p:cNvSpPr>
            <p:nvPr/>
          </p:nvSpPr>
          <p:spPr bwMode="auto">
            <a:xfrm>
              <a:off x="1611993" y="4393729"/>
              <a:ext cx="1528014" cy="369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Inflammation</a:t>
              </a:r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>
              <a:off x="2537618" y="4703766"/>
              <a:ext cx="804705" cy="477861"/>
            </a:xfrm>
            <a:prstGeom prst="straightConnector1">
              <a:avLst/>
            </a:prstGeom>
            <a:ln w="3175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950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6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82954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82956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E48307ED-B9DF-46A4-9B8D-F477EECDE105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Btn_Camera_Acarien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277" y="3227388"/>
            <a:ext cx="4048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8"/>
          <p:cNvGrpSpPr>
            <a:grpSpLocks/>
          </p:cNvGrpSpPr>
          <p:nvPr/>
        </p:nvGrpSpPr>
        <p:grpSpPr bwMode="auto">
          <a:xfrm>
            <a:off x="5053699" y="4457700"/>
            <a:ext cx="3068637" cy="2081212"/>
            <a:chOff x="3123543" y="4416035"/>
            <a:chExt cx="3016633" cy="2081808"/>
          </a:xfrm>
        </p:grpSpPr>
        <p:sp>
          <p:nvSpPr>
            <p:cNvPr id="85032" name="Text Box 21"/>
            <p:cNvSpPr txBox="1">
              <a:spLocks noChangeArrowheads="1"/>
            </p:cNvSpPr>
            <p:nvPr/>
          </p:nvSpPr>
          <p:spPr bwMode="auto">
            <a:xfrm>
              <a:off x="3123543" y="6181208"/>
              <a:ext cx="3016633" cy="316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8900" indent="-88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Certains médicaments</a:t>
              </a:r>
            </a:p>
          </p:txBody>
        </p:sp>
        <p:pic>
          <p:nvPicPr>
            <p:cNvPr id="85033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61154" y="4416035"/>
              <a:ext cx="2070827" cy="153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e 24"/>
          <p:cNvGrpSpPr>
            <a:grpSpLocks/>
          </p:cNvGrpSpPr>
          <p:nvPr/>
        </p:nvGrpSpPr>
        <p:grpSpPr bwMode="auto">
          <a:xfrm>
            <a:off x="8478838" y="1216025"/>
            <a:ext cx="3057525" cy="2441575"/>
            <a:chOff x="6031631" y="1562970"/>
            <a:chExt cx="3005370" cy="2442232"/>
          </a:xfrm>
        </p:grpSpPr>
        <p:pic>
          <p:nvPicPr>
            <p:cNvPr id="85030" name="Imag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739" y="1562970"/>
              <a:ext cx="1901154" cy="2184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31" name="Text Box 21"/>
            <p:cNvSpPr txBox="1">
              <a:spLocks noChangeArrowheads="1"/>
            </p:cNvSpPr>
            <p:nvPr/>
          </p:nvSpPr>
          <p:spPr bwMode="auto">
            <a:xfrm>
              <a:off x="6031631" y="3688769"/>
              <a:ext cx="3005370" cy="316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8900" indent="-88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Certains aliments</a:t>
              </a:r>
            </a:p>
          </p:txBody>
        </p:sp>
      </p:grpSp>
      <p:grpSp>
        <p:nvGrpSpPr>
          <p:cNvPr id="42" name="Groupe 32"/>
          <p:cNvGrpSpPr>
            <a:grpSpLocks/>
          </p:cNvGrpSpPr>
          <p:nvPr/>
        </p:nvGrpSpPr>
        <p:grpSpPr bwMode="auto">
          <a:xfrm>
            <a:off x="1957388" y="4373563"/>
            <a:ext cx="3167062" cy="2135187"/>
            <a:chOff x="527820" y="4648969"/>
            <a:chExt cx="3114129" cy="2135886"/>
          </a:xfrm>
        </p:grpSpPr>
        <p:grpSp>
          <p:nvGrpSpPr>
            <p:cNvPr id="85026" name="Groupe 31"/>
            <p:cNvGrpSpPr>
              <a:grpSpLocks/>
            </p:cNvGrpSpPr>
            <p:nvPr/>
          </p:nvGrpSpPr>
          <p:grpSpPr bwMode="auto">
            <a:xfrm>
              <a:off x="806115" y="4648969"/>
              <a:ext cx="2637829" cy="1566089"/>
              <a:chOff x="806115" y="4648969"/>
              <a:chExt cx="2637829" cy="1566089"/>
            </a:xfrm>
          </p:grpSpPr>
          <p:pic>
            <p:nvPicPr>
              <p:cNvPr id="85028" name="Image 2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115" y="4648969"/>
                <a:ext cx="627234" cy="1299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29" name="Picture 9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0882" y="4714884"/>
                <a:ext cx="2033062" cy="1500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5027" name="Text Box 21"/>
            <p:cNvSpPr txBox="1">
              <a:spLocks noChangeArrowheads="1"/>
            </p:cNvSpPr>
            <p:nvPr/>
          </p:nvSpPr>
          <p:spPr bwMode="auto">
            <a:xfrm>
              <a:off x="527820" y="6465491"/>
              <a:ext cx="3114129" cy="31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8900" indent="-88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Certains produits chimiques</a:t>
              </a:r>
            </a:p>
          </p:txBody>
        </p:sp>
      </p:grpSp>
      <p:grpSp>
        <p:nvGrpSpPr>
          <p:cNvPr id="47" name="Groupe 12"/>
          <p:cNvGrpSpPr>
            <a:grpSpLocks/>
          </p:cNvGrpSpPr>
          <p:nvPr/>
        </p:nvGrpSpPr>
        <p:grpSpPr bwMode="auto">
          <a:xfrm>
            <a:off x="1957388" y="1352550"/>
            <a:ext cx="3167062" cy="2325688"/>
            <a:chOff x="590242" y="1888285"/>
            <a:chExt cx="3113707" cy="2325385"/>
          </a:xfrm>
        </p:grpSpPr>
        <p:sp>
          <p:nvSpPr>
            <p:cNvPr id="85024" name="Text Box 21"/>
            <p:cNvSpPr txBox="1">
              <a:spLocks noChangeArrowheads="1"/>
            </p:cNvSpPr>
            <p:nvPr/>
          </p:nvSpPr>
          <p:spPr bwMode="auto">
            <a:xfrm>
              <a:off x="590242" y="3897308"/>
              <a:ext cx="3113707" cy="316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8900" indent="-88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Les acariens</a:t>
              </a:r>
            </a:p>
          </p:txBody>
        </p:sp>
        <p:pic>
          <p:nvPicPr>
            <p:cNvPr id="85025" name="Imag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132" y="1888285"/>
              <a:ext cx="1970206" cy="1969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998" name="Rectangle 2"/>
          <p:cNvSpPr txBox="1">
            <a:spLocks noChangeArrowheads="1"/>
          </p:cNvSpPr>
          <p:nvPr/>
        </p:nvSpPr>
        <p:spPr bwMode="auto">
          <a:xfrm>
            <a:off x="1919288" y="0"/>
            <a:ext cx="96488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Cite quelques causes d’allergies ?</a:t>
            </a:r>
          </a:p>
        </p:txBody>
      </p:sp>
      <p:grpSp>
        <p:nvGrpSpPr>
          <p:cNvPr id="51" name="Groupe 21"/>
          <p:cNvGrpSpPr>
            <a:grpSpLocks/>
          </p:cNvGrpSpPr>
          <p:nvPr/>
        </p:nvGrpSpPr>
        <p:grpSpPr bwMode="auto">
          <a:xfrm>
            <a:off x="5167313" y="1385888"/>
            <a:ext cx="3268662" cy="2271712"/>
            <a:chOff x="5718562" y="1975262"/>
            <a:chExt cx="3212823" cy="2271696"/>
          </a:xfrm>
        </p:grpSpPr>
        <p:pic>
          <p:nvPicPr>
            <p:cNvPr id="85022" name="Imag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280" y="1975262"/>
              <a:ext cx="1945612" cy="177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23" name="Text Box 21"/>
            <p:cNvSpPr txBox="1">
              <a:spLocks noChangeArrowheads="1"/>
            </p:cNvSpPr>
            <p:nvPr/>
          </p:nvSpPr>
          <p:spPr bwMode="auto">
            <a:xfrm>
              <a:off x="5718562" y="3930525"/>
              <a:ext cx="3212823" cy="316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8900" indent="-88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Les pollens</a:t>
              </a:r>
            </a:p>
          </p:txBody>
        </p:sp>
      </p:grpSp>
      <p:sp>
        <p:nvSpPr>
          <p:cNvPr id="54" name="ZoneTexte 53"/>
          <p:cNvSpPr txBox="1"/>
          <p:nvPr/>
        </p:nvSpPr>
        <p:spPr>
          <a:xfrm>
            <a:off x="0" y="6475413"/>
            <a:ext cx="65405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apacma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39" y="4165600"/>
            <a:ext cx="16208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60" y="1509790"/>
            <a:ext cx="1115732" cy="163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02" y="1480485"/>
            <a:ext cx="17632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365" y="1416613"/>
            <a:ext cx="1710042" cy="195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22" y="4207847"/>
            <a:ext cx="1550952" cy="178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6" name="Logo AEM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7" name="PictoGuid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85010" name="PictoInf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85012" name="PictoVideo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Btn_Camera_Acarien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038" y="3271838"/>
            <a:ext cx="4048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Btn_Camera_Acariens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13" y="6132512"/>
            <a:ext cx="4048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e 20"/>
          <p:cNvGrpSpPr>
            <a:grpSpLocks/>
          </p:cNvGrpSpPr>
          <p:nvPr/>
        </p:nvGrpSpPr>
        <p:grpSpPr bwMode="auto">
          <a:xfrm>
            <a:off x="8506355" y="3944938"/>
            <a:ext cx="3090334" cy="2277429"/>
            <a:chOff x="6576878" y="4423134"/>
            <a:chExt cx="3090510" cy="2277647"/>
          </a:xfrm>
        </p:grpSpPr>
        <p:pic>
          <p:nvPicPr>
            <p:cNvPr id="85019" name="Image 2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76878" y="5009126"/>
              <a:ext cx="1257174" cy="169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Bulle ronde"/>
            <p:cNvSpPr/>
            <p:nvPr/>
          </p:nvSpPr>
          <p:spPr bwMode="auto">
            <a:xfrm>
              <a:off x="7351093" y="4423134"/>
              <a:ext cx="2316295" cy="1120882"/>
            </a:xfrm>
            <a:prstGeom prst="wedgeEllipseCallout">
              <a:avLst>
                <a:gd name="adj1" fmla="val -38693"/>
                <a:gd name="adj2" fmla="val 72505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85021" name="ZoneTexte 14"/>
            <p:cNvSpPr txBox="1">
              <a:spLocks noChangeArrowheads="1"/>
            </p:cNvSpPr>
            <p:nvPr/>
          </p:nvSpPr>
          <p:spPr bwMode="auto">
            <a:xfrm>
              <a:off x="7416313" y="4695690"/>
              <a:ext cx="22069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latin typeface="Candara" panose="020E0502030303020204" pitchFamily="34" charset="0"/>
                  <a:cs typeface="Arial" panose="020B0604020202020204" pitchFamily="34" charset="0"/>
                </a:rPr>
                <a:t>Et d'autres encore tels que les animaux...</a:t>
              </a:r>
            </a:p>
          </p:txBody>
        </p:sp>
      </p:grpSp>
      <p:sp>
        <p:nvSpPr>
          <p:cNvPr id="8501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6C0E13F3-0824-470D-90E2-9A6D98AA3583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g_Vign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4323076"/>
            <a:ext cx="171004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 est le rôle du nez en termes de pollution de l’air ? </a:t>
            </a:r>
          </a:p>
        </p:txBody>
      </p:sp>
      <p:sp>
        <p:nvSpPr>
          <p:cNvPr id="21" name="ZoneTexte 17"/>
          <p:cNvSpPr txBox="1">
            <a:spLocks noChangeArrowheads="1"/>
          </p:cNvSpPr>
          <p:nvPr/>
        </p:nvSpPr>
        <p:spPr bwMode="auto">
          <a:xfrm>
            <a:off x="6205538" y="3046413"/>
            <a:ext cx="5429250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+mn-lt"/>
                <a:cs typeface="Arial" charset="0"/>
              </a:rPr>
              <a:t>Le nez joue un rôle de </a:t>
            </a:r>
            <a:r>
              <a:rPr lang="fr-FR" dirty="0">
                <a:solidFill>
                  <a:srgbClr val="C00000"/>
                </a:solidFill>
                <a:latin typeface="+mn-lt"/>
                <a:ea typeface="+mj-ea"/>
                <a:cs typeface="Arial" charset="0"/>
              </a:rPr>
              <a:t>filtre</a:t>
            </a:r>
            <a:r>
              <a:rPr lang="fr-FR" b="1" dirty="0">
                <a:solidFill>
                  <a:srgbClr val="002060"/>
                </a:solidFill>
                <a:latin typeface="+mn-lt"/>
                <a:cs typeface="Arial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+mn-lt"/>
                <a:cs typeface="Arial" charset="0"/>
              </a:rPr>
              <a:t>: les poils du nez retiennent les plus grosses particules de l’air mais d’autres arrivent jusqu’aux poumons et parmi elles les plus fines passent dans le sang.</a:t>
            </a:r>
          </a:p>
          <a:p>
            <a:pPr marL="176213" indent="-17621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+mn-lt"/>
                <a:cs typeface="Arial" charset="0"/>
              </a:rPr>
              <a:t>C’est pourquoi il vaut mieux </a:t>
            </a:r>
            <a:r>
              <a:rPr lang="fr-FR" dirty="0">
                <a:solidFill>
                  <a:srgbClr val="C00000"/>
                </a:solidFill>
                <a:latin typeface="+mn-lt"/>
                <a:ea typeface="+mj-ea"/>
                <a:cs typeface="Arial" charset="0"/>
              </a:rPr>
              <a:t>inspirer par le nez</a:t>
            </a:r>
            <a:r>
              <a:rPr lang="fr-FR" dirty="0">
                <a:solidFill>
                  <a:srgbClr val="002060"/>
                </a:solidFill>
                <a:latin typeface="+mn-lt"/>
                <a:ea typeface="+mj-ea"/>
                <a:cs typeface="Arial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+mn-lt"/>
                <a:cs typeface="Arial" charset="0"/>
              </a:rPr>
              <a:t>que par la bouche.</a:t>
            </a:r>
          </a:p>
        </p:txBody>
      </p:sp>
      <p:pic>
        <p:nvPicPr>
          <p:cNvPr id="8704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88" y="1357033"/>
            <a:ext cx="3846829" cy="4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Logo A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oGuid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87049" name="PictoInf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87051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B9DDFEE1-1F13-49F2-A58A-79CBAC1DC937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5"/>
          <p:cNvGrpSpPr>
            <a:grpSpLocks/>
          </p:cNvGrpSpPr>
          <p:nvPr/>
        </p:nvGrpSpPr>
        <p:grpSpPr bwMode="auto">
          <a:xfrm>
            <a:off x="7383463" y="1338263"/>
            <a:ext cx="2736850" cy="2441575"/>
            <a:chOff x="5207778" y="1368547"/>
            <a:chExt cx="2737896" cy="2443836"/>
          </a:xfrm>
        </p:grpSpPr>
        <p:sp>
          <p:nvSpPr>
            <p:cNvPr id="89115" name="Text Box 21"/>
            <p:cNvSpPr txBox="1">
              <a:spLocks noChangeArrowheads="1"/>
            </p:cNvSpPr>
            <p:nvPr/>
          </p:nvSpPr>
          <p:spPr bwMode="auto">
            <a:xfrm>
              <a:off x="5207778" y="3492650"/>
              <a:ext cx="2737896" cy="31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Les personnes malades</a:t>
              </a:r>
            </a:p>
          </p:txBody>
        </p:sp>
        <p:pic>
          <p:nvPicPr>
            <p:cNvPr id="89116" name="Imag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919" y="1368547"/>
              <a:ext cx="2340609" cy="2096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 23"/>
          <p:cNvGrpSpPr>
            <a:grpSpLocks/>
          </p:cNvGrpSpPr>
          <p:nvPr/>
        </p:nvGrpSpPr>
        <p:grpSpPr bwMode="auto">
          <a:xfrm>
            <a:off x="3425595" y="1324469"/>
            <a:ext cx="2340205" cy="2504581"/>
            <a:chOff x="1251383" y="1440854"/>
            <a:chExt cx="2339778" cy="2504588"/>
          </a:xfrm>
        </p:grpSpPr>
        <p:sp>
          <p:nvSpPr>
            <p:cNvPr id="89112" name="Text Box 21"/>
            <p:cNvSpPr txBox="1">
              <a:spLocks noChangeArrowheads="1"/>
            </p:cNvSpPr>
            <p:nvPr/>
          </p:nvSpPr>
          <p:spPr bwMode="auto">
            <a:xfrm>
              <a:off x="1558820" y="3626058"/>
              <a:ext cx="2032341" cy="31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Les enfants</a:t>
              </a:r>
            </a:p>
          </p:txBody>
        </p:sp>
        <p:pic>
          <p:nvPicPr>
            <p:cNvPr id="89113" name="Imag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51383" y="1857364"/>
              <a:ext cx="1096746" cy="118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14" name="Imag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00232" y="1440854"/>
              <a:ext cx="1442203" cy="2074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 5"/>
          <p:cNvGrpSpPr>
            <a:grpSpLocks/>
          </p:cNvGrpSpPr>
          <p:nvPr/>
        </p:nvGrpSpPr>
        <p:grpSpPr bwMode="auto">
          <a:xfrm>
            <a:off x="7526338" y="4123867"/>
            <a:ext cx="2627312" cy="2438857"/>
            <a:chOff x="5319417" y="4156608"/>
            <a:chExt cx="2628796" cy="2439084"/>
          </a:xfrm>
        </p:grpSpPr>
        <p:pic>
          <p:nvPicPr>
            <p:cNvPr id="89110" name="Imag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17155" y="4156608"/>
              <a:ext cx="1033321" cy="1883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111" name="Text Box 21"/>
            <p:cNvSpPr txBox="1">
              <a:spLocks noChangeArrowheads="1"/>
            </p:cNvSpPr>
            <p:nvPr/>
          </p:nvSpPr>
          <p:spPr bwMode="auto">
            <a:xfrm>
              <a:off x="5319417" y="6276300"/>
              <a:ext cx="2628796" cy="31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Les femmes enceintes</a:t>
              </a:r>
            </a:p>
          </p:txBody>
        </p:sp>
      </p:grp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98650" y="0"/>
            <a:ext cx="9669463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Quelles sont les personnes les plus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sensibles à la pollution de l’air ?</a:t>
            </a:r>
          </a:p>
        </p:txBody>
      </p:sp>
      <p:grpSp>
        <p:nvGrpSpPr>
          <p:cNvPr id="5" name="Groupe 25"/>
          <p:cNvGrpSpPr>
            <a:grpSpLocks/>
          </p:cNvGrpSpPr>
          <p:nvPr/>
        </p:nvGrpSpPr>
        <p:grpSpPr bwMode="auto">
          <a:xfrm>
            <a:off x="3698875" y="4037013"/>
            <a:ext cx="2484438" cy="2520950"/>
            <a:chOff x="6033408" y="1670083"/>
            <a:chExt cx="2950689" cy="3232142"/>
          </a:xfrm>
        </p:grpSpPr>
        <p:sp>
          <p:nvSpPr>
            <p:cNvPr id="89108" name="Text Box 21"/>
            <p:cNvSpPr txBox="1">
              <a:spLocks noChangeArrowheads="1"/>
            </p:cNvSpPr>
            <p:nvPr/>
          </p:nvSpPr>
          <p:spPr bwMode="auto">
            <a:xfrm>
              <a:off x="6033408" y="4496524"/>
              <a:ext cx="2950689" cy="40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Les personnes âgées</a:t>
              </a:r>
            </a:p>
          </p:txBody>
        </p:sp>
        <p:pic>
          <p:nvPicPr>
            <p:cNvPr id="89109" name="Imag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23449" y="1670083"/>
              <a:ext cx="1416864" cy="279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276" y="1434920"/>
            <a:ext cx="1235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321" y="1363610"/>
            <a:ext cx="1746158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417" y="4105260"/>
            <a:ext cx="1871217" cy="204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162" y="4225763"/>
            <a:ext cx="168235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0" y="6557963"/>
            <a:ext cx="60166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emae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89100" name="Logo AEM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1" name="PictoGuid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89104" name="PictoInfo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89106" name="PictoVide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6BD6E308-D7BE-47A9-B255-26C0D2A75D2B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88" y="2106613"/>
            <a:ext cx="5440419" cy="479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038289" y="2106613"/>
            <a:ext cx="5210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conséquences de la pollution de l’air sont les mêmes pour les animaux que pour les hommes.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377" y="159273"/>
            <a:ext cx="9669463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Quelles sont les conséquences de la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pollution de l’air sur les animaux ?</a:t>
            </a:r>
          </a:p>
        </p:txBody>
      </p:sp>
      <p:pic>
        <p:nvPicPr>
          <p:cNvPr id="91141" name="Logo A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oGuid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91145" name="PictoInf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91147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8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B432DC86-7C01-4BA8-ACC6-2C63C4E4678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91149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31" y="3309937"/>
            <a:ext cx="2446337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98650" y="0"/>
            <a:ext cx="9669463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Quelles sont les conséquences de la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pollution de l’air sur les végétaux 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3975" y="6611938"/>
            <a:ext cx="315913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sz="1000" dirty="0" err="1">
                <a:latin typeface="Comic Sans MS" pitchFamily="66" charset="0"/>
                <a:ea typeface="+mj-ea"/>
                <a:cs typeface="Arial" charset="0"/>
              </a:rPr>
              <a:t>ac</a:t>
            </a:r>
            <a:endParaRPr lang="fr-FR" sz="1000" dirty="0">
              <a:latin typeface="Comic Sans MS" pitchFamily="66" charset="0"/>
              <a:ea typeface="+mj-ea"/>
              <a:cs typeface="Arial" charset="0"/>
            </a:endParaRPr>
          </a:p>
        </p:txBody>
      </p:sp>
      <p:pic>
        <p:nvPicPr>
          <p:cNvPr id="93188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93192" name="PictoInf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93194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5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9B625836-27B3-4C77-BAC8-C4572E6BB804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5"/>
          <p:cNvGrpSpPr>
            <a:grpSpLocks/>
          </p:cNvGrpSpPr>
          <p:nvPr/>
        </p:nvGrpSpPr>
        <p:grpSpPr bwMode="auto">
          <a:xfrm>
            <a:off x="2757242" y="3131630"/>
            <a:ext cx="3835091" cy="2071560"/>
            <a:chOff x="1096583" y="3294075"/>
            <a:chExt cx="3398838" cy="2071802"/>
          </a:xfrm>
        </p:grpSpPr>
        <p:sp>
          <p:nvSpPr>
            <p:cNvPr id="93202" name="Text Box 13"/>
            <p:cNvSpPr txBox="1">
              <a:spLocks noChangeArrowheads="1"/>
            </p:cNvSpPr>
            <p:nvPr/>
          </p:nvSpPr>
          <p:spPr bwMode="auto">
            <a:xfrm>
              <a:off x="1096583" y="4719638"/>
              <a:ext cx="3398838" cy="64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Acidification des feuillages sous l’effet des pluies.</a:t>
              </a:r>
            </a:p>
          </p:txBody>
        </p:sp>
        <p:pic>
          <p:nvPicPr>
            <p:cNvPr id="93203" name="Imag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90736" y="3294075"/>
              <a:ext cx="2701782" cy="1271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e 17"/>
          <p:cNvGrpSpPr>
            <a:grpSpLocks/>
          </p:cNvGrpSpPr>
          <p:nvPr/>
        </p:nvGrpSpPr>
        <p:grpSpPr bwMode="auto">
          <a:xfrm>
            <a:off x="6964363" y="2108200"/>
            <a:ext cx="3430587" cy="3082925"/>
            <a:chOff x="4913313" y="2283733"/>
            <a:chExt cx="3429000" cy="3082127"/>
          </a:xfrm>
        </p:grpSpPr>
        <p:pic>
          <p:nvPicPr>
            <p:cNvPr id="93200" name="Imag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5317" y="2283733"/>
              <a:ext cx="3172166" cy="2244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01" name="Text Box 13"/>
            <p:cNvSpPr txBox="1">
              <a:spLocks noChangeArrowheads="1"/>
            </p:cNvSpPr>
            <p:nvPr/>
          </p:nvSpPr>
          <p:spPr bwMode="auto">
            <a:xfrm>
              <a:off x="4913313" y="4719638"/>
              <a:ext cx="3429000" cy="646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Problèmes de croissance liés à une mauvaise qualité des sols.</a:t>
              </a:r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27" y="2513807"/>
            <a:ext cx="123507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57" y="2397761"/>
            <a:ext cx="1523931" cy="190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Conséquences de la pollution de l’air sur les matériaux, monuments et bâtiments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385175" y="2224088"/>
            <a:ext cx="34734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Avec la pollution de l’air et les pluies acides :</a:t>
            </a:r>
          </a:p>
          <a:p>
            <a:pPr marL="95250" indent="-952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les matériaux vieillissent de manière accélérée,</a:t>
            </a:r>
          </a:p>
          <a:p>
            <a:pPr marL="95250" indent="-952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les bâtiments et les monuments noircissent.</a:t>
            </a:r>
          </a:p>
        </p:txBody>
      </p:sp>
      <p:pic>
        <p:nvPicPr>
          <p:cNvPr id="95236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219200"/>
            <a:ext cx="6157913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Logo A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oGuid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6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95241" name="PictoInf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95243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4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6C596819-8C3C-4EF8-9FB9-2FF3A68B3471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46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5"/>
          <p:cNvGrpSpPr>
            <a:grpSpLocks/>
          </p:cNvGrpSpPr>
          <p:nvPr/>
        </p:nvGrpSpPr>
        <p:grpSpPr bwMode="auto">
          <a:xfrm>
            <a:off x="2689225" y="2097809"/>
            <a:ext cx="4249457" cy="3488753"/>
            <a:chOff x="616359" y="2527571"/>
            <a:chExt cx="4249064" cy="3489871"/>
          </a:xfrm>
        </p:grpSpPr>
        <p:sp>
          <p:nvSpPr>
            <p:cNvPr id="97298" name="Text Box 13"/>
            <p:cNvSpPr txBox="1">
              <a:spLocks noChangeArrowheads="1"/>
            </p:cNvSpPr>
            <p:nvPr/>
          </p:nvSpPr>
          <p:spPr bwMode="auto">
            <a:xfrm>
              <a:off x="1032871" y="5370972"/>
              <a:ext cx="3295200" cy="64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L’aggravation de l’effet </a:t>
              </a:r>
              <a:br>
                <a:rPr lang="fr-FR" altLang="fr-FR" sz="1800" b="1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800" b="1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de serre</a:t>
              </a:r>
            </a:p>
          </p:txBody>
        </p:sp>
        <p:pic>
          <p:nvPicPr>
            <p:cNvPr id="97299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359" y="2527571"/>
              <a:ext cx="4249064" cy="2706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Quelles sont les principales conséquences de la pollution de l’air sur la planète ?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2" y="2685700"/>
            <a:ext cx="1384243" cy="201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1913" y="6604000"/>
            <a:ext cx="31591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sz="1050" dirty="0" err="1">
                <a:latin typeface="Candara" panose="020E0502030303020204" pitchFamily="34" charset="0"/>
                <a:ea typeface="+mj-ea"/>
                <a:cs typeface="Arial" charset="0"/>
              </a:rPr>
              <a:t>so</a:t>
            </a:r>
            <a:endParaRPr lang="fr-FR" sz="105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97286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97290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97292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3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258B15D-1116-4066-A871-9038799A0F65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3"/>
          <p:cNvGrpSpPr>
            <a:grpSpLocks/>
          </p:cNvGrpSpPr>
          <p:nvPr/>
        </p:nvGrpSpPr>
        <p:grpSpPr bwMode="auto">
          <a:xfrm>
            <a:off x="7314828" y="2343451"/>
            <a:ext cx="3744040" cy="3286669"/>
            <a:chOff x="4636889" y="2414177"/>
            <a:chExt cx="3636690" cy="3395471"/>
          </a:xfrm>
        </p:grpSpPr>
        <p:sp>
          <p:nvSpPr>
            <p:cNvPr id="97296" name="Text Box 13"/>
            <p:cNvSpPr txBox="1">
              <a:spLocks noChangeArrowheads="1"/>
            </p:cNvSpPr>
            <p:nvPr/>
          </p:nvSpPr>
          <p:spPr bwMode="auto">
            <a:xfrm>
              <a:off x="4865999" y="5096992"/>
              <a:ext cx="2880560" cy="712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 trou de la couche d’ozone</a:t>
              </a:r>
            </a:p>
          </p:txBody>
        </p:sp>
        <p:pic>
          <p:nvPicPr>
            <p:cNvPr id="97297" name="Imag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889" y="2414177"/>
              <a:ext cx="3636690" cy="2383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645" y="2582301"/>
            <a:ext cx="1842059" cy="222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BF1B939F-F3DF-42B3-8279-D536445BD185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260475"/>
            <a:ext cx="4403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784850" y="44450"/>
            <a:ext cx="57832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sz="6000" b="1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La surveillance de la pollution </a:t>
            </a:r>
            <a:br>
              <a:rPr lang="fr-FR" sz="6000" b="1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</a:br>
            <a:r>
              <a:rPr lang="fr-FR" sz="6000" b="1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de l’air</a:t>
            </a:r>
            <a:endParaRPr lang="fr-FR" sz="60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905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22225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Voici une particule fine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observée au microscope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pic>
        <p:nvPicPr>
          <p:cNvPr id="101379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01383" name="PictoInf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01385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079163" y="6356350"/>
            <a:ext cx="1112837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99AE8A67-B680-433C-B8A2-93B4F66900CF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49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01387" name="Picture 13" descr="Cendre_porcheville_lefev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420813"/>
            <a:ext cx="5795962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8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999" y="1192455"/>
            <a:ext cx="3845126" cy="430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9" name="ZoneTexte 16"/>
          <p:cNvSpPr txBox="1">
            <a:spLocks noChangeArrowheads="1"/>
          </p:cNvSpPr>
          <p:nvPr/>
        </p:nvSpPr>
        <p:spPr bwMode="auto">
          <a:xfrm rot="788179">
            <a:off x="9771063" y="425450"/>
            <a:ext cx="1968500" cy="677863"/>
          </a:xfrm>
          <a:prstGeom prst="rect">
            <a:avLst/>
          </a:prstGeom>
          <a:solidFill>
            <a:srgbClr val="E36255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9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L’exemple des particules fines</a:t>
            </a:r>
          </a:p>
        </p:txBody>
      </p:sp>
      <p:pic>
        <p:nvPicPr>
          <p:cNvPr id="101390" name="Image 9" descr="Filtre transparent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4948238"/>
            <a:ext cx="1762125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necteur droit 28"/>
          <p:cNvCxnSpPr/>
          <p:nvPr/>
        </p:nvCxnSpPr>
        <p:spPr bwMode="auto">
          <a:xfrm flipV="1">
            <a:off x="5014913" y="4543425"/>
            <a:ext cx="2184400" cy="952500"/>
          </a:xfrm>
          <a:prstGeom prst="line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392" name="NivSup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688" y="6378575"/>
            <a:ext cx="30321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3" name="Rectangle 14"/>
          <p:cNvSpPr>
            <a:spLocks noChangeArrowheads="1"/>
          </p:cNvSpPr>
          <p:nvPr/>
        </p:nvSpPr>
        <p:spPr bwMode="auto">
          <a:xfrm>
            <a:off x="5735638" y="5805488"/>
            <a:ext cx="583247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fr-FR" sz="14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Cette particule est environ 30 fois plus petite qu’1 millimètre.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3FCB2EAC-F922-AF4A-CDE6-AF49F3B895FA}"/>
              </a:ext>
            </a:extLst>
          </p:cNvPr>
          <p:cNvGrpSpPr/>
          <p:nvPr/>
        </p:nvGrpSpPr>
        <p:grpSpPr>
          <a:xfrm>
            <a:off x="8442325" y="1295400"/>
            <a:ext cx="3125788" cy="2135188"/>
            <a:chOff x="8442325" y="1295400"/>
            <a:chExt cx="3125788" cy="2135188"/>
          </a:xfrm>
        </p:grpSpPr>
        <p:grpSp>
          <p:nvGrpSpPr>
            <p:cNvPr id="15375" name="Groupe-1500"/>
            <p:cNvGrpSpPr>
              <a:grpSpLocks/>
            </p:cNvGrpSpPr>
            <p:nvPr/>
          </p:nvGrpSpPr>
          <p:grpSpPr bwMode="auto">
            <a:xfrm>
              <a:off x="8442325" y="1295400"/>
              <a:ext cx="3125788" cy="2135188"/>
              <a:chOff x="1276438" y="2487055"/>
              <a:chExt cx="3561122" cy="2131684"/>
            </a:xfrm>
          </p:grpSpPr>
          <p:sp>
            <p:nvSpPr>
              <p:cNvPr id="83" name="Rectangle 82"/>
              <p:cNvSpPr/>
              <p:nvPr/>
            </p:nvSpPr>
            <p:spPr bwMode="auto">
              <a:xfrm>
                <a:off x="1643583" y="2499734"/>
                <a:ext cx="2987797" cy="180044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>
                  <a:solidFill>
                    <a:srgbClr val="002060"/>
                  </a:solidFill>
                  <a:latin typeface="Candara" panose="020E0502030303020204" pitchFamily="34" charset="0"/>
                </a:endParaRPr>
              </a:p>
            </p:txBody>
          </p:sp>
          <p:grpSp>
            <p:nvGrpSpPr>
              <p:cNvPr id="15394" name="Groupe 12"/>
              <p:cNvGrpSpPr>
                <a:grpSpLocks/>
              </p:cNvGrpSpPr>
              <p:nvPr/>
            </p:nvGrpSpPr>
            <p:grpSpPr bwMode="auto">
              <a:xfrm>
                <a:off x="1276438" y="2487055"/>
                <a:ext cx="3561122" cy="2131684"/>
                <a:chOff x="-694913" y="1939064"/>
                <a:chExt cx="3561632" cy="2131046"/>
              </a:xfrm>
            </p:grpSpPr>
            <p:sp>
              <p:nvSpPr>
                <p:cNvPr id="1539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-694913" y="3701412"/>
                  <a:ext cx="3561632" cy="3686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marL="6350" indent="-635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fr-FR" altLang="fr-FR" sz="1800" b="1" dirty="0">
                      <a:solidFill>
                        <a:srgbClr val="002060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rPr>
                    <a:t>3 000 litres</a:t>
                  </a:r>
                </a:p>
              </p:txBody>
            </p:sp>
            <p:pic>
              <p:nvPicPr>
                <p:cNvPr id="15396" name="Image 6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01" y="1939064"/>
                  <a:ext cx="1572842" cy="18577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5383" name="Num0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938" y="2235200"/>
              <a:ext cx="1627187" cy="108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00L"/>
          <p:cNvSpPr/>
          <p:nvPr/>
        </p:nvSpPr>
        <p:spPr bwMode="auto">
          <a:xfrm>
            <a:off x="1919288" y="1268413"/>
            <a:ext cx="3225800" cy="216058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19288" y="19050"/>
            <a:ext cx="96488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fr-FR" alt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Combien de litres d’air est-ce que je respire approximativement par jour* ?</a:t>
            </a:r>
          </a:p>
        </p:txBody>
      </p:sp>
      <p:pic>
        <p:nvPicPr>
          <p:cNvPr id="15364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5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5368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5370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1" name="Groupe-100"/>
          <p:cNvGrpSpPr>
            <a:grpSpLocks/>
          </p:cNvGrpSpPr>
          <p:nvPr/>
        </p:nvGrpSpPr>
        <p:grpSpPr bwMode="auto">
          <a:xfrm>
            <a:off x="1919288" y="1360488"/>
            <a:ext cx="3205162" cy="2098675"/>
            <a:chOff x="1447358" y="2500306"/>
            <a:chExt cx="3183684" cy="2096808"/>
          </a:xfrm>
        </p:grpSpPr>
        <p:sp>
          <p:nvSpPr>
            <p:cNvPr id="71" name="Rectangle 70"/>
            <p:cNvSpPr/>
            <p:nvPr/>
          </p:nvSpPr>
          <p:spPr bwMode="auto">
            <a:xfrm>
              <a:off x="1642889" y="2500306"/>
              <a:ext cx="2988153" cy="1800209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2000" b="1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15402" name="Groupe 12"/>
            <p:cNvGrpSpPr>
              <a:grpSpLocks/>
            </p:cNvGrpSpPr>
            <p:nvPr/>
          </p:nvGrpSpPr>
          <p:grpSpPr bwMode="auto">
            <a:xfrm>
              <a:off x="1447358" y="2837590"/>
              <a:ext cx="3155676" cy="1759524"/>
              <a:chOff x="-523968" y="2289494"/>
              <a:chExt cx="3156128" cy="1758997"/>
            </a:xfrm>
          </p:grpSpPr>
          <p:sp>
            <p:nvSpPr>
              <p:cNvPr id="15403" name="Text100L"/>
              <p:cNvSpPr txBox="1">
                <a:spLocks noChangeArrowheads="1"/>
              </p:cNvSpPr>
              <p:nvPr/>
            </p:nvSpPr>
            <p:spPr bwMode="auto">
              <a:xfrm>
                <a:off x="-523968" y="3648911"/>
                <a:ext cx="3156128" cy="399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6350" indent="-63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fr-FR" sz="20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100 litres</a:t>
                </a:r>
              </a:p>
            </p:txBody>
          </p:sp>
          <p:pic>
            <p:nvPicPr>
              <p:cNvPr id="15404" name="Image Ballon 10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088" y="2289494"/>
                <a:ext cx="871097" cy="1028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5" name="Img_PouceRed100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609725"/>
            <a:ext cx="137318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3" name="Groupe-1500"/>
          <p:cNvGrpSpPr>
            <a:grpSpLocks/>
          </p:cNvGrpSpPr>
          <p:nvPr/>
        </p:nvGrpSpPr>
        <p:grpSpPr bwMode="auto">
          <a:xfrm>
            <a:off x="5153025" y="1322388"/>
            <a:ext cx="3240088" cy="2100262"/>
            <a:chOff x="1283123" y="2500306"/>
            <a:chExt cx="3392222" cy="2097537"/>
          </a:xfrm>
        </p:grpSpPr>
        <p:sp>
          <p:nvSpPr>
            <p:cNvPr id="77" name="Rectangle 76"/>
            <p:cNvSpPr/>
            <p:nvPr/>
          </p:nvSpPr>
          <p:spPr bwMode="auto">
            <a:xfrm>
              <a:off x="1642123" y="2500306"/>
              <a:ext cx="2990009" cy="1799474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15398" name="Groupe 12"/>
            <p:cNvGrpSpPr>
              <a:grpSpLocks/>
            </p:cNvGrpSpPr>
            <p:nvPr/>
          </p:nvGrpSpPr>
          <p:grpSpPr bwMode="auto">
            <a:xfrm>
              <a:off x="1283123" y="2658069"/>
              <a:ext cx="3392222" cy="1939774"/>
              <a:chOff x="-688227" y="2110027"/>
              <a:chExt cx="3392708" cy="1939193"/>
            </a:xfrm>
          </p:grpSpPr>
          <p:sp>
            <p:nvSpPr>
              <p:cNvPr id="15399" name="Text Box 13"/>
              <p:cNvSpPr txBox="1">
                <a:spLocks noChangeArrowheads="1"/>
              </p:cNvSpPr>
              <p:nvPr/>
            </p:nvSpPr>
            <p:spPr bwMode="auto">
              <a:xfrm>
                <a:off x="-688227" y="3680413"/>
                <a:ext cx="3392708" cy="368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6350" indent="-63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1500 litres</a:t>
                </a:r>
              </a:p>
            </p:txBody>
          </p:sp>
          <p:pic>
            <p:nvPicPr>
              <p:cNvPr id="15400" name="Imag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412" y="2110027"/>
                <a:ext cx="1162311" cy="1372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81" name="Img_PouceRed1500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1571625"/>
            <a:ext cx="13795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Img_PouceRed1000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638" y="1492250"/>
            <a:ext cx="13795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3908425"/>
            <a:ext cx="240347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8" name="Groupe-100"/>
          <p:cNvGrpSpPr>
            <a:grpSpLocks/>
          </p:cNvGrpSpPr>
          <p:nvPr/>
        </p:nvGrpSpPr>
        <p:grpSpPr bwMode="auto">
          <a:xfrm>
            <a:off x="2027238" y="3824288"/>
            <a:ext cx="3176587" cy="2257425"/>
            <a:chOff x="1358361" y="2435371"/>
            <a:chExt cx="3360397" cy="2255474"/>
          </a:xfrm>
        </p:grpSpPr>
        <p:sp>
          <p:nvSpPr>
            <p:cNvPr id="90" name="Rectangle 89"/>
            <p:cNvSpPr/>
            <p:nvPr/>
          </p:nvSpPr>
          <p:spPr bwMode="auto">
            <a:xfrm>
              <a:off x="1643852" y="2500402"/>
              <a:ext cx="2987579" cy="1800256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15390" name="Groupe 12"/>
            <p:cNvGrpSpPr>
              <a:grpSpLocks/>
            </p:cNvGrpSpPr>
            <p:nvPr/>
          </p:nvGrpSpPr>
          <p:grpSpPr bwMode="auto">
            <a:xfrm>
              <a:off x="1358361" y="2435371"/>
              <a:ext cx="3360397" cy="2255474"/>
              <a:chOff x="-612978" y="1887396"/>
              <a:chExt cx="3360879" cy="2254798"/>
            </a:xfrm>
          </p:grpSpPr>
          <p:sp>
            <p:nvSpPr>
              <p:cNvPr id="15391" name="Text Box 13"/>
              <p:cNvSpPr txBox="1">
                <a:spLocks noChangeArrowheads="1"/>
              </p:cNvSpPr>
              <p:nvPr/>
            </p:nvSpPr>
            <p:spPr bwMode="auto">
              <a:xfrm>
                <a:off x="-612978" y="3773244"/>
                <a:ext cx="3360879" cy="368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6350" indent="-63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15 000 litres</a:t>
                </a:r>
              </a:p>
            </p:txBody>
          </p:sp>
          <p:pic>
            <p:nvPicPr>
              <p:cNvPr id="15392" name="Image 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956" y="1887396"/>
                <a:ext cx="1776278" cy="1704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94" name="Img_PouceGreen15000L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3956050"/>
            <a:ext cx="1290637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AB28F9E5-5B70-4CB6-ADAC-6148206E4A2B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Num0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6139" y="2252663"/>
            <a:ext cx="1731168" cy="115776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15382" name="Num0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232025"/>
            <a:ext cx="1627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Num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4862513"/>
            <a:ext cx="1627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N1"/>
          <p:cNvSpPr/>
          <p:nvPr/>
        </p:nvSpPr>
        <p:spPr>
          <a:xfrm>
            <a:off x="1949073" y="1390110"/>
            <a:ext cx="2795587" cy="20621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Rectangle N2"/>
          <p:cNvSpPr/>
          <p:nvPr/>
        </p:nvSpPr>
        <p:spPr>
          <a:xfrm>
            <a:off x="5153025" y="1360488"/>
            <a:ext cx="2928938" cy="20621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Rectangle N4"/>
          <p:cNvSpPr/>
          <p:nvPr/>
        </p:nvSpPr>
        <p:spPr>
          <a:xfrm>
            <a:off x="2165350" y="3803650"/>
            <a:ext cx="2773363" cy="23034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29449278-DA76-92D5-E4C7-8D2A54223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8" y="6364288"/>
            <a:ext cx="9136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* La quantité d’air exacte que je respire dépend de mon sexe, de ma taille, de ma corpulence et surtout de l'activité physique que je réalise.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BF1B939F-F3DF-42B3-8279-D536445BD185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260475"/>
            <a:ext cx="4403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298085" y="105485"/>
            <a:ext cx="6436715" cy="3384550"/>
          </a:xfrm>
        </p:spPr>
        <p:txBody>
          <a:bodyPr/>
          <a:lstStyle/>
          <a:p>
            <a:pPr algn="ctr"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Les solutions contre la pollution</a:t>
            </a:r>
            <a:b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</a:b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 de l’air</a:t>
            </a:r>
            <a:endParaRPr lang="fr-FR" sz="60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04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74825" y="22225"/>
            <a:ext cx="9793288" cy="1619250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1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En ville, la moitié des trajets en voiture</a:t>
            </a:r>
            <a:br>
              <a:rPr lang="fr-FR" sz="31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1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 fait moins de 3 km ! Que pourrions-nous</a:t>
            </a:r>
            <a:br>
              <a:rPr lang="fr-FR" sz="31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1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 donc faire pour limiter la pollution de l’air ?</a:t>
            </a:r>
          </a:p>
        </p:txBody>
      </p:sp>
      <p:sp>
        <p:nvSpPr>
          <p:cNvPr id="31" name="ZoneTexte 14"/>
          <p:cNvSpPr txBox="1">
            <a:spLocks noChangeArrowheads="1"/>
          </p:cNvSpPr>
          <p:nvPr/>
        </p:nvSpPr>
        <p:spPr bwMode="auto">
          <a:xfrm>
            <a:off x="6534150" y="5051425"/>
            <a:ext cx="50339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Nous pourrions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réduire de moitié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la pollution de l’air due aux voitures en ville en réalisant nos petits trajets</a:t>
            </a:r>
            <a:r>
              <a:rPr lang="fr-FR" dirty="0">
                <a:solidFill>
                  <a:srgbClr val="167BB3"/>
                </a:solidFill>
                <a:latin typeface="Candara" panose="020E0502030303020204" pitchFamily="34" charset="0"/>
                <a:cs typeface="Arial" charset="0"/>
              </a:rPr>
              <a:t>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à pied ou à vélo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. En plus, ce serait bon pour notre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santé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 !</a:t>
            </a:r>
          </a:p>
        </p:txBody>
      </p:sp>
      <p:pic>
        <p:nvPicPr>
          <p:cNvPr id="50180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8692" y="2755900"/>
            <a:ext cx="4345241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7" name="Groupe 27"/>
          <p:cNvGrpSpPr>
            <a:grpSpLocks/>
          </p:cNvGrpSpPr>
          <p:nvPr/>
        </p:nvGrpSpPr>
        <p:grpSpPr bwMode="auto">
          <a:xfrm>
            <a:off x="2316163" y="1693863"/>
            <a:ext cx="5356225" cy="979487"/>
            <a:chOff x="1364450" y="2476229"/>
            <a:chExt cx="5357358" cy="980018"/>
          </a:xfrm>
        </p:grpSpPr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3241446" y="2536228"/>
              <a:ext cx="137306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r-FR" sz="3600" spc="-300" dirty="0">
                  <a:ln w="12700">
                    <a:solidFill>
                      <a:srgbClr val="56555D"/>
                    </a:solidFill>
                    <a:prstDash val="solid"/>
                  </a:ln>
                  <a:solidFill>
                    <a:srgbClr val="7030A0"/>
                  </a:solidFill>
                  <a:latin typeface="Candara" panose="020E0502030303020204" pitchFamily="34" charset="0"/>
                </a:rPr>
                <a:t>3  km</a:t>
              </a:r>
            </a:p>
          </p:txBody>
        </p:sp>
        <p:pic>
          <p:nvPicPr>
            <p:cNvPr id="105488" name="Picture 7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450" y="2476229"/>
              <a:ext cx="944172" cy="960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Connecteur droit 23"/>
            <p:cNvCxnSpPr/>
            <p:nvPr/>
          </p:nvCxnSpPr>
          <p:spPr bwMode="auto">
            <a:xfrm>
              <a:off x="2350496" y="3276763"/>
              <a:ext cx="3275706" cy="0"/>
            </a:xfrm>
            <a:prstGeom prst="line">
              <a:avLst/>
            </a:prstGeom>
            <a:ln w="444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490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487" y="2494367"/>
              <a:ext cx="945321" cy="96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5478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05482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05484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5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35F8296A-73C2-425F-9A98-8C4DDC12FBF3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51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1536700"/>
            <a:ext cx="1649413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2"/>
          <p:cNvGrpSpPr>
            <a:grpSpLocks/>
          </p:cNvGrpSpPr>
          <p:nvPr/>
        </p:nvGrpSpPr>
        <p:grpSpPr bwMode="auto">
          <a:xfrm>
            <a:off x="8458200" y="1344613"/>
            <a:ext cx="3109913" cy="2741612"/>
            <a:chOff x="-583249" y="3835066"/>
            <a:chExt cx="3308326" cy="2741347"/>
          </a:xfrm>
        </p:grpSpPr>
        <p:sp>
          <p:nvSpPr>
            <p:cNvPr id="107556" name="Text Box 13"/>
            <p:cNvSpPr txBox="1">
              <a:spLocks noChangeArrowheads="1"/>
            </p:cNvSpPr>
            <p:nvPr/>
          </p:nvSpPr>
          <p:spPr bwMode="auto">
            <a:xfrm>
              <a:off x="-583249" y="5683885"/>
              <a:ext cx="3308326" cy="89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Prendre les transports</a:t>
              </a:r>
              <a:b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 commun</a:t>
              </a:r>
              <a:b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4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(tramway, métro, bus, TGV…)</a:t>
              </a:r>
              <a:endParaRPr lang="fr-FR" altLang="fr-FR" sz="20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557" name="Imag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31924" y="3835066"/>
              <a:ext cx="2204435" cy="192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 21"/>
          <p:cNvGrpSpPr>
            <a:grpSpLocks/>
          </p:cNvGrpSpPr>
          <p:nvPr/>
        </p:nvGrpSpPr>
        <p:grpSpPr bwMode="auto">
          <a:xfrm>
            <a:off x="1919288" y="3902075"/>
            <a:ext cx="3143250" cy="2322513"/>
            <a:chOff x="4801433" y="3214433"/>
            <a:chExt cx="3142544" cy="2322618"/>
          </a:xfrm>
        </p:grpSpPr>
        <p:sp>
          <p:nvSpPr>
            <p:cNvPr id="107554" name="Text Box 13"/>
            <p:cNvSpPr txBox="1">
              <a:spLocks noChangeArrowheads="1"/>
            </p:cNvSpPr>
            <p:nvPr/>
          </p:nvSpPr>
          <p:spPr bwMode="auto">
            <a:xfrm>
              <a:off x="4801433" y="5167567"/>
              <a:ext cx="3142544" cy="369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Faire du covoiturage</a:t>
              </a:r>
              <a:endParaRPr lang="fr-FR" altLang="fr-FR" sz="16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555" name="Imag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645" y="3214433"/>
              <a:ext cx="2252565" cy="2000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 14"/>
          <p:cNvGrpSpPr>
            <a:grpSpLocks/>
          </p:cNvGrpSpPr>
          <p:nvPr/>
        </p:nvGrpSpPr>
        <p:grpSpPr bwMode="auto">
          <a:xfrm>
            <a:off x="1919288" y="1163273"/>
            <a:ext cx="3205162" cy="2681651"/>
            <a:chOff x="-106362" y="4761088"/>
            <a:chExt cx="3205162" cy="2680288"/>
          </a:xfrm>
        </p:grpSpPr>
        <p:sp>
          <p:nvSpPr>
            <p:cNvPr id="107552" name="Text Box 13"/>
            <p:cNvSpPr txBox="1">
              <a:spLocks noChangeArrowheads="1"/>
            </p:cNvSpPr>
            <p:nvPr/>
          </p:nvSpPr>
          <p:spPr bwMode="auto">
            <a:xfrm>
              <a:off x="-106362" y="6856850"/>
              <a:ext cx="3205162" cy="58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Marcher </a:t>
              </a:r>
              <a:br>
                <a:rPr lang="fr-FR" altLang="fr-FR" sz="18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4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(pour les petits trajets)</a:t>
              </a:r>
              <a:endPara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553" name="Imag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533" y="4761088"/>
              <a:ext cx="983346" cy="191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44"/>
          <p:cNvGrpSpPr>
            <a:grpSpLocks/>
          </p:cNvGrpSpPr>
          <p:nvPr/>
        </p:nvGrpSpPr>
        <p:grpSpPr bwMode="auto">
          <a:xfrm>
            <a:off x="5124450" y="1116013"/>
            <a:ext cx="3286125" cy="2762250"/>
            <a:chOff x="5960696" y="4678388"/>
            <a:chExt cx="3286897" cy="2761548"/>
          </a:xfrm>
        </p:grpSpPr>
        <p:pic>
          <p:nvPicPr>
            <p:cNvPr id="107550" name="Image 4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712" y="4678388"/>
              <a:ext cx="2191024" cy="1956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51" name="Text Box 13"/>
            <p:cNvSpPr txBox="1">
              <a:spLocks noChangeArrowheads="1"/>
            </p:cNvSpPr>
            <p:nvPr/>
          </p:nvSpPr>
          <p:spPr bwMode="auto">
            <a:xfrm>
              <a:off x="5960696" y="6855136"/>
              <a:ext cx="3286897" cy="5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Faire du vélo</a:t>
              </a:r>
              <a:b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4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(selon nos muscles !)</a:t>
              </a:r>
              <a:endParaRPr lang="fr-FR" altLang="fr-FR" sz="16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e 12"/>
          <p:cNvGrpSpPr>
            <a:grpSpLocks/>
          </p:cNvGrpSpPr>
          <p:nvPr/>
        </p:nvGrpSpPr>
        <p:grpSpPr bwMode="auto">
          <a:xfrm>
            <a:off x="5124450" y="3908425"/>
            <a:ext cx="3333750" cy="2857500"/>
            <a:chOff x="6016364" y="3410251"/>
            <a:chExt cx="3334497" cy="2854771"/>
          </a:xfrm>
        </p:grpSpPr>
        <p:pic>
          <p:nvPicPr>
            <p:cNvPr id="107548" name="Imag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9562" y="3410251"/>
              <a:ext cx="2532605" cy="197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49" name="Text Box 13"/>
            <p:cNvSpPr txBox="1">
              <a:spLocks noChangeArrowheads="1"/>
            </p:cNvSpPr>
            <p:nvPr/>
          </p:nvSpPr>
          <p:spPr bwMode="auto">
            <a:xfrm>
              <a:off x="6016364" y="5373215"/>
              <a:ext cx="3334497" cy="89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Privilégier les voitures propres </a:t>
              </a:r>
              <a:b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ou moins polluantes</a:t>
              </a:r>
              <a:br>
                <a:rPr lang="fr-FR" altLang="fr-FR" sz="18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4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(électriques, GPL, avec filtres…)</a:t>
              </a:r>
              <a:endPara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96" y="4053725"/>
            <a:ext cx="1704861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950" y="1291782"/>
            <a:ext cx="1803362" cy="214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Que pouvons-nous faire pour réduire le nombre de voitures polluant l’air ?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78" y="1317627"/>
            <a:ext cx="1613476" cy="200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30" y="1317627"/>
            <a:ext cx="1235075" cy="188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96838" y="6575425"/>
            <a:ext cx="588962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mvtcpa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39" y="4086225"/>
            <a:ext cx="16224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4" name="Logo AE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5" name="PictoGuid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07538" name="PictoInf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07540" name="PictoVide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Btn_Video_Pollens">
            <a:hlinkClick r:id="rId17" tooltip="@ : Nécessite une connexion internet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5915025"/>
            <a:ext cx="40163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e 20"/>
          <p:cNvGrpSpPr>
            <a:grpSpLocks/>
          </p:cNvGrpSpPr>
          <p:nvPr/>
        </p:nvGrpSpPr>
        <p:grpSpPr bwMode="auto">
          <a:xfrm>
            <a:off x="8466328" y="4032250"/>
            <a:ext cx="3039870" cy="2543174"/>
            <a:chOff x="6628279" y="4309576"/>
            <a:chExt cx="3040246" cy="2542542"/>
          </a:xfrm>
        </p:grpSpPr>
        <p:pic>
          <p:nvPicPr>
            <p:cNvPr id="107545" name="Image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28279" y="5078932"/>
              <a:ext cx="1318306" cy="1773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Bulle ronde"/>
            <p:cNvSpPr/>
            <p:nvPr/>
          </p:nvSpPr>
          <p:spPr bwMode="auto">
            <a:xfrm>
              <a:off x="7352077" y="4309576"/>
              <a:ext cx="2316448" cy="1307775"/>
            </a:xfrm>
            <a:prstGeom prst="wedgeEllipseCallout">
              <a:avLst>
                <a:gd name="adj1" fmla="val -38693"/>
                <a:gd name="adj2" fmla="val 72505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07547" name="ZoneTexte 14"/>
            <p:cNvSpPr txBox="1">
              <a:spLocks noChangeArrowheads="1"/>
            </p:cNvSpPr>
            <p:nvPr/>
          </p:nvSpPr>
          <p:spPr bwMode="auto">
            <a:xfrm>
              <a:off x="7455002" y="4469431"/>
              <a:ext cx="214873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latin typeface="Candara" panose="020E0502030303020204" pitchFamily="34" charset="0"/>
                  <a:cs typeface="Arial" panose="020B0604020202020204" pitchFamily="34" charset="0"/>
                </a:rPr>
                <a:t>Et d’autres choses encore telles que faire du roller, de la trottinette…</a:t>
              </a:r>
            </a:p>
          </p:txBody>
        </p:sp>
      </p:grpSp>
      <p:pic>
        <p:nvPicPr>
          <p:cNvPr id="40" name="Img_Vign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15" y="4053724"/>
            <a:ext cx="168446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44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30C17E7B-6048-45E6-8DA8-E72DBB92A750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p5"/>
          <p:cNvGrpSpPr>
            <a:grpSpLocks/>
          </p:cNvGrpSpPr>
          <p:nvPr/>
        </p:nvGrpSpPr>
        <p:grpSpPr bwMode="auto">
          <a:xfrm>
            <a:off x="5132388" y="4330700"/>
            <a:ext cx="3303587" cy="1916113"/>
            <a:chOff x="1791211" y="4594669"/>
            <a:chExt cx="3303772" cy="1918148"/>
          </a:xfrm>
        </p:grpSpPr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1791211" y="6142536"/>
              <a:ext cx="3303772" cy="370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L’avion</a:t>
              </a:r>
            </a:p>
          </p:txBody>
        </p:sp>
        <p:pic>
          <p:nvPicPr>
            <p:cNvPr id="109604" name="Imag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9739">
              <a:off x="2707160" y="4594669"/>
              <a:ext cx="1638147" cy="1036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046" y="3827612"/>
            <a:ext cx="1661911" cy="190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p3"/>
          <p:cNvGrpSpPr>
            <a:grpSpLocks/>
          </p:cNvGrpSpPr>
          <p:nvPr/>
        </p:nvGrpSpPr>
        <p:grpSpPr bwMode="auto">
          <a:xfrm>
            <a:off x="8458200" y="1393825"/>
            <a:ext cx="3121025" cy="2043113"/>
            <a:chOff x="6288255" y="2422884"/>
            <a:chExt cx="3120445" cy="2040570"/>
          </a:xfrm>
        </p:grpSpPr>
        <p:sp>
          <p:nvSpPr>
            <p:cNvPr id="36" name="Rectangle 30"/>
            <p:cNvSpPr>
              <a:spLocks noChangeArrowheads="1"/>
            </p:cNvSpPr>
            <p:nvPr/>
          </p:nvSpPr>
          <p:spPr bwMode="auto">
            <a:xfrm>
              <a:off x="6288255" y="4094026"/>
              <a:ext cx="3120445" cy="369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bus</a:t>
              </a:r>
            </a:p>
          </p:txBody>
        </p:sp>
        <p:pic>
          <p:nvPicPr>
            <p:cNvPr id="109602" name="Image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1474" y="2422884"/>
              <a:ext cx="2321627" cy="138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61" y="1094741"/>
            <a:ext cx="1815785" cy="223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p2"/>
          <p:cNvGrpSpPr>
            <a:grpSpLocks/>
          </p:cNvGrpSpPr>
          <p:nvPr/>
        </p:nvGrpSpPr>
        <p:grpSpPr bwMode="auto">
          <a:xfrm>
            <a:off x="5132388" y="1301750"/>
            <a:ext cx="3303587" cy="2130425"/>
            <a:chOff x="-357082" y="4945673"/>
            <a:chExt cx="3301728" cy="2127285"/>
          </a:xfrm>
        </p:grpSpPr>
        <p:pic>
          <p:nvPicPr>
            <p:cNvPr id="109599" name="Imag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994" y="4945673"/>
              <a:ext cx="2294454" cy="1304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-357082" y="6703616"/>
              <a:ext cx="3301728" cy="369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métro</a:t>
              </a:r>
            </a:p>
          </p:txBody>
        </p:sp>
      </p:grp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30400" y="0"/>
            <a:ext cx="9637713" cy="900113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Quels transports en commun connais-tu ?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grpSp>
        <p:nvGrpSpPr>
          <p:cNvPr id="7" name="Grp4"/>
          <p:cNvGrpSpPr>
            <a:grpSpLocks/>
          </p:cNvGrpSpPr>
          <p:nvPr/>
        </p:nvGrpSpPr>
        <p:grpSpPr bwMode="auto">
          <a:xfrm>
            <a:off x="1919288" y="4449763"/>
            <a:ext cx="3195637" cy="1800225"/>
            <a:chOff x="3256091" y="2780927"/>
            <a:chExt cx="3196020" cy="1798384"/>
          </a:xfrm>
        </p:grpSpPr>
        <p:sp>
          <p:nvSpPr>
            <p:cNvPr id="30" name="Rectangle 20"/>
            <p:cNvSpPr>
              <a:spLocks noChangeArrowheads="1"/>
            </p:cNvSpPr>
            <p:nvPr/>
          </p:nvSpPr>
          <p:spPr bwMode="auto">
            <a:xfrm>
              <a:off x="3256091" y="4209801"/>
              <a:ext cx="3196020" cy="369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train</a:t>
              </a:r>
            </a:p>
          </p:txBody>
        </p:sp>
        <p:pic>
          <p:nvPicPr>
            <p:cNvPr id="109598" name="Image 4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2411" y="2780927"/>
              <a:ext cx="2015974" cy="1002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p1"/>
          <p:cNvGrpSpPr>
            <a:grpSpLocks/>
          </p:cNvGrpSpPr>
          <p:nvPr/>
        </p:nvGrpSpPr>
        <p:grpSpPr bwMode="auto">
          <a:xfrm flipH="1">
            <a:off x="1947863" y="763588"/>
            <a:ext cx="3184525" cy="2673350"/>
            <a:chOff x="-126618" y="1821113"/>
            <a:chExt cx="3186865" cy="2672344"/>
          </a:xfrm>
        </p:grpSpPr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-126618" y="4123708"/>
              <a:ext cx="3186865" cy="369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tramway</a:t>
              </a:r>
            </a:p>
          </p:txBody>
        </p:sp>
        <p:pic>
          <p:nvPicPr>
            <p:cNvPr id="109596" name="Image 4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58" y="1821113"/>
              <a:ext cx="2115477" cy="1965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277938"/>
            <a:ext cx="11588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1094741"/>
            <a:ext cx="1817196" cy="207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33" y="3827612"/>
            <a:ext cx="1794457" cy="199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1" name="Logo AE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ZoneTexte 46"/>
          <p:cNvSpPr txBox="1"/>
          <p:nvPr/>
        </p:nvSpPr>
        <p:spPr>
          <a:xfrm>
            <a:off x="85725" y="6575425"/>
            <a:ext cx="515938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tmbta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109583" name="PictoGuid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51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09586" name="PictoVide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3B0AF408-DC18-43F0-8F2D-F4C03530D416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53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09589" name="PictoInf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e 20"/>
          <p:cNvGrpSpPr>
            <a:grpSpLocks/>
          </p:cNvGrpSpPr>
          <p:nvPr/>
        </p:nvGrpSpPr>
        <p:grpSpPr bwMode="auto">
          <a:xfrm>
            <a:off x="8610754" y="4059238"/>
            <a:ext cx="3071658" cy="2109684"/>
            <a:chOff x="6364652" y="5002882"/>
            <a:chExt cx="3072658" cy="2111822"/>
          </a:xfrm>
        </p:grpSpPr>
        <p:pic>
          <p:nvPicPr>
            <p:cNvPr id="109592" name="Image 2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64652" y="5091871"/>
              <a:ext cx="1502317" cy="202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Bulle ronde"/>
            <p:cNvSpPr/>
            <p:nvPr/>
          </p:nvSpPr>
          <p:spPr bwMode="auto">
            <a:xfrm>
              <a:off x="7865173" y="5002882"/>
              <a:ext cx="1572137" cy="924861"/>
            </a:xfrm>
            <a:prstGeom prst="wedgeEllipseCallout">
              <a:avLst>
                <a:gd name="adj1" fmla="val -65282"/>
                <a:gd name="adj2" fmla="val 48203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09594" name="ZoneTexte 14"/>
            <p:cNvSpPr txBox="1">
              <a:spLocks noChangeArrowheads="1"/>
            </p:cNvSpPr>
            <p:nvPr/>
          </p:nvSpPr>
          <p:spPr bwMode="auto">
            <a:xfrm>
              <a:off x="8000396" y="5178606"/>
              <a:ext cx="1333498" cy="585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latin typeface="Candara" panose="020E0502030303020204" pitchFamily="34" charset="0"/>
                  <a:cs typeface="Arial" panose="020B0604020202020204" pitchFamily="34" charset="0"/>
                </a:rPr>
                <a:t>Et d’autres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latin typeface="Candara" panose="020E0502030303020204" pitchFamily="34" charset="0"/>
                  <a:cs typeface="Arial" panose="020B0604020202020204" pitchFamily="34" charset="0"/>
                </a:rPr>
                <a:t>encore…</a:t>
              </a:r>
            </a:p>
          </p:txBody>
        </p:sp>
      </p:grpSp>
      <p:pic>
        <p:nvPicPr>
          <p:cNvPr id="42" name="Img_Vign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91" y="3892599"/>
            <a:ext cx="1824584" cy="19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3"/>
          <p:cNvGrpSpPr>
            <a:grpSpLocks/>
          </p:cNvGrpSpPr>
          <p:nvPr/>
        </p:nvGrpSpPr>
        <p:grpSpPr bwMode="auto">
          <a:xfrm>
            <a:off x="2763838" y="1341438"/>
            <a:ext cx="3000375" cy="2863850"/>
            <a:chOff x="1239838" y="1340768"/>
            <a:chExt cx="3000375" cy="2864518"/>
          </a:xfrm>
        </p:grpSpPr>
        <p:sp>
          <p:nvSpPr>
            <p:cNvPr id="111645" name="Text Box 13"/>
            <p:cNvSpPr txBox="1">
              <a:spLocks noChangeArrowheads="1"/>
            </p:cNvSpPr>
            <p:nvPr/>
          </p:nvSpPr>
          <p:spPr bwMode="auto">
            <a:xfrm>
              <a:off x="1239838" y="3282449"/>
              <a:ext cx="3000375" cy="92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 nous habillant plus quand il fait froid et moins quand il fait chaud !</a:t>
              </a:r>
            </a:p>
          </p:txBody>
        </p:sp>
        <p:pic>
          <p:nvPicPr>
            <p:cNvPr id="111646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340768"/>
              <a:ext cx="1572542" cy="20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e 29"/>
          <p:cNvGrpSpPr>
            <a:grpSpLocks/>
          </p:cNvGrpSpPr>
          <p:nvPr/>
        </p:nvGrpSpPr>
        <p:grpSpPr bwMode="auto">
          <a:xfrm>
            <a:off x="7816850" y="4083050"/>
            <a:ext cx="1922463" cy="2489200"/>
            <a:chOff x="3271332" y="3236006"/>
            <a:chExt cx="1922502" cy="2488519"/>
          </a:xfrm>
        </p:grpSpPr>
        <p:sp>
          <p:nvSpPr>
            <p:cNvPr id="111643" name="Text Box 13"/>
            <p:cNvSpPr txBox="1">
              <a:spLocks noChangeArrowheads="1"/>
            </p:cNvSpPr>
            <p:nvPr/>
          </p:nvSpPr>
          <p:spPr bwMode="auto">
            <a:xfrm>
              <a:off x="3355472" y="5355201"/>
              <a:ext cx="1828610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 isolant</a:t>
              </a:r>
            </a:p>
          </p:txBody>
        </p:sp>
        <p:pic>
          <p:nvPicPr>
            <p:cNvPr id="111644" name="Image 27" descr="AM maison écharpe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332" y="3236006"/>
              <a:ext cx="1922502" cy="2153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e 30"/>
          <p:cNvGrpSpPr>
            <a:grpSpLocks/>
          </p:cNvGrpSpPr>
          <p:nvPr/>
        </p:nvGrpSpPr>
        <p:grpSpPr bwMode="auto">
          <a:xfrm>
            <a:off x="7518400" y="1314450"/>
            <a:ext cx="2392363" cy="2627313"/>
            <a:chOff x="6537262" y="3373711"/>
            <a:chExt cx="2393075" cy="2627039"/>
          </a:xfrm>
        </p:grpSpPr>
        <p:sp>
          <p:nvSpPr>
            <p:cNvPr id="111641" name="Text Box 13"/>
            <p:cNvSpPr txBox="1">
              <a:spLocks noChangeArrowheads="1"/>
            </p:cNvSpPr>
            <p:nvPr/>
          </p:nvSpPr>
          <p:spPr bwMode="auto">
            <a:xfrm>
              <a:off x="6607092" y="5354583"/>
              <a:ext cx="2323245" cy="646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 réduisant sa consommation</a:t>
              </a:r>
            </a:p>
          </p:txBody>
        </p:sp>
        <p:pic>
          <p:nvPicPr>
            <p:cNvPr id="111642" name="Imag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262" y="3373711"/>
              <a:ext cx="2363036" cy="200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96" y="1428751"/>
            <a:ext cx="1132373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Comment réduire la pollution de l’air liée au chauffage et à la climatisation ?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2388" y="6538913"/>
            <a:ext cx="395287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hrni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273" y="4031802"/>
            <a:ext cx="1835040" cy="192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2" y="1341438"/>
            <a:ext cx="1809709" cy="195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6" name="Logo AEM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7" name="PictoGuid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11630" name="PictoInf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11632" name="PictoVide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33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069638" y="6356350"/>
            <a:ext cx="1122362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D0C3266E-FE2C-4E93-B6B8-9CC884ECBF72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54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11634" name="NivSup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513" y="6375400"/>
            <a:ext cx="30321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e 22"/>
          <p:cNvGrpSpPr>
            <a:grpSpLocks/>
          </p:cNvGrpSpPr>
          <p:nvPr/>
        </p:nvGrpSpPr>
        <p:grpSpPr bwMode="auto">
          <a:xfrm>
            <a:off x="2898775" y="4178300"/>
            <a:ext cx="3097213" cy="2536825"/>
            <a:chOff x="35496" y="3039620"/>
            <a:chExt cx="3096344" cy="2538822"/>
          </a:xfrm>
        </p:grpSpPr>
        <p:sp>
          <p:nvSpPr>
            <p:cNvPr id="111637" name="Text Box 13"/>
            <p:cNvSpPr txBox="1">
              <a:spLocks noChangeArrowheads="1"/>
            </p:cNvSpPr>
            <p:nvPr/>
          </p:nvSpPr>
          <p:spPr bwMode="auto">
            <a:xfrm>
              <a:off x="35496" y="4654877"/>
              <a:ext cx="3096344" cy="92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 s’équipant de systèmes de chauffage et de climatisation moins polluants</a:t>
              </a:r>
            </a:p>
          </p:txBody>
        </p:sp>
        <p:grpSp>
          <p:nvGrpSpPr>
            <p:cNvPr id="111638" name="Groupe 44"/>
            <p:cNvGrpSpPr>
              <a:grpSpLocks/>
            </p:cNvGrpSpPr>
            <p:nvPr/>
          </p:nvGrpSpPr>
          <p:grpSpPr bwMode="auto">
            <a:xfrm>
              <a:off x="828605" y="3039620"/>
              <a:ext cx="1859126" cy="1526143"/>
              <a:chOff x="684237" y="5425280"/>
              <a:chExt cx="1859396" cy="1526866"/>
            </a:xfrm>
          </p:grpSpPr>
          <p:pic>
            <p:nvPicPr>
              <p:cNvPr id="111639" name="Image 2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4237" y="5425280"/>
                <a:ext cx="1363151" cy="152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640" name="Image 29" descr="AM B.21 soleil.gif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0698" y="5605521"/>
                <a:ext cx="402935" cy="385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7" name="Imag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46" y="4031802"/>
            <a:ext cx="1892639" cy="20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>
            <a:grpSpLocks/>
          </p:cNvGrpSpPr>
          <p:nvPr/>
        </p:nvGrpSpPr>
        <p:grpSpPr bwMode="auto">
          <a:xfrm>
            <a:off x="6746875" y="2425700"/>
            <a:ext cx="2873375" cy="2563813"/>
            <a:chOff x="3340730" y="1727548"/>
            <a:chExt cx="2874519" cy="2564167"/>
          </a:xfrm>
        </p:grpSpPr>
        <p:grpSp>
          <p:nvGrpSpPr>
            <p:cNvPr id="113686" name="Groupe 14"/>
            <p:cNvGrpSpPr>
              <a:grpSpLocks/>
            </p:cNvGrpSpPr>
            <p:nvPr/>
          </p:nvGrpSpPr>
          <p:grpSpPr bwMode="auto">
            <a:xfrm>
              <a:off x="3340730" y="1727548"/>
              <a:ext cx="2874519" cy="2564167"/>
              <a:chOff x="3340730" y="1727412"/>
              <a:chExt cx="2874519" cy="2564254"/>
            </a:xfrm>
          </p:grpSpPr>
          <p:sp>
            <p:nvSpPr>
              <p:cNvPr id="113688" name="ZoneTexte 9"/>
              <p:cNvSpPr txBox="1">
                <a:spLocks noChangeArrowheads="1"/>
              </p:cNvSpPr>
              <p:nvPr/>
            </p:nvSpPr>
            <p:spPr bwMode="auto">
              <a:xfrm>
                <a:off x="3340730" y="3645576"/>
                <a:ext cx="2853222" cy="646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En évitant d’utiliser des produits toxiques</a:t>
                </a:r>
              </a:p>
            </p:txBody>
          </p:sp>
          <p:pic>
            <p:nvPicPr>
              <p:cNvPr id="113689" name="Imag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7165" y="1727412"/>
                <a:ext cx="608084" cy="1238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3687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733" y="2037243"/>
              <a:ext cx="2110094" cy="153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667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004300" cy="1260475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Comment puis-je réduire la pollution </a:t>
            </a:r>
            <a:b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de l’air intérieur ?</a:t>
            </a:r>
            <a:endParaRPr lang="fr-FR" altLang="fr-FR" sz="320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grpSp>
        <p:nvGrpSpPr>
          <p:cNvPr id="4" name="Groupe 8"/>
          <p:cNvGrpSpPr>
            <a:grpSpLocks/>
          </p:cNvGrpSpPr>
          <p:nvPr/>
        </p:nvGrpSpPr>
        <p:grpSpPr bwMode="auto">
          <a:xfrm>
            <a:off x="3078163" y="1906588"/>
            <a:ext cx="3235325" cy="3497262"/>
            <a:chOff x="-434362" y="-21235"/>
            <a:chExt cx="3236578" cy="3501517"/>
          </a:xfrm>
        </p:grpSpPr>
        <p:sp>
          <p:nvSpPr>
            <p:cNvPr id="113684" name="ZoneTexte 9"/>
            <p:cNvSpPr txBox="1">
              <a:spLocks noChangeArrowheads="1"/>
            </p:cNvSpPr>
            <p:nvPr/>
          </p:nvSpPr>
          <p:spPr bwMode="auto">
            <a:xfrm>
              <a:off x="-339358" y="2389570"/>
              <a:ext cx="3141574" cy="109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Il est conseillé d’aérer 10 minutes le matin, 10 minutes le soir et après chaque  activité polluant l’air</a:t>
              </a:r>
            </a:p>
          </p:txBody>
        </p:sp>
        <p:pic>
          <p:nvPicPr>
            <p:cNvPr id="113685" name="Imag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62" y="-21235"/>
              <a:ext cx="3210262" cy="2280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Num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46" y="2100347"/>
            <a:ext cx="1344258" cy="195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Num0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2" y="2106613"/>
            <a:ext cx="1855823" cy="21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Logo AE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oGuid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13675" name="PictoVide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3C55CB1B-D46B-4D04-818F-6505C45E991A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30175" y="6608763"/>
            <a:ext cx="40322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000" dirty="0">
                <a:latin typeface="Candara" panose="020E0502030303020204" pitchFamily="34" charset="0"/>
                <a:ea typeface="+mj-ea"/>
                <a:cs typeface="Arial" charset="0"/>
              </a:rPr>
              <a:t>at</a:t>
            </a:r>
          </a:p>
        </p:txBody>
      </p:sp>
      <p:sp>
        <p:nvSpPr>
          <p:cNvPr id="2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13679" name="PictoInf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0" name="ImgMaiso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588" y="17463"/>
            <a:ext cx="126841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e 22"/>
          <p:cNvGrpSpPr>
            <a:grpSpLocks/>
          </p:cNvGrpSpPr>
          <p:nvPr/>
        </p:nvGrpSpPr>
        <p:grpSpPr bwMode="auto">
          <a:xfrm rot="2700000">
            <a:off x="7169150" y="2193925"/>
            <a:ext cx="2160588" cy="2160588"/>
            <a:chOff x="3857620" y="2703380"/>
            <a:chExt cx="1440000" cy="1440000"/>
          </a:xfrm>
        </p:grpSpPr>
        <p:cxnSp>
          <p:nvCxnSpPr>
            <p:cNvPr id="32" name="Connecteur droit 31"/>
            <p:cNvCxnSpPr/>
            <p:nvPr/>
          </p:nvCxnSpPr>
          <p:spPr>
            <a:xfrm rot="5400000">
              <a:off x="3848268" y="3425998"/>
              <a:ext cx="144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3855002" y="3424503"/>
              <a:ext cx="143999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11113"/>
            <a:ext cx="9167812" cy="1258887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Quelles pommes vaut-il mieux que j’achète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pour limiter la pollution de l’air ?</a:t>
            </a:r>
          </a:p>
        </p:txBody>
      </p:sp>
      <p:sp>
        <p:nvSpPr>
          <p:cNvPr id="23" name="TextApples"/>
          <p:cNvSpPr txBox="1">
            <a:spLocks noChangeArrowheads="1"/>
          </p:cNvSpPr>
          <p:nvPr/>
        </p:nvSpPr>
        <p:spPr bwMode="auto">
          <a:xfrm>
            <a:off x="2800350" y="5143500"/>
            <a:ext cx="76787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Acheter des produits locaux permet de réduire le transport de marchandises (avions, camions, bateaux…) qui est polluant. Il est donc important de faire attention à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l’origine des produits que l’on achète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Arial" charset="0"/>
              </a:rPr>
              <a:t>.</a:t>
            </a:r>
          </a:p>
        </p:txBody>
      </p:sp>
      <p:pic>
        <p:nvPicPr>
          <p:cNvPr id="115717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5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15721" name="PictoInf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rgbClr val="002060"/>
                </a:solidFill>
                <a:latin typeface="Candara" panose="020E0502030303020204" pitchFamily="34" charset="0"/>
              </a:rPr>
              <a:t>VIDEO</a:t>
            </a:r>
          </a:p>
        </p:txBody>
      </p:sp>
      <p:grpSp>
        <p:nvGrpSpPr>
          <p:cNvPr id="115723" name="Groupe-100"/>
          <p:cNvGrpSpPr>
            <a:grpSpLocks/>
          </p:cNvGrpSpPr>
          <p:nvPr/>
        </p:nvGrpSpPr>
        <p:grpSpPr bwMode="auto">
          <a:xfrm>
            <a:off x="3506085" y="2532599"/>
            <a:ext cx="3422007" cy="2385316"/>
            <a:chOff x="1232037" y="1917129"/>
            <a:chExt cx="3399005" cy="2383982"/>
          </a:xfrm>
        </p:grpSpPr>
        <p:sp>
          <p:nvSpPr>
            <p:cNvPr id="49" name="Rectangle 48"/>
            <p:cNvSpPr/>
            <p:nvPr/>
          </p:nvSpPr>
          <p:spPr bwMode="auto">
            <a:xfrm>
              <a:off x="1642951" y="2500306"/>
              <a:ext cx="2988091" cy="180080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115738" name="Groupe 12"/>
            <p:cNvGrpSpPr>
              <a:grpSpLocks/>
            </p:cNvGrpSpPr>
            <p:nvPr/>
          </p:nvGrpSpPr>
          <p:grpSpPr bwMode="auto">
            <a:xfrm>
              <a:off x="1232037" y="1917129"/>
              <a:ext cx="2976964" cy="1807133"/>
              <a:chOff x="-739320" y="1369309"/>
              <a:chExt cx="2977390" cy="1806591"/>
            </a:xfrm>
          </p:grpSpPr>
          <p:sp>
            <p:nvSpPr>
              <p:cNvPr id="115739" name="Text-01"/>
              <p:cNvSpPr txBox="1">
                <a:spLocks noChangeArrowheads="1"/>
              </p:cNvSpPr>
              <p:nvPr/>
            </p:nvSpPr>
            <p:spPr bwMode="auto">
              <a:xfrm>
                <a:off x="-739320" y="2530186"/>
                <a:ext cx="2977390" cy="645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6350" indent="-63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fr-FR" sz="1800" b="1" dirty="0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Des pommes d’un producteur local</a:t>
                </a:r>
              </a:p>
            </p:txBody>
          </p:sp>
          <p:pic>
            <p:nvPicPr>
              <p:cNvPr id="115740" name="Imag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-709176" y="1369309"/>
                <a:ext cx="2829659" cy="1390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5" name="Img_PouceBlue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2052638"/>
            <a:ext cx="1373187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5" name="PictoVideo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Num0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3782" y="1373105"/>
            <a:ext cx="3013845" cy="210808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grpSp>
        <p:nvGrpSpPr>
          <p:cNvPr id="115727" name="avion"/>
          <p:cNvGrpSpPr>
            <a:grpSpLocks/>
          </p:cNvGrpSpPr>
          <p:nvPr/>
        </p:nvGrpSpPr>
        <p:grpSpPr bwMode="auto">
          <a:xfrm>
            <a:off x="7272875" y="2016919"/>
            <a:ext cx="3176588" cy="2144712"/>
            <a:chOff x="1475366" y="2500306"/>
            <a:chExt cx="3155676" cy="2142508"/>
          </a:xfrm>
        </p:grpSpPr>
        <p:sp>
          <p:nvSpPr>
            <p:cNvPr id="38" name="Rectangle 37"/>
            <p:cNvSpPr/>
            <p:nvPr/>
          </p:nvSpPr>
          <p:spPr bwMode="auto">
            <a:xfrm>
              <a:off x="1642533" y="2500306"/>
              <a:ext cx="2988509" cy="179996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115734" name="Groupe 12"/>
            <p:cNvGrpSpPr>
              <a:grpSpLocks/>
            </p:cNvGrpSpPr>
            <p:nvPr/>
          </p:nvGrpSpPr>
          <p:grpSpPr bwMode="auto">
            <a:xfrm>
              <a:off x="1475366" y="2750766"/>
              <a:ext cx="3155676" cy="1892048"/>
              <a:chOff x="-495956" y="2202697"/>
              <a:chExt cx="3156128" cy="1891481"/>
            </a:xfrm>
          </p:grpSpPr>
          <p:sp>
            <p:nvSpPr>
              <p:cNvPr id="115735" name="Text-02"/>
              <p:cNvSpPr txBox="1">
                <a:spLocks noChangeArrowheads="1"/>
              </p:cNvSpPr>
              <p:nvPr/>
            </p:nvSpPr>
            <p:spPr bwMode="auto">
              <a:xfrm>
                <a:off x="-495956" y="3725199"/>
                <a:ext cx="3156128" cy="368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6350" indent="-63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Des pommes venant de loin</a:t>
                </a:r>
              </a:p>
            </p:txBody>
          </p:sp>
          <p:pic>
            <p:nvPicPr>
              <p:cNvPr id="115736" name="avion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4400" y="2202697"/>
                <a:ext cx="1983065" cy="1390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2" name="Img_PouceRed0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575" y="2266553"/>
            <a:ext cx="1373188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Num0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86"/>
          <a:stretch/>
        </p:blipFill>
        <p:spPr bwMode="auto">
          <a:xfrm>
            <a:off x="6897888" y="1580619"/>
            <a:ext cx="1136721" cy="20283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2" name="Rectangle N1"/>
          <p:cNvSpPr/>
          <p:nvPr/>
        </p:nvSpPr>
        <p:spPr>
          <a:xfrm>
            <a:off x="1713949" y="2622797"/>
            <a:ext cx="4170362" cy="2708197"/>
          </a:xfrm>
          <a:prstGeom prst="rect">
            <a:avLst/>
          </a:prstGeom>
          <a:solidFill>
            <a:srgbClr val="388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573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1CC52ADC-3323-4770-A433-888411E87B81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56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5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727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L’homme a-t-il besoin des plantes ?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pic>
        <p:nvPicPr>
          <p:cNvPr id="117763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17767" name="PictoInf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17769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0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6CA43F7-1471-413B-88FF-EB58D90DE2DE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57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17771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874713"/>
            <a:ext cx="6383338" cy="5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10"/>
          <p:cNvSpPr>
            <a:spLocks noChangeArrowheads="1"/>
          </p:cNvSpPr>
          <p:nvPr/>
        </p:nvSpPr>
        <p:spPr bwMode="auto">
          <a:xfrm rot="5076998" flipH="1">
            <a:off x="4086928" y="3556331"/>
            <a:ext cx="428400" cy="450000"/>
          </a:xfrm>
          <a:custGeom>
            <a:avLst/>
            <a:gdLst>
              <a:gd name="G0" fmla="+- 14570 0 0"/>
              <a:gd name="G1" fmla="+- 3945 0 0"/>
              <a:gd name="G2" fmla="+- 12158 0 3945"/>
              <a:gd name="G3" fmla="+- G2 0 3945"/>
              <a:gd name="G4" fmla="*/ G3 32768 32059"/>
              <a:gd name="G5" fmla="*/ G4 1 2"/>
              <a:gd name="G6" fmla="+- 21600 0 14570"/>
              <a:gd name="G7" fmla="*/ G6 3945 6079"/>
              <a:gd name="G8" fmla="+- G7 14570 0"/>
              <a:gd name="T0" fmla="*/ 14570 w 21600"/>
              <a:gd name="T1" fmla="*/ 0 h 21600"/>
              <a:gd name="T2" fmla="*/ 14570 w 21600"/>
              <a:gd name="T3" fmla="*/ 12158 h 21600"/>
              <a:gd name="T4" fmla="*/ 2181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570" y="0"/>
                </a:lnTo>
                <a:lnTo>
                  <a:pt x="14570" y="3945"/>
                </a:lnTo>
                <a:lnTo>
                  <a:pt x="12427" y="3945"/>
                </a:lnTo>
                <a:cubicBezTo>
                  <a:pt x="5564" y="3945"/>
                  <a:pt x="0" y="7622"/>
                  <a:pt x="0" y="12158"/>
                </a:cubicBezTo>
                <a:lnTo>
                  <a:pt x="0" y="21600"/>
                </a:lnTo>
                <a:lnTo>
                  <a:pt x="4362" y="21600"/>
                </a:lnTo>
                <a:lnTo>
                  <a:pt x="4362" y="12158"/>
                </a:lnTo>
                <a:cubicBezTo>
                  <a:pt x="4362" y="9979"/>
                  <a:pt x="7973" y="8213"/>
                  <a:pt x="12427" y="8213"/>
                </a:cubicBezTo>
                <a:lnTo>
                  <a:pt x="14570" y="8213"/>
                </a:lnTo>
                <a:lnTo>
                  <a:pt x="14570" y="12158"/>
                </a:lnTo>
                <a:close/>
              </a:path>
            </a:pathLst>
          </a:custGeom>
          <a:gradFill rotWithShape="1">
            <a:gsLst>
              <a:gs pos="0">
                <a:srgbClr val="800000"/>
              </a:gs>
              <a:gs pos="100000">
                <a:srgbClr val="E1630E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21599992" lon="10799999" rev="10799999"/>
            </a:camera>
            <a:lightRig rig="threePt" dir="t"/>
          </a:scene3d>
        </p:spPr>
        <p:txBody>
          <a:bodyPr wrap="none" anchor="ctr"/>
          <a:lstStyle/>
          <a:p>
            <a:pPr eaLnBrk="1" hangingPunct="1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23" name="ZoneTexte 16"/>
          <p:cNvSpPr txBox="1">
            <a:spLocks noChangeArrowheads="1"/>
          </p:cNvSpPr>
          <p:nvPr/>
        </p:nvSpPr>
        <p:spPr bwMode="auto">
          <a:xfrm>
            <a:off x="3429000" y="3810000"/>
            <a:ext cx="738188" cy="461963"/>
          </a:xfrm>
          <a:prstGeom prst="rect">
            <a:avLst/>
          </a:prstGeom>
          <a:solidFill>
            <a:srgbClr val="E76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</a:t>
            </a:r>
            <a:r>
              <a:rPr lang="fr-FR" altLang="fr-FR" sz="2400" b="1" baseline="-250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ZoneTexte 17"/>
          <p:cNvSpPr txBox="1">
            <a:spLocks noChangeArrowheads="1"/>
          </p:cNvSpPr>
          <p:nvPr/>
        </p:nvSpPr>
        <p:spPr bwMode="auto">
          <a:xfrm>
            <a:off x="8713788" y="4857750"/>
            <a:ext cx="33956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Malheureusement, dans le monde, la superficie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d’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un terrain de foot de forêt disparaît toutes les 4 secondes !</a:t>
            </a:r>
          </a:p>
        </p:txBody>
      </p:sp>
      <p:sp>
        <p:nvSpPr>
          <p:cNvPr id="26" name="ZoneTexte 17"/>
          <p:cNvSpPr txBox="1">
            <a:spLocks noChangeArrowheads="1"/>
          </p:cNvSpPr>
          <p:nvPr/>
        </p:nvSpPr>
        <p:spPr bwMode="auto">
          <a:xfrm>
            <a:off x="6553200" y="2557463"/>
            <a:ext cx="55276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Pour vivre, l’homme a besoin d’absorber du dioxygène (O</a:t>
            </a:r>
            <a:r>
              <a:rPr lang="fr-FR" baseline="-25000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2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) et de rejeter du dioxyde de carbone (CO</a:t>
            </a:r>
            <a:r>
              <a:rPr lang="fr-FR" baseline="-25000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2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). A l’inverse, les plantes ont besoin d’absorber du CO</a:t>
            </a:r>
            <a:r>
              <a:rPr lang="fr-FR" baseline="-25000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2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 et de rejeter du O</a:t>
            </a:r>
            <a:r>
              <a:rPr lang="fr-FR" baseline="-25000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2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 pour leur photosynthèse. </a:t>
            </a:r>
          </a:p>
          <a:p>
            <a:pPr eaLnBrk="1" hangingPunct="1"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L’homme et les plantes sont donc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complémentaires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 !</a:t>
            </a:r>
          </a:p>
        </p:txBody>
      </p:sp>
      <p:pic>
        <p:nvPicPr>
          <p:cNvPr id="28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1020763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11338"/>
            <a:ext cx="10795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utoShape 10"/>
          <p:cNvSpPr>
            <a:spLocks noChangeArrowheads="1"/>
          </p:cNvSpPr>
          <p:nvPr/>
        </p:nvSpPr>
        <p:spPr bwMode="auto">
          <a:xfrm rot="16200000" flipH="1">
            <a:off x="4611794" y="2208950"/>
            <a:ext cx="429298" cy="448580"/>
          </a:xfrm>
          <a:custGeom>
            <a:avLst/>
            <a:gdLst>
              <a:gd name="G0" fmla="+- 14570 0 0"/>
              <a:gd name="G1" fmla="+- 3945 0 0"/>
              <a:gd name="G2" fmla="+- 12158 0 3945"/>
              <a:gd name="G3" fmla="+- G2 0 3945"/>
              <a:gd name="G4" fmla="*/ G3 32768 32059"/>
              <a:gd name="G5" fmla="*/ G4 1 2"/>
              <a:gd name="G6" fmla="+- 21600 0 14570"/>
              <a:gd name="G7" fmla="*/ G6 3945 6079"/>
              <a:gd name="G8" fmla="+- G7 14570 0"/>
              <a:gd name="T0" fmla="*/ 14570 w 21600"/>
              <a:gd name="T1" fmla="*/ 0 h 21600"/>
              <a:gd name="T2" fmla="*/ 14570 w 21600"/>
              <a:gd name="T3" fmla="*/ 12158 h 21600"/>
              <a:gd name="T4" fmla="*/ 2181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570" y="0"/>
                </a:lnTo>
                <a:lnTo>
                  <a:pt x="14570" y="3945"/>
                </a:lnTo>
                <a:lnTo>
                  <a:pt x="12427" y="3945"/>
                </a:lnTo>
                <a:cubicBezTo>
                  <a:pt x="5564" y="3945"/>
                  <a:pt x="0" y="7622"/>
                  <a:pt x="0" y="12158"/>
                </a:cubicBezTo>
                <a:lnTo>
                  <a:pt x="0" y="21600"/>
                </a:lnTo>
                <a:lnTo>
                  <a:pt x="4362" y="21600"/>
                </a:lnTo>
                <a:lnTo>
                  <a:pt x="4362" y="12158"/>
                </a:lnTo>
                <a:cubicBezTo>
                  <a:pt x="4362" y="9979"/>
                  <a:pt x="7973" y="8213"/>
                  <a:pt x="12427" y="8213"/>
                </a:cubicBezTo>
                <a:lnTo>
                  <a:pt x="14570" y="8213"/>
                </a:lnTo>
                <a:lnTo>
                  <a:pt x="14570" y="12158"/>
                </a:lnTo>
                <a:close/>
              </a:path>
            </a:pathLst>
          </a:custGeom>
          <a:gradFill rotWithShape="1">
            <a:gsLst>
              <a:gs pos="0">
                <a:srgbClr val="800000"/>
              </a:gs>
              <a:gs pos="100000">
                <a:srgbClr val="E1630E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21599992" lon="10799999" rev="10799999"/>
            </a:camera>
            <a:lightRig rig="threePt" dir="t"/>
          </a:scene3d>
        </p:spPr>
        <p:txBody>
          <a:bodyPr wrap="none" anchor="ctr"/>
          <a:lstStyle/>
          <a:p>
            <a:pPr eaLnBrk="1" hangingPunct="1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31" name="ZoneTexte 15"/>
          <p:cNvSpPr txBox="1">
            <a:spLocks noChangeArrowheads="1"/>
          </p:cNvSpPr>
          <p:nvPr/>
        </p:nvSpPr>
        <p:spPr bwMode="auto">
          <a:xfrm>
            <a:off x="5024438" y="1962150"/>
            <a:ext cx="496887" cy="461963"/>
          </a:xfrm>
          <a:prstGeom prst="rect">
            <a:avLst/>
          </a:prstGeom>
          <a:solidFill>
            <a:srgbClr val="E866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</a:t>
            </a:r>
            <a:r>
              <a:rPr lang="fr-FR" altLang="fr-FR" sz="2400" b="1" baseline="-250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Image 1" descr="Une image contenant capture d’écran, cercle, nuit&#10;&#10;Description générée automatiquement">
            <a:extLst>
              <a:ext uri="{FF2B5EF4-FFF2-40B4-BE49-F238E27FC236}">
                <a16:creationId xmlns:a16="http://schemas.microsoft.com/office/drawing/2014/main" id="{F4826752-03EC-B47D-FC80-A4590F3F2F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6" b="52940"/>
          <a:stretch/>
        </p:blipFill>
        <p:spPr>
          <a:xfrm>
            <a:off x="5083188" y="627063"/>
            <a:ext cx="1660512" cy="1368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6" grpId="0"/>
      <p:bldP spid="3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4105" y="1291005"/>
            <a:ext cx="7626350" cy="556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Logo A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DFFDB0D3-D485-42D1-9813-B7691ACA4BBB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58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20" y="-34875"/>
            <a:ext cx="5435600" cy="265176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Connais-tu l’histoire du colibri ?</a:t>
            </a:r>
          </a:p>
        </p:txBody>
      </p:sp>
      <p:pic>
        <p:nvPicPr>
          <p:cNvPr id="121859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F90005A1-CB77-4229-A6C4-C627F0A1FDE5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59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7859713" y="1501775"/>
            <a:ext cx="37084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 immense incendie ravage la jungle. Affolés, les animaux fuient en tous sens. Seul un colibri, sans relâche, fait l’aller-retour de la rivière au brasier, une minuscule goutte d’eau dans son bec, pour l’y déposer sur le feu. Un toucan à l’énorme bec l’interpelle :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« Tu es fou, colibri, tu vois bien que cela ne sert à rien »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« Oui, je sais » répond le colibri, « mais je fais ma part »…</a:t>
            </a:r>
          </a:p>
        </p:txBody>
      </p:sp>
      <p:pic>
        <p:nvPicPr>
          <p:cNvPr id="121862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1268413"/>
            <a:ext cx="52578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088" y="2447925"/>
            <a:ext cx="318611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8"/>
          <p:cNvGrpSpPr>
            <a:grpSpLocks/>
          </p:cNvGrpSpPr>
          <p:nvPr/>
        </p:nvGrpSpPr>
        <p:grpSpPr bwMode="auto">
          <a:xfrm>
            <a:off x="1587500" y="1219200"/>
            <a:ext cx="5100638" cy="5184775"/>
            <a:chOff x="5716943" y="352361"/>
            <a:chExt cx="5101076" cy="5184953"/>
          </a:xfrm>
        </p:grpSpPr>
        <p:pic>
          <p:nvPicPr>
            <p:cNvPr id="1742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943" y="352361"/>
              <a:ext cx="5101076" cy="518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6" name="ZoneTexte 8"/>
            <p:cNvSpPr txBox="1">
              <a:spLocks noChangeArrowheads="1"/>
            </p:cNvSpPr>
            <p:nvPr/>
          </p:nvSpPr>
          <p:spPr bwMode="auto">
            <a:xfrm>
              <a:off x="6901218" y="652452"/>
              <a:ext cx="2880917" cy="3416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72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15 000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72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litres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72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d’air</a:t>
              </a:r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28813" y="9525"/>
            <a:ext cx="96393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Arial" charset="0"/>
              </a:rPr>
              <a:t>Chaque jour, je respire environ…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cs typeface="Arial" charset="0"/>
            </a:endParaRPr>
          </a:p>
        </p:txBody>
      </p:sp>
      <p:sp>
        <p:nvSpPr>
          <p:cNvPr id="17413" name="ZoneTexte 15"/>
          <p:cNvSpPr txBox="1">
            <a:spLocks noChangeArrowheads="1"/>
          </p:cNvSpPr>
          <p:nvPr/>
        </p:nvSpPr>
        <p:spPr bwMode="auto">
          <a:xfrm>
            <a:off x="9521825" y="2932113"/>
            <a:ext cx="1354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Mon air</a:t>
            </a:r>
          </a:p>
        </p:txBody>
      </p:sp>
      <p:sp>
        <p:nvSpPr>
          <p:cNvPr id="10" name="ZoneTexte 15"/>
          <p:cNvSpPr txBox="1">
            <a:spLocks noChangeArrowheads="1"/>
          </p:cNvSpPr>
          <p:nvPr/>
        </p:nvSpPr>
        <p:spPr bwMode="auto">
          <a:xfrm>
            <a:off x="6688138" y="4641850"/>
            <a:ext cx="40243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En comparaison, on recommande de boire 1,5 litre à 2 litres d’eau par jour pour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être en bonne santé !</a:t>
            </a:r>
          </a:p>
        </p:txBody>
      </p:sp>
      <p:sp>
        <p:nvSpPr>
          <p:cNvPr id="11" name="ZoneTexte 15"/>
          <p:cNvSpPr txBox="1">
            <a:spLocks noChangeArrowheads="1"/>
          </p:cNvSpPr>
          <p:nvPr/>
        </p:nvSpPr>
        <p:spPr bwMode="auto">
          <a:xfrm>
            <a:off x="6588125" y="1592263"/>
            <a:ext cx="4979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Je respire donc environ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 litres d’air par minute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416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7420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7422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660F5222-7A6F-4199-BF93-9B7B727CCC78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tn_Camera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5703888"/>
            <a:ext cx="4032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Chaque geste compte !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Agissons tous pour un air pur !</a:t>
            </a:r>
          </a:p>
        </p:txBody>
      </p:sp>
      <p:pic>
        <p:nvPicPr>
          <p:cNvPr id="123907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6412" y="1256706"/>
            <a:ext cx="7053009" cy="568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Logo A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62B986AF-1E3B-446A-B009-66FCD1C0FA09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60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278063" y="1919288"/>
            <a:ext cx="9744075" cy="4673600"/>
          </a:xfrm>
          <a:prstGeom prst="rect">
            <a:avLst/>
          </a:prstGeom>
          <a:solidFill>
            <a:schemeClr val="bg1">
              <a:alpha val="65000"/>
            </a:schemeClr>
          </a:solidFill>
          <a:ln w="12700">
            <a:solidFill>
              <a:srgbClr val="006AB2"/>
            </a:solidFill>
            <a:prstDash val="solid"/>
            <a:round/>
            <a:headEnd/>
            <a:tailEnd/>
          </a:ln>
          <a:effectLst>
            <a:outerShdw blurRad="101600" dist="38100" dir="5400000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278063" y="141288"/>
            <a:ext cx="9744075" cy="1776412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rgbClr val="006AB2"/>
            </a:solidFill>
            <a:prstDash val="solid"/>
            <a:round/>
            <a:headEnd/>
            <a:tailEnd/>
          </a:ln>
          <a:effectLst>
            <a:outerShdw blurRad="101600" dist="38100" dir="5400000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5188" y="239713"/>
            <a:ext cx="9886950" cy="720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Découvrez les modules de L’Air et Moi !</a:t>
            </a:r>
          </a:p>
        </p:txBody>
      </p:sp>
      <p:sp>
        <p:nvSpPr>
          <p:cNvPr id="125957" name="ZoneTexte 1"/>
          <p:cNvSpPr txBox="1">
            <a:spLocks noChangeArrowheads="1"/>
          </p:cNvSpPr>
          <p:nvPr/>
        </p:nvSpPr>
        <p:spPr bwMode="auto">
          <a:xfrm>
            <a:off x="3541713" y="958850"/>
            <a:ext cx="6999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800">
                <a:solidFill>
                  <a:srgbClr val="002060"/>
                </a:solidFill>
              </a:rPr>
              <a:t>Vous venez de parcourir le module l’essentiel cycle 2  de L’Air et Moi. </a:t>
            </a:r>
            <a:br>
              <a:rPr lang="fr-FR" altLang="fr-FR" sz="1800">
                <a:solidFill>
                  <a:srgbClr val="002060"/>
                </a:solidFill>
              </a:rPr>
            </a:br>
            <a:r>
              <a:rPr lang="fr-FR" altLang="fr-FR" sz="1800">
                <a:solidFill>
                  <a:srgbClr val="002060"/>
                </a:solidFill>
              </a:rPr>
              <a:t>N’hésitez pas à nous donner </a:t>
            </a:r>
            <a:r>
              <a:rPr lang="fr-FR" altLang="fr-FR" sz="1800">
                <a:solidFill>
                  <a:srgbClr val="002060"/>
                </a:solidFill>
                <a:hlinkClick r:id="rId4"/>
              </a:rPr>
              <a:t>votre avis</a:t>
            </a:r>
            <a:r>
              <a:rPr lang="fr-FR" altLang="fr-FR" sz="180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Flèche droite rayée 2"/>
          <p:cNvSpPr/>
          <p:nvPr/>
        </p:nvSpPr>
        <p:spPr>
          <a:xfrm>
            <a:off x="2278063" y="2411413"/>
            <a:ext cx="427037" cy="185737"/>
          </a:xfrm>
          <a:prstGeom prst="stripedRightArrow">
            <a:avLst>
              <a:gd name="adj1" fmla="val 100000"/>
              <a:gd name="adj2" fmla="val 46789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25" name="Eart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88" y="2427288"/>
            <a:ext cx="228758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Imag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7127">
            <a:off x="9906000" y="1620838"/>
            <a:ext cx="1852613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2692400" y="2137679"/>
            <a:ext cx="6210300" cy="65556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000" dirty="0">
                <a:solidFill>
                  <a:srgbClr val="E36356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2000" baseline="30000" dirty="0">
                <a:solidFill>
                  <a:srgbClr val="E36356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2000" dirty="0">
                <a:solidFill>
                  <a:srgbClr val="E36356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– L’essentiel cycle 2 : La pollution de l’air </a:t>
            </a:r>
          </a:p>
          <a:p>
            <a:pPr>
              <a:defRPr/>
            </a:pP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  <a:hlinkClick r:id="rId7"/>
              </a:rPr>
              <a:t>me</a:t>
            </a:r>
            <a:r>
              <a:rPr lang="fr-FR" altLang="fr-FR" sz="2000" baseline="30000" dirty="0">
                <a:solidFill>
                  <a:srgbClr val="EA6557"/>
                </a:solidFill>
                <a:latin typeface="Candara" panose="020E0502030303020204" pitchFamily="34" charset="0"/>
                <a:cs typeface="Arial" panose="020B0604020202020204" pitchFamily="34" charset="0"/>
                <a:hlinkClick r:id="rId7"/>
              </a:rPr>
              <a:t>c3</a:t>
            </a: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  <a:hlinkClick r:id="rId7"/>
              </a:rPr>
              <a:t> – L’essentiel cycle 3 : La pollution de l’air </a:t>
            </a:r>
            <a:endParaRPr lang="fr-FR" sz="2000" kern="0" dirty="0">
              <a:solidFill>
                <a:srgbClr val="002060"/>
              </a:solidFill>
              <a:latin typeface="Candara" panose="020E0502030303020204" pitchFamily="34" charset="0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endParaRPr lang="fr-FR" sz="2000" kern="0" dirty="0">
              <a:solidFill>
                <a:srgbClr val="002060"/>
              </a:solidFill>
              <a:latin typeface="Candara" panose="020E0502030303020204" pitchFamily="34" charset="0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8"/>
              </a:rPr>
              <a:t>m</a:t>
            </a:r>
            <a:r>
              <a:rPr lang="fr-FR" altLang="fr-FR" sz="2000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8"/>
              </a:rPr>
              <a:t>1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8"/>
              </a:rPr>
              <a:t> – L’importance de l’air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9"/>
              </a:rPr>
              <a:t>m</a:t>
            </a:r>
            <a:r>
              <a:rPr lang="fr-FR" altLang="fr-FR" sz="2000" b="1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9"/>
              </a:rPr>
              <a:t>2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9"/>
              </a:rPr>
              <a:t> – Les causes de la pollution de l'air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0"/>
              </a:rPr>
              <a:t>m</a:t>
            </a:r>
            <a:r>
              <a:rPr lang="fr-FR" altLang="fr-FR" sz="2000" b="1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0"/>
              </a:rPr>
              <a:t>3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0"/>
              </a:rPr>
              <a:t> – Les conséquences de la pollution de l’air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1"/>
              </a:rPr>
              <a:t>m</a:t>
            </a:r>
            <a:r>
              <a:rPr lang="fr-FR" altLang="fr-FR" sz="2000" b="1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1"/>
              </a:rPr>
              <a:t>4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1"/>
              </a:rPr>
              <a:t> – La surveillance de la qualité de l'air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2"/>
              </a:rPr>
              <a:t>m</a:t>
            </a:r>
            <a:r>
              <a:rPr lang="fr-FR" altLang="fr-FR" sz="2000" b="1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2"/>
              </a:rPr>
              <a:t>5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2"/>
              </a:rPr>
              <a:t> – Les solutions contre la pollution de l'air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3"/>
              </a:rPr>
              <a:t>m</a:t>
            </a:r>
            <a:r>
              <a:rPr lang="fr-FR" altLang="fr-FR" sz="2000" b="1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3"/>
              </a:rPr>
              <a:t>6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3"/>
              </a:rPr>
              <a:t> – La pollution de l’air intérieur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4"/>
              </a:rPr>
              <a:t>m</a:t>
            </a:r>
            <a:r>
              <a:rPr lang="fr-FR" altLang="fr-FR" sz="2000" b="1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4"/>
              </a:rPr>
              <a:t>7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4"/>
              </a:rPr>
              <a:t> – L’air et l’énergie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</a:t>
            </a:r>
            <a:r>
              <a:rPr lang="fr-FR" altLang="fr-FR" sz="2000" b="1" baseline="30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8</a:t>
            </a: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– L’air de ma classe (en cours)</a:t>
            </a:r>
          </a:p>
          <a:p>
            <a:pPr>
              <a:defRPr/>
            </a:pP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</a:t>
            </a:r>
            <a:r>
              <a:rPr lang="fr-FR" altLang="fr-FR" sz="2000" b="1" baseline="30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9</a:t>
            </a: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– L’air et la biodiversité (en cours)</a:t>
            </a:r>
          </a:p>
          <a:p>
            <a:pPr>
              <a:defRPr/>
            </a:pP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</a:t>
            </a:r>
            <a:r>
              <a:rPr lang="fr-FR" altLang="fr-FR" sz="2000" b="1" baseline="30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</a:t>
            </a: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– L’air et le climat (en cours)</a:t>
            </a:r>
          </a:p>
          <a:p>
            <a:pPr>
              <a:defRPr/>
            </a:pP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</a:t>
            </a:r>
            <a:r>
              <a:rPr lang="fr-FR" altLang="fr-FR" sz="2000" b="1" baseline="30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11</a:t>
            </a: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– L’air et la santé (en cours)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2000" i="1" dirty="0">
              <a:solidFill>
                <a:srgbClr val="AFABAB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sz="2000" kern="0" dirty="0">
              <a:solidFill>
                <a:srgbClr val="002060"/>
              </a:solidFill>
              <a:latin typeface="Candara" panose="020E0502030303020204" pitchFamily="34" charset="0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endParaRPr lang="fr-FR" sz="2000" dirty="0">
              <a:solidFill>
                <a:prstClr val="black"/>
              </a:solidFill>
            </a:endParaRPr>
          </a:p>
        </p:txBody>
      </p:sp>
      <p:sp>
        <p:nvSpPr>
          <p:cNvPr id="14" name="Rectangle 1"/>
          <p:cNvSpPr/>
          <p:nvPr/>
        </p:nvSpPr>
        <p:spPr>
          <a:xfrm>
            <a:off x="0" y="-11113"/>
            <a:ext cx="2041525" cy="6869113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>
              <a:alpha val="50000"/>
            </a:srgbClr>
          </a:solidFill>
          <a:ln>
            <a:noFill/>
          </a:ln>
          <a:effectLst>
            <a:outerShdw blurRad="1524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15" name="Image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0531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txt-About"/>
          <p:cNvSpPr txBox="1">
            <a:spLocks noChangeArrowheads="1"/>
          </p:cNvSpPr>
          <p:nvPr/>
        </p:nvSpPr>
        <p:spPr bwMode="auto">
          <a:xfrm>
            <a:off x="447675" y="6121400"/>
            <a:ext cx="1111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prstClr val="black"/>
                </a:solidFill>
                <a:latin typeface="Candara" panose="020E0502030303020204" pitchFamily="34" charset="0"/>
              </a:rPr>
              <a:t>À propos</a:t>
            </a:r>
            <a:endParaRPr lang="fr-FR" altLang="fr-FR" sz="1050" kern="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25965" name="Logo AEM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/>
          <p:nvPr/>
        </p:nvSpPr>
        <p:spPr>
          <a:xfrm rot="16200000">
            <a:off x="5243512" y="-90487"/>
            <a:ext cx="1704975" cy="121920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431800" dist="38100" dir="2700000" algn="tl" rotWithShape="0">
              <a:prstClr val="black"/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7" name="Rectangle 1"/>
          <p:cNvSpPr/>
          <p:nvPr/>
        </p:nvSpPr>
        <p:spPr>
          <a:xfrm>
            <a:off x="0" y="-11113"/>
            <a:ext cx="2041525" cy="68580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>
              <a:alpha val="50000"/>
            </a:srgbClr>
          </a:solidFill>
          <a:ln>
            <a:noFill/>
          </a:ln>
          <a:effectLst>
            <a:outerShdw blurRad="1524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295525" y="1389063"/>
            <a:ext cx="7264400" cy="3335337"/>
          </a:xfrm>
          <a:prstGeom prst="rect">
            <a:avLst/>
          </a:prstGeom>
          <a:solidFill>
            <a:schemeClr val="bg1">
              <a:alpha val="65000"/>
            </a:schemeClr>
          </a:solidFill>
          <a:ln w="12700">
            <a:solidFill>
              <a:srgbClr val="006AB2"/>
            </a:solidFill>
            <a:prstDash val="solid"/>
            <a:round/>
            <a:headEnd/>
            <a:tailEnd/>
          </a:ln>
          <a:effectLst>
            <a:outerShdw blurRad="101600" dist="38100" dir="5400000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28005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2133" y="5852929"/>
            <a:ext cx="15656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Picture 41" descr="LogoAtmo-france08_pet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592455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7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5981700"/>
            <a:ext cx="150812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295525" y="384175"/>
            <a:ext cx="7264400" cy="1008063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rgbClr val="006AB2"/>
            </a:solidFill>
            <a:prstDash val="solid"/>
            <a:round/>
            <a:headEnd/>
            <a:tailEnd/>
          </a:ln>
          <a:effectLst>
            <a:outerShdw blurRad="101600" dist="38100" dir="5400000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28009" name="Imag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4991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0" name="Imag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1087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txt-Sommaire"/>
          <p:cNvSpPr txBox="1">
            <a:spLocks noChangeArrowheads="1"/>
          </p:cNvSpPr>
          <p:nvPr/>
        </p:nvSpPr>
        <p:spPr bwMode="auto">
          <a:xfrm>
            <a:off x="501650" y="5570538"/>
            <a:ext cx="1065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kern="0" dirty="0">
                <a:solidFill>
                  <a:prstClr val="black"/>
                </a:solidFill>
                <a:latin typeface="Candara" panose="020E0502030303020204" pitchFamily="34" charset="0"/>
              </a:rPr>
              <a:t>Sommaire</a:t>
            </a:r>
          </a:p>
        </p:txBody>
      </p:sp>
      <p:sp>
        <p:nvSpPr>
          <p:cNvPr id="29" name="Ztxt-Début"/>
          <p:cNvSpPr txBox="1">
            <a:spLocks noChangeArrowheads="1"/>
          </p:cNvSpPr>
          <p:nvPr/>
        </p:nvSpPr>
        <p:spPr bwMode="auto">
          <a:xfrm>
            <a:off x="449263" y="6200775"/>
            <a:ext cx="884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kern="0" dirty="0">
                <a:solidFill>
                  <a:prstClr val="black"/>
                </a:solidFill>
                <a:latin typeface="Candara" panose="020E0502030303020204" pitchFamily="34" charset="0"/>
              </a:rPr>
              <a:t>Début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157413" y="5510213"/>
            <a:ext cx="6194425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kern="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Nous attendons vos remarques par e-mail : </a:t>
            </a:r>
            <a:r>
              <a:rPr lang="fr-FR" altLang="fr-FR" sz="1400" b="1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contact@airandme.org</a:t>
            </a:r>
            <a:endParaRPr lang="fr-FR" altLang="fr-FR" sz="1400" b="1" kern="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3911600" y="466725"/>
            <a:ext cx="5484813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2400" kern="0" dirty="0">
                <a:solidFill>
                  <a:srgbClr val="002060"/>
                </a:solidFill>
                <a:latin typeface="Candara" panose="020E0502030303020204" pitchFamily="34" charset="0"/>
                <a:ea typeface="Arial" pitchFamily="-100" charset="0"/>
                <a:cs typeface="Arial" pitchFamily="-100" charset="0"/>
              </a:rPr>
              <a:t>Module l’essentiel cycle 2</a:t>
            </a:r>
            <a:br>
              <a:rPr lang="fr-FR" sz="26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</a:br>
            <a:r>
              <a:rPr lang="fr-FR" sz="26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La pollution de l’air</a:t>
            </a:r>
          </a:p>
        </p:txBody>
      </p:sp>
      <p:sp>
        <p:nvSpPr>
          <p:cNvPr id="128015" name="ZoneTexte 31"/>
          <p:cNvSpPr txBox="1">
            <a:spLocks noChangeArrowheads="1"/>
          </p:cNvSpPr>
          <p:nvPr/>
        </p:nvSpPr>
        <p:spPr bwMode="auto">
          <a:xfrm>
            <a:off x="2384425" y="457200"/>
            <a:ext cx="1438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40404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4800" b="1" baseline="30000">
                <a:solidFill>
                  <a:srgbClr val="40404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endParaRPr lang="fr-FR" altLang="fr-FR" sz="4800" b="1">
              <a:solidFill>
                <a:srgbClr val="404040"/>
              </a:solidFill>
            </a:endParaRPr>
          </a:p>
        </p:txBody>
      </p:sp>
      <p:sp>
        <p:nvSpPr>
          <p:cNvPr id="33" name="Ztxt-VERSION-PPT"/>
          <p:cNvSpPr txBox="1">
            <a:spLocks noChangeArrowheads="1"/>
          </p:cNvSpPr>
          <p:nvPr/>
        </p:nvSpPr>
        <p:spPr bwMode="auto">
          <a:xfrm rot="16200000">
            <a:off x="11449844" y="754856"/>
            <a:ext cx="992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i="1" kern="0" dirty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20190405</a:t>
            </a:r>
          </a:p>
        </p:txBody>
      </p:sp>
      <p:sp>
        <p:nvSpPr>
          <p:cNvPr id="36" name="ZoneTexte 4"/>
          <p:cNvSpPr txBox="1">
            <a:spLocks noChangeArrowheads="1"/>
          </p:cNvSpPr>
          <p:nvPr/>
        </p:nvSpPr>
        <p:spPr bwMode="auto">
          <a:xfrm>
            <a:off x="2338388" y="1508125"/>
            <a:ext cx="7259637" cy="30623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Objectif de ce support : </a:t>
            </a: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</a:rPr>
              <a:t>sensibiliser à la qualité de l’air, rendre acteur de la protection de l’air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Propriété intellectuelle : </a:t>
            </a: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</a:rPr>
              <a:t> Victor Hugo ESPINOSA, </a:t>
            </a:r>
            <a:r>
              <a:rPr lang="fr-FR" altLang="fr-FR" sz="1400" dirty="0" err="1">
                <a:solidFill>
                  <a:srgbClr val="002060"/>
                </a:solidFill>
                <a:latin typeface="Candara" panose="020E0502030303020204" pitchFamily="34" charset="0"/>
              </a:rPr>
              <a:t>AtmoSud</a:t>
            </a:r>
            <a:r>
              <a:rPr lang="fr-FR" altLang="fr-FR" sz="1400">
                <a:solidFill>
                  <a:srgbClr val="002060"/>
                </a:solidFill>
                <a:latin typeface="Candara" panose="020E0502030303020204" pitchFamily="34" charset="0"/>
              </a:rPr>
              <a:t>, Fédération L’Air et Moi, Maison de l’Ecologie de Provence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>
                <a:solidFill>
                  <a:prstClr val="black"/>
                </a:solidFill>
                <a:latin typeface="Candara" panose="020E0502030303020204" pitchFamily="34" charset="0"/>
              </a:rPr>
              <a:t>Coordination </a:t>
            </a:r>
            <a:r>
              <a:rPr lang="fr-FR" altLang="fr-FR" sz="1400" b="1" dirty="0">
                <a:solidFill>
                  <a:prstClr val="black"/>
                </a:solidFill>
                <a:latin typeface="Candara" panose="020E0502030303020204" pitchFamily="34" charset="0"/>
              </a:rPr>
              <a:t>et réalisation : </a:t>
            </a: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</a:rPr>
              <a:t>Victor Hugo ESPINOSA, Marie Anne LE MEUR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Dessins : </a:t>
            </a:r>
            <a:r>
              <a:rPr lang="fr-FR" altLang="fr-FR" sz="1400" kern="0" dirty="0">
                <a:solidFill>
                  <a:srgbClr val="002060"/>
                </a:solidFill>
                <a:latin typeface="Candara" panose="020E0502030303020204" pitchFamily="34" charset="0"/>
              </a:rPr>
              <a:t>Isabelle NÈGRE-FRANÇOIS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Contribution : </a:t>
            </a:r>
            <a:r>
              <a:rPr lang="fr-FR" altLang="fr-FR" sz="1400" kern="0" dirty="0">
                <a:solidFill>
                  <a:srgbClr val="002060"/>
                </a:solidFill>
                <a:latin typeface="Candara" panose="020E0502030303020204" pitchFamily="34" charset="0"/>
              </a:rPr>
              <a:t>enseignants et classes d’écoles et de collèges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Mise en page : </a:t>
            </a:r>
            <a:r>
              <a:rPr lang="fr-FR" altLang="fr-FR" sz="1400" kern="0" dirty="0">
                <a:solidFill>
                  <a:srgbClr val="002060"/>
                </a:solidFill>
                <a:latin typeface="Candara" panose="020E0502030303020204" pitchFamily="34" charset="0"/>
              </a:rPr>
              <a:t>Mathieu DARWICHE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Diffusion : </a:t>
            </a: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</a:rPr>
              <a:t>téléchargement gratuit sur </a:t>
            </a:r>
            <a:r>
              <a:rPr lang="fr-FR" altLang="fr-FR" sz="1400" dirty="0">
                <a:solidFill>
                  <a:srgbClr val="7030A0"/>
                </a:solidFill>
                <a:latin typeface="Candara" panose="020E0502030303020204" pitchFamily="34" charset="0"/>
                <a:hlinkClick r:id="rId11"/>
              </a:rPr>
              <a:t>www.lairetmoi.org</a:t>
            </a:r>
            <a:endParaRPr lang="fr-FR" altLang="fr-FR" sz="1400" dirty="0">
              <a:solidFill>
                <a:srgbClr val="7030A0"/>
              </a:solidFill>
              <a:latin typeface="Candara" panose="020E0502030303020204" pitchFamily="34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Contenu : </a:t>
            </a: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</a:rPr>
              <a:t>9 modules</a:t>
            </a:r>
            <a:b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endParaRPr lang="fr-FR" altLang="fr-FR" sz="14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kern="0" dirty="0">
                <a:solidFill>
                  <a:prstClr val="black"/>
                </a:solidFill>
                <a:latin typeface="Candara" panose="020E0502030303020204" pitchFamily="34" charset="0"/>
              </a:rPr>
              <a:t>En utilisant L’Air et Moi, vous acceptez la </a:t>
            </a:r>
            <a:r>
              <a:rPr lang="fr-FR" altLang="fr-FR" sz="1300" kern="0" dirty="0">
                <a:solidFill>
                  <a:prstClr val="black"/>
                </a:solidFill>
                <a:latin typeface="Candara" panose="020E0502030303020204" pitchFamily="34" charset="0"/>
                <a:hlinkClick r:id="rId12"/>
              </a:rPr>
              <a:t>charte d’utilisation de L’Air et Moi</a:t>
            </a:r>
            <a:r>
              <a:rPr lang="fr-FR" altLang="fr-FR" sz="1300" kern="0" dirty="0">
                <a:solidFill>
                  <a:prstClr val="black"/>
                </a:solidFill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128018" name="Imag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195002">
            <a:off x="9071034" y="3279034"/>
            <a:ext cx="3011592" cy="245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8019" name="Groupe 1"/>
          <p:cNvGrpSpPr>
            <a:grpSpLocks/>
          </p:cNvGrpSpPr>
          <p:nvPr/>
        </p:nvGrpSpPr>
        <p:grpSpPr bwMode="auto">
          <a:xfrm rot="194893">
            <a:off x="8062913" y="3797300"/>
            <a:ext cx="2625725" cy="1254125"/>
            <a:chOff x="7096357" y="-782082"/>
            <a:chExt cx="3369044" cy="1702254"/>
          </a:xfrm>
        </p:grpSpPr>
        <p:pic>
          <p:nvPicPr>
            <p:cNvPr id="128023" name="Image 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645431">
              <a:off x="7096357" y="-782082"/>
              <a:ext cx="3369044" cy="1702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1" name="ZoneTexte 6"/>
            <p:cNvSpPr txBox="1">
              <a:spLocks noChangeArrowheads="1"/>
            </p:cNvSpPr>
            <p:nvPr/>
          </p:nvSpPr>
          <p:spPr bwMode="auto">
            <a:xfrm rot="21405107">
              <a:off x="7407365" y="-393955"/>
              <a:ext cx="2228376" cy="68952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altLang="fr-FR" sz="1600" kern="0" dirty="0">
                  <a:solidFill>
                    <a:prstClr val="black"/>
                  </a:solidFill>
                  <a:latin typeface="Candara" panose="020E0502030303020204" pitchFamily="34" charset="0"/>
                </a:rPr>
                <a:t>Merci de votre attention !</a:t>
              </a:r>
            </a:p>
          </p:txBody>
        </p:sp>
      </p:grpSp>
      <p:pic>
        <p:nvPicPr>
          <p:cNvPr id="128020" name="Imag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238" y="111125"/>
            <a:ext cx="40481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Video">
            <a:hlinkClick r:id="rId16"/>
          </p:cNvPr>
          <p:cNvSpPr txBox="1">
            <a:spLocks noChangeArrowheads="1"/>
          </p:cNvSpPr>
          <p:nvPr/>
        </p:nvSpPr>
        <p:spPr bwMode="auto">
          <a:xfrm>
            <a:off x="10514013" y="107950"/>
            <a:ext cx="1165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i="1" kern="0" dirty="0">
                <a:solidFill>
                  <a:prstClr val="white">
                    <a:lumMod val="50000"/>
                  </a:prstClr>
                </a:solidFill>
                <a:latin typeface="Candara" panose="020E0502030303020204" pitchFamily="34" charset="0"/>
              </a:rPr>
              <a:t>Version 2.2.3</a:t>
            </a:r>
          </a:p>
        </p:txBody>
      </p:sp>
      <p:pic>
        <p:nvPicPr>
          <p:cNvPr id="128022" name="Logo AEM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0"/>
          <p:cNvGrpSpPr>
            <a:grpSpLocks/>
          </p:cNvGrpSpPr>
          <p:nvPr/>
        </p:nvGrpSpPr>
        <p:grpSpPr bwMode="auto">
          <a:xfrm>
            <a:off x="2130425" y="4189413"/>
            <a:ext cx="3825875" cy="2538412"/>
            <a:chOff x="-139555" y="5142563"/>
            <a:chExt cx="4856461" cy="2537578"/>
          </a:xfrm>
        </p:grpSpPr>
        <p:sp>
          <p:nvSpPr>
            <p:cNvPr id="130074" name="Text Box 13"/>
            <p:cNvSpPr txBox="1">
              <a:spLocks noChangeArrowheads="1"/>
            </p:cNvSpPr>
            <p:nvPr/>
          </p:nvSpPr>
          <p:spPr bwMode="auto">
            <a:xfrm>
              <a:off x="-139555" y="6756963"/>
              <a:ext cx="4856461" cy="923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FF000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Surveiller l’apparition de gêne respiratoire : </a:t>
              </a:r>
              <a:r>
                <a:rPr lang="fr-FR" altLang="fr-FR" sz="18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asthme et autres symptômes</a:t>
              </a:r>
            </a:p>
          </p:txBody>
        </p:sp>
        <p:pic>
          <p:nvPicPr>
            <p:cNvPr id="130075" name="Imag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817" y="5142563"/>
              <a:ext cx="3174621" cy="159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 23"/>
          <p:cNvGrpSpPr>
            <a:grpSpLocks/>
          </p:cNvGrpSpPr>
          <p:nvPr/>
        </p:nvGrpSpPr>
        <p:grpSpPr bwMode="auto">
          <a:xfrm>
            <a:off x="6669088" y="3849688"/>
            <a:ext cx="5054600" cy="2943225"/>
            <a:chOff x="9350601" y="4553428"/>
            <a:chExt cx="5054722" cy="2943452"/>
          </a:xfrm>
        </p:grpSpPr>
        <p:pic>
          <p:nvPicPr>
            <p:cNvPr id="130072" name="Imag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6326" y="4553428"/>
              <a:ext cx="2512515" cy="1784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073" name="Text Box 13"/>
            <p:cNvSpPr txBox="1">
              <a:spLocks noChangeArrowheads="1"/>
            </p:cNvSpPr>
            <p:nvPr/>
          </p:nvSpPr>
          <p:spPr bwMode="auto">
            <a:xfrm>
              <a:off x="9350601" y="6296251"/>
              <a:ext cx="5054722" cy="1200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FF000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Continuer d’aérer les locaux</a:t>
              </a:r>
              <a:r>
                <a:rPr lang="fr-FR" altLang="fr-FR" sz="18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 10 minutes le matin, 10 minutes le soir et après chaque activité polluant l’air, de préférence côté cour, et ne pas </a:t>
              </a:r>
            </a:p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réduire la ventilation</a:t>
              </a:r>
            </a:p>
          </p:txBody>
        </p:sp>
      </p:grpSp>
      <p:sp>
        <p:nvSpPr>
          <p:cNvPr id="1300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Que faut-il faire lors d’un pic de pollution ?</a:t>
            </a:r>
          </a:p>
        </p:txBody>
      </p:sp>
      <p:grpSp>
        <p:nvGrpSpPr>
          <p:cNvPr id="4" name="Groupe 46"/>
          <p:cNvGrpSpPr>
            <a:grpSpLocks/>
          </p:cNvGrpSpPr>
          <p:nvPr/>
        </p:nvGrpSpPr>
        <p:grpSpPr bwMode="auto">
          <a:xfrm>
            <a:off x="2130425" y="1077913"/>
            <a:ext cx="3922713" cy="2911475"/>
            <a:chOff x="-279778" y="2841987"/>
            <a:chExt cx="3923263" cy="2910984"/>
          </a:xfrm>
        </p:grpSpPr>
        <p:sp>
          <p:nvSpPr>
            <p:cNvPr id="130070" name="Text Box 13"/>
            <p:cNvSpPr txBox="1">
              <a:spLocks noChangeArrowheads="1"/>
            </p:cNvSpPr>
            <p:nvPr/>
          </p:nvSpPr>
          <p:spPr bwMode="auto">
            <a:xfrm>
              <a:off x="-279778" y="4829666"/>
              <a:ext cx="3923263" cy="923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Maintenir une </a:t>
              </a:r>
              <a:r>
                <a:rPr lang="fr-FR" altLang="fr-FR" sz="1800">
                  <a:solidFill>
                    <a:srgbClr val="FF000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activité calme </a:t>
              </a:r>
              <a:r>
                <a:rPr lang="fr-FR" altLang="fr-FR" sz="18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 plein air comme à l’intérieur, et </a:t>
              </a:r>
              <a:r>
                <a:rPr lang="fr-FR" altLang="fr-FR" sz="1800">
                  <a:solidFill>
                    <a:srgbClr val="FF000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éviter les moments les plus chauds</a:t>
              </a:r>
              <a:endPara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0071" name="Image 5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975" y="2841987"/>
              <a:ext cx="3229503" cy="1897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 47"/>
          <p:cNvGrpSpPr>
            <a:grpSpLocks/>
          </p:cNvGrpSpPr>
          <p:nvPr/>
        </p:nvGrpSpPr>
        <p:grpSpPr bwMode="auto">
          <a:xfrm>
            <a:off x="6703219" y="1514764"/>
            <a:ext cx="4986338" cy="2704968"/>
            <a:chOff x="2088158" y="3699044"/>
            <a:chExt cx="4988580" cy="2704831"/>
          </a:xfrm>
        </p:grpSpPr>
        <p:pic>
          <p:nvPicPr>
            <p:cNvPr id="130068" name="Imag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983" y="3699044"/>
              <a:ext cx="2826894" cy="173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069" name="Text Box 13"/>
            <p:cNvSpPr txBox="1">
              <a:spLocks noChangeArrowheads="1"/>
            </p:cNvSpPr>
            <p:nvPr/>
          </p:nvSpPr>
          <p:spPr bwMode="auto">
            <a:xfrm>
              <a:off x="2088158" y="5203907"/>
              <a:ext cx="4988580" cy="1199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FF000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Reporter les activités physiques intenses </a:t>
              </a:r>
              <a:r>
                <a:rPr lang="fr-FR" altLang="fr-FR" sz="18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entrainant une respiration par la bouche et </a:t>
              </a:r>
              <a:r>
                <a:rPr lang="fr-FR" altLang="fr-FR" sz="1800">
                  <a:solidFill>
                    <a:srgbClr val="FF000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éviter d’être près des grands axes routiers</a:t>
              </a:r>
              <a:r>
                <a:rPr lang="fr-FR" altLang="fr-FR" sz="18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 aux heures de pointe</a:t>
              </a:r>
            </a:p>
          </p:txBody>
        </p:sp>
      </p:grpSp>
      <p:pic>
        <p:nvPicPr>
          <p:cNvPr id="49" name="Num-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1163638"/>
            <a:ext cx="1235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80" y="3849689"/>
            <a:ext cx="1666240" cy="217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945" y="3915410"/>
            <a:ext cx="16224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9" name="Logo AEM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0" name="PictoGuid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30063" name="PictoInf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30065" name="PictoVide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6" name="Btn_Retour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070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6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1580F740-AA52-4DE0-83F8-9A0A0D2C9372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63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Num-0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80" y="1138873"/>
            <a:ext cx="1461770" cy="192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152775"/>
            <a:ext cx="3830638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itre 1"/>
          <p:cNvSpPr>
            <a:spLocks noGrp="1"/>
          </p:cNvSpPr>
          <p:nvPr>
            <p:ph type="title"/>
          </p:nvPr>
        </p:nvSpPr>
        <p:spPr>
          <a:xfrm>
            <a:off x="1919288" y="0"/>
            <a:ext cx="9685337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L’énergie électrique pollue-t-elle l’air ?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869950"/>
            <a:ext cx="16160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4551363" y="2087563"/>
            <a:ext cx="4076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50" indent="-6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L’énergie électrique ne pollue pas l’air sur le lieu de son utilisation (exemple : lieu de fonctionnement du tramway).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5140325" y="5649913"/>
            <a:ext cx="6464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50" indent="-6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En revanche, il peut y avoir une pollution de l’air sur le lieu où l’électricité a été produite et au moment de la production.</a:t>
            </a:r>
          </a:p>
        </p:txBody>
      </p:sp>
      <p:pic>
        <p:nvPicPr>
          <p:cNvPr id="39950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539875"/>
            <a:ext cx="2420938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4056063"/>
            <a:ext cx="2981325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Logo A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PictoGuid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32109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32111" name="PictoVide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007725" y="6356350"/>
            <a:ext cx="1184275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400" b="1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EE0D453A-31CD-4E29-9AF3-AF8B4F93835C}" type="slidenum">
              <a:rPr lang="fr-FR" altLang="fr-FR" sz="1800" smtClean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64</a:t>
            </a:fld>
            <a:endParaRPr lang="fr-FR" altLang="fr-FR" sz="1200">
              <a:solidFill>
                <a:srgbClr val="FFFFFF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32113" name="NivSup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75" y="6386513"/>
            <a:ext cx="3032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14" name="Btn_Retour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070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15875"/>
            <a:ext cx="1026001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ZoneTexte 15"/>
          <p:cNvSpPr txBox="1">
            <a:spLocks noChangeArrowheads="1"/>
          </p:cNvSpPr>
          <p:nvPr/>
        </p:nvSpPr>
        <p:spPr bwMode="auto">
          <a:xfrm>
            <a:off x="1919288" y="6324600"/>
            <a:ext cx="4318000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Chaque jour, je respire environ… 15 000 litres d’air</a:t>
            </a:r>
          </a:p>
        </p:txBody>
      </p:sp>
      <p:pic>
        <p:nvPicPr>
          <p:cNvPr id="134148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070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34153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34155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3B9CB0F5-0DB5-4725-B691-C99AC1D7A1E1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0"/>
            <a:ext cx="10271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138" y="572928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36200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36202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3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00BD264C-290F-4FD7-A782-12763A7DE0A7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66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36204" name="Rectangle 14"/>
          <p:cNvSpPr>
            <a:spLocks noChangeArrowheads="1"/>
          </p:cNvSpPr>
          <p:nvPr/>
        </p:nvSpPr>
        <p:spPr bwMode="auto">
          <a:xfrm rot="-5400000">
            <a:off x="11590337" y="5080001"/>
            <a:ext cx="9255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ndara" panose="020E0502030303020204" pitchFamily="34" charset="0"/>
              </a:rPr>
              <a:t>© Air PACA </a:t>
            </a:r>
          </a:p>
        </p:txBody>
      </p:sp>
    </p:spTree>
  </p:cSld>
  <p:clrMapOvr>
    <a:masterClrMapping/>
  </p:clrMapOvr>
  <p:transition spd="slow" advClick="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-20638"/>
            <a:ext cx="102790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36366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transports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38244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070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38249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38251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5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067A7DBC-C2F5-4650-ACAB-69975BF6A2EF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67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38253" name="Rectangle 14"/>
          <p:cNvSpPr>
            <a:spLocks noChangeArrowheads="1"/>
          </p:cNvSpPr>
          <p:nvPr/>
        </p:nvSpPr>
        <p:spPr bwMode="auto">
          <a:xfrm rot="-5400000">
            <a:off x="11499056" y="5050632"/>
            <a:ext cx="1108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ndara" panose="020E0502030303020204" pitchFamily="34" charset="0"/>
              </a:rPr>
              <a:t>© pxhere.com</a:t>
            </a:r>
          </a:p>
        </p:txBody>
      </p:sp>
    </p:spTree>
  </p:cSld>
  <p:clrMapOvr>
    <a:masterClrMapping/>
  </p:clrMapOvr>
  <p:transition spd="slow" advClick="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0"/>
            <a:ext cx="10271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08426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usines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40292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03900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4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40297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92163" cy="2762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rgbClr val="002060"/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40299" name="PictoVideo">
            <a:hlinkClick r:id="rId9" tooltip="Connexion internet requis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FEF7FE3E-2ED0-4436-BC3B-7445011676E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68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16200000">
            <a:off x="11549062" y="5102226"/>
            <a:ext cx="10080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Steelworks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/>
          <a:stretch>
            <a:fillRect/>
          </a:stretch>
        </p:blipFill>
        <p:spPr bwMode="auto">
          <a:xfrm>
            <a:off x="1919288" y="-28575"/>
            <a:ext cx="10272712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612900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L’activité agricole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42340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788" y="581183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42345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EF01CF5D-A8A0-455D-A90F-B6A3DB5D3ED7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69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42348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 rot="16200000">
            <a:off x="11530012" y="5178426"/>
            <a:ext cx="10461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Jeff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Vanuga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3956050"/>
            <a:ext cx="36718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781050"/>
            <a:ext cx="4119562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2"/>
          <p:cNvSpPr txBox="1">
            <a:spLocks noChangeArrowheads="1"/>
          </p:cNvSpPr>
          <p:nvPr/>
        </p:nvSpPr>
        <p:spPr bwMode="auto">
          <a:xfrm>
            <a:off x="1919288" y="11113"/>
            <a:ext cx="9648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Une personne respire-t-elle plus d’air </a:t>
            </a:r>
            <a:b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quand elle fait du sport ?</a:t>
            </a:r>
          </a:p>
        </p:txBody>
      </p:sp>
      <p:sp>
        <p:nvSpPr>
          <p:cNvPr id="7" name="ZoneTexte 15"/>
          <p:cNvSpPr txBox="1">
            <a:spLocks noChangeArrowheads="1"/>
          </p:cNvSpPr>
          <p:nvPr/>
        </p:nvSpPr>
        <p:spPr bwMode="auto">
          <a:xfrm>
            <a:off x="2117725" y="2708275"/>
            <a:ext cx="6054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Une personne respire jusqu’à </a:t>
            </a:r>
            <a:r>
              <a:rPr lang="fr-FR" altLang="fr-FR" sz="1800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50</a:t>
            </a:r>
            <a:r>
              <a:rPr lang="fr-FR" altLang="fr-FR" sz="1800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fois plus d’air quand elle fait du sport</a:t>
            </a: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C’est pour cette raison qu’on recommande d’éviter de faire du sport lors des </a:t>
            </a:r>
            <a:r>
              <a:rPr lang="fr-FR" altLang="fr-FR" sz="1800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pics de pollution</a:t>
            </a: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125538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2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9467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F30E7232-DF4F-451C-8E1E-67927B350C02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991225" y="6202363"/>
            <a:ext cx="5286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763" indent="-47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Candara" panose="020E0502030303020204" pitchFamily="34" charset="0"/>
                <a:cs typeface="Arial" panose="020B0604020202020204" pitchFamily="34" charset="0"/>
              </a:rPr>
              <a:t>Pic de pollution </a:t>
            </a:r>
            <a:r>
              <a:rPr lang="fr-FR" altLang="fr-FR" sz="1400">
                <a:latin typeface="Candara" panose="020E0502030303020204" pitchFamily="34" charset="0"/>
                <a:cs typeface="Arial" panose="020B0604020202020204" pitchFamily="34" charset="0"/>
              </a:rPr>
              <a:t>: période durant laquelle la concentration d'un ou plusieurs polluants est particulièrement élevée dans l'air ambiant.</a:t>
            </a:r>
          </a:p>
        </p:txBody>
      </p:sp>
      <p:sp>
        <p:nvSpPr>
          <p:cNvPr id="23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9471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595688"/>
            <a:ext cx="33813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"/>
          <a:stretch>
            <a:fillRect/>
          </a:stretch>
        </p:blipFill>
        <p:spPr bwMode="auto">
          <a:xfrm>
            <a:off x="1920875" y="11113"/>
            <a:ext cx="10267950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7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7373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9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44392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44394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5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D75A2B5-41DD-42E3-BA8B-8B0D946599D6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70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44396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2368550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éruptions volcaniques</a:t>
            </a:r>
            <a:endParaRPr lang="fr-FR" altLang="fr-FR" sz="1200" i="1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 rot="16200000">
            <a:off x="11513344" y="5049044"/>
            <a:ext cx="1079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David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Karnå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1"/>
          <a:stretch>
            <a:fillRect/>
          </a:stretch>
        </p:blipFill>
        <p:spPr bwMode="auto">
          <a:xfrm>
            <a:off x="1920875" y="-9525"/>
            <a:ext cx="102679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5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7373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46440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46442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3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6E43EFB8-9BAE-4119-B83B-891B1088E3E3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71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46444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10331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pollens</a:t>
            </a:r>
            <a:endParaRPr lang="fr-FR" altLang="fr-FR" sz="1200" i="1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 rot="16200000">
            <a:off x="11677650" y="5102226"/>
            <a:ext cx="7508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skeeze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-9525"/>
            <a:ext cx="10299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ZoneTexte 15"/>
          <p:cNvSpPr txBox="1">
            <a:spLocks noChangeArrowheads="1"/>
          </p:cNvSpPr>
          <p:nvPr/>
        </p:nvSpPr>
        <p:spPr bwMode="auto">
          <a:xfrm>
            <a:off x="1973263" y="6407150"/>
            <a:ext cx="1352550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ruminants</a:t>
            </a:r>
            <a:endParaRPr lang="fr-FR" altLang="fr-FR" sz="1200" i="1">
              <a:solidFill>
                <a:srgbClr val="002060"/>
              </a:solidFill>
            </a:endParaRPr>
          </a:p>
        </p:txBody>
      </p:sp>
      <p:pic>
        <p:nvPicPr>
          <p:cNvPr id="150532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181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50537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50539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40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E81755DE-D502-48CB-843B-6CE0BD0437DA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16200000">
            <a:off x="11530012" y="4949826"/>
            <a:ext cx="10461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simonprodl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ag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0"/>
            <a:ext cx="1027112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17951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acariens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52580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22950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52585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52587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8342313" y="1114425"/>
            <a:ext cx="31972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txt-mesure"/>
          <p:cNvSpPr txBox="1">
            <a:spLocks noChangeArrowheads="1"/>
          </p:cNvSpPr>
          <p:nvPr/>
        </p:nvSpPr>
        <p:spPr bwMode="auto">
          <a:xfrm>
            <a:off x="9821863" y="600075"/>
            <a:ext cx="1717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800" kern="0" dirty="0">
                <a:solidFill>
                  <a:schemeClr val="bg1"/>
                </a:solidFill>
                <a:latin typeface="Candara" panose="020E0502030303020204" pitchFamily="34" charset="0"/>
              </a:rPr>
              <a:t>30,00 µm</a:t>
            </a:r>
          </a:p>
        </p:txBody>
      </p:sp>
      <p:sp>
        <p:nvSpPr>
          <p:cNvPr id="152590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AEDC7088-5759-4406-8A91-C80022AEC9B9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73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 rot="16200000">
            <a:off x="11526837" y="5102226"/>
            <a:ext cx="10525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Wikilmages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age 2">
            <a:hlinkClick r:id="rId3" action="ppaction://hlinksldjump"/>
            <a:extLst>
              <a:ext uri="{FF2B5EF4-FFF2-40B4-BE49-F238E27FC236}">
                <a16:creationId xmlns:a16="http://schemas.microsoft.com/office/drawing/2014/main" id="{301DCD6A-BCB9-4BBA-A458-48A2F6009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0"/>
            <a:ext cx="1027112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8" name="Rectangle 14">
            <a:extLst>
              <a:ext uri="{FF2B5EF4-FFF2-40B4-BE49-F238E27FC236}">
                <a16:creationId xmlns:a16="http://schemas.microsoft.com/office/drawing/2014/main" id="{C35827BF-3CE5-45F0-B869-743409466C6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1666537" y="5102226"/>
            <a:ext cx="7731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ndara" panose="020E0502030303020204" pitchFamily="34" charset="0"/>
              </a:rPr>
              <a:t>© Pxhere</a:t>
            </a:r>
          </a:p>
        </p:txBody>
      </p:sp>
      <p:sp>
        <p:nvSpPr>
          <p:cNvPr id="132109" name="ZoneTexte 15">
            <a:extLst>
              <a:ext uri="{FF2B5EF4-FFF2-40B4-BE49-F238E27FC236}">
                <a16:creationId xmlns:a16="http://schemas.microsoft.com/office/drawing/2014/main" id="{4C81D10B-1F32-4A35-97B2-9BCF67E4E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407150"/>
            <a:ext cx="954087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Fourmis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3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7373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3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5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565009"/>
      </p:ext>
    </p:extLst>
  </p:cSld>
  <p:clrMapOvr>
    <a:masterClrMapping/>
  </p:clrMapOvr>
  <p:transition spd="slow" advClick="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erbe, fruit, assis, différent&#10;&#10;Description générée automatiquement">
            <a:hlinkClick r:id="rId3" action="ppaction://hlinksldjump"/>
            <a:extLst>
              <a:ext uri="{FF2B5EF4-FFF2-40B4-BE49-F238E27FC236}">
                <a16:creationId xmlns:a16="http://schemas.microsoft.com/office/drawing/2014/main" id="{4818DDFF-30A1-425B-B7F1-3DDAA82BB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33" y="0"/>
            <a:ext cx="10248568" cy="6858000"/>
          </a:xfrm>
          <a:prstGeom prst="rect">
            <a:avLst/>
          </a:prstGeom>
        </p:spPr>
      </p:pic>
      <p:sp>
        <p:nvSpPr>
          <p:cNvPr id="140300" name="ZoneTexte 15">
            <a:extLst>
              <a:ext uri="{FF2B5EF4-FFF2-40B4-BE49-F238E27FC236}">
                <a16:creationId xmlns:a16="http://schemas.microsoft.com/office/drawing/2014/main" id="{6A9BF93E-ADBF-4235-AD66-1401F32CD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7" y="6407150"/>
            <a:ext cx="4928079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fr-FR" altLang="fr-FR" sz="1600" dirty="0">
                <a:solidFill>
                  <a:srgbClr val="002060"/>
                </a:solidFill>
              </a:rPr>
              <a:t>Les pollens. </a:t>
            </a:r>
            <a:r>
              <a:rPr lang="fr-FR" altLang="fr-FR" sz="1600" i="1" dirty="0">
                <a:solidFill>
                  <a:srgbClr val="002060"/>
                </a:solidFill>
              </a:rPr>
              <a:t>Diamètre de 20 à 55 μm en général </a:t>
            </a:r>
            <a:endParaRPr lang="fr-FR" altLang="fr-FR" sz="1200" i="1" dirty="0">
              <a:solidFill>
                <a:srgbClr val="002060"/>
              </a:solidFill>
            </a:endParaRPr>
          </a:p>
        </p:txBody>
      </p:sp>
      <p:pic>
        <p:nvPicPr>
          <p:cNvPr id="12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0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1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3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629BA752-F090-4DB0-9883-84D676C552CE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7373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519679"/>
      </p:ext>
    </p:extLst>
  </p:cSld>
  <p:clrMapOvr>
    <a:masterClrMapping/>
  </p:clrMapOvr>
  <p:transition spd="slow" advClick="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rouge, assis, pose, chien&#10;&#10;Description générée automatiquement">
            <a:hlinkClick r:id="rId3" action="ppaction://hlinksldjump"/>
            <a:extLst>
              <a:ext uri="{FF2B5EF4-FFF2-40B4-BE49-F238E27FC236}">
                <a16:creationId xmlns:a16="http://schemas.microsoft.com/office/drawing/2014/main" id="{56BEA517-9B07-456C-9EB2-D87C2C98C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54" y="0"/>
            <a:ext cx="10301347" cy="6858000"/>
          </a:xfrm>
          <a:prstGeom prst="rect">
            <a:avLst/>
          </a:prstGeom>
        </p:spPr>
      </p:pic>
      <p:sp>
        <p:nvSpPr>
          <p:cNvPr id="138253" name="ZoneTexte 15">
            <a:extLst>
              <a:ext uri="{FF2B5EF4-FFF2-40B4-BE49-F238E27FC236}">
                <a16:creationId xmlns:a16="http://schemas.microsoft.com/office/drawing/2014/main" id="{F7C7DD04-EBA9-406C-8267-BA020DFB6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407150"/>
            <a:ext cx="3970337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Globules rouges (observés au microscope)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2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7373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2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4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423779"/>
      </p:ext>
    </p:extLst>
  </p:cSld>
  <p:clrMapOvr>
    <a:masterClrMapping/>
  </p:clrMapOvr>
  <p:transition spd="slow" advClick="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age 2">
            <a:hlinkClick r:id="rId3" action="ppaction://hlinksldjump"/>
            <a:extLst>
              <a:ext uri="{FF2B5EF4-FFF2-40B4-BE49-F238E27FC236}">
                <a16:creationId xmlns:a16="http://schemas.microsoft.com/office/drawing/2014/main" id="{7122307A-A9D0-4652-8CB7-EAAD967EE5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6350"/>
            <a:ext cx="10271125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6" name="Rectangle 14">
            <a:extLst>
              <a:ext uri="{FF2B5EF4-FFF2-40B4-BE49-F238E27FC236}">
                <a16:creationId xmlns:a16="http://schemas.microsoft.com/office/drawing/2014/main" id="{0005E48E-AA4C-41B9-B8BA-20B4B62610F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1114088" y="4664075"/>
            <a:ext cx="187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latin typeface="Candara" panose="020E0502030303020204" pitchFamily="34" charset="0"/>
              </a:rPr>
              <a:t>© </a:t>
            </a:r>
            <a:r>
              <a:rPr lang="fr-FR" altLang="fr-FR" sz="1200"/>
              <a:t>N. J. Wheeler, Jr, USCDCP</a:t>
            </a:r>
            <a:endParaRPr lang="fr-FR" altLang="fr-FR" sz="1200">
              <a:latin typeface="Candara" panose="020E0502030303020204" pitchFamily="34" charset="0"/>
            </a:endParaRPr>
          </a:p>
        </p:txBody>
      </p:sp>
      <p:sp>
        <p:nvSpPr>
          <p:cNvPr id="134157" name="ZoneTexte 15">
            <a:extLst>
              <a:ext uri="{FF2B5EF4-FFF2-40B4-BE49-F238E27FC236}">
                <a16:creationId xmlns:a16="http://schemas.microsoft.com/office/drawing/2014/main" id="{3F4532FA-39EC-4C4A-B8E0-CED4F858D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407150"/>
            <a:ext cx="7270432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fr-FR" altLang="fr-FR" sz="1600" dirty="0">
                <a:solidFill>
                  <a:srgbClr val="002060"/>
                </a:solidFill>
              </a:rPr>
              <a:t>Cellules de 20 µm pour les cellules animales et 100 µm pour les cellules végétales</a:t>
            </a:r>
            <a:endParaRPr lang="fr-FR" altLang="fr-FR" sz="1600" i="1" dirty="0">
              <a:solidFill>
                <a:srgbClr val="002060"/>
              </a:solidFill>
            </a:endParaRPr>
          </a:p>
        </p:txBody>
      </p:sp>
      <p:pic>
        <p:nvPicPr>
          <p:cNvPr id="13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7373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3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5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435388"/>
      </p:ext>
    </p:extLst>
  </p:cSld>
  <p:clrMapOvr>
    <a:masterClrMapping/>
  </p:clrMapOvr>
  <p:transition spd="slow" advClick="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Image 2">
            <a:hlinkClick r:id="rId3" action="ppaction://hlinksldjump"/>
            <a:extLst>
              <a:ext uri="{FF2B5EF4-FFF2-40B4-BE49-F238E27FC236}">
                <a16:creationId xmlns:a16="http://schemas.microsoft.com/office/drawing/2014/main" id="{9B2F1FB8-73CC-4B53-853F-9F381E99C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-3175"/>
            <a:ext cx="10272712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Btn_Retour">
            <a:hlinkClick r:id="rId3" action="ppaction://hlinksldjump"/>
            <a:extLst>
              <a:ext uri="{FF2B5EF4-FFF2-40B4-BE49-F238E27FC236}">
                <a16:creationId xmlns:a16="http://schemas.microsoft.com/office/drawing/2014/main" id="{637E56EC-DA28-4676-B9CC-DB94DA64E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463" y="5764530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4" name="Rectangle 14">
            <a:extLst>
              <a:ext uri="{FF2B5EF4-FFF2-40B4-BE49-F238E27FC236}">
                <a16:creationId xmlns:a16="http://schemas.microsoft.com/office/drawing/2014/main" id="{B37F6FB5-694B-46CE-AED6-6CA912D4E31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1628438" y="5114925"/>
            <a:ext cx="850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ndara" panose="020E0502030303020204" pitchFamily="34" charset="0"/>
              </a:rPr>
              <a:t>© </a:t>
            </a:r>
            <a:r>
              <a:rPr lang="fr-FR" altLang="fr-FR" sz="1200">
                <a:solidFill>
                  <a:schemeClr val="bg1"/>
                </a:solidFill>
              </a:rPr>
              <a:t>Pxhere</a:t>
            </a:r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36205" name="ZoneTexte 15">
            <a:extLst>
              <a:ext uri="{FF2B5EF4-FFF2-40B4-BE49-F238E27FC236}">
                <a16:creationId xmlns:a16="http://schemas.microsoft.com/office/drawing/2014/main" id="{6C1C8B36-D14D-40BD-9EF7-9A485171C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407150"/>
            <a:ext cx="320516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Bactéries (observées au microscope)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3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2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4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434660"/>
      </p:ext>
    </p:extLst>
  </p:cSld>
  <p:clrMapOvr>
    <a:masterClrMapping/>
  </p:clrMapOvr>
  <p:transition spd="slow" advClick="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Adn Matériel Génétique Helix - Image gratuite sur Pixabay">
            <a:hlinkClick r:id="rId3" action="ppaction://hlinksldjump"/>
            <a:extLst>
              <a:ext uri="{FF2B5EF4-FFF2-40B4-BE49-F238E27FC236}">
                <a16:creationId xmlns:a16="http://schemas.microsoft.com/office/drawing/2014/main" id="{F40FE822-D8B0-45DB-92A6-9026E3130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5" r="3375"/>
          <a:stretch/>
        </p:blipFill>
        <p:spPr bwMode="auto">
          <a:xfrm>
            <a:off x="1956573" y="0"/>
            <a:ext cx="10235427" cy="686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6" name="ZoneTexte 15">
            <a:extLst>
              <a:ext uri="{FF2B5EF4-FFF2-40B4-BE49-F238E27FC236}">
                <a16:creationId xmlns:a16="http://schemas.microsoft.com/office/drawing/2014/main" id="{025C154A-B5B9-41F2-A151-2C4560A0B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407150"/>
            <a:ext cx="8139112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fr-FR" sz="1600" b="1" dirty="0"/>
              <a:t>ADN</a:t>
            </a:r>
            <a:r>
              <a:rPr lang="fr-FR" sz="1600" dirty="0"/>
              <a:t> (pour Acide </a:t>
            </a:r>
            <a:r>
              <a:rPr lang="fr-FR" sz="1600" dirty="0" err="1"/>
              <a:t>DésoxyriboNucléique</a:t>
            </a:r>
            <a:r>
              <a:rPr lang="fr-FR" sz="1600" dirty="0"/>
              <a:t>). </a:t>
            </a:r>
            <a:r>
              <a:rPr lang="fr-FR" sz="1600" i="1" dirty="0"/>
              <a:t>L'ADN a un diamètre de 2 nm et un pas de 3,4 nm.  </a:t>
            </a:r>
            <a:endParaRPr lang="fr-FR" altLang="fr-FR" sz="1400" i="1" dirty="0">
              <a:solidFill>
                <a:srgbClr val="002060"/>
              </a:solidFill>
            </a:endParaRPr>
          </a:p>
        </p:txBody>
      </p:sp>
      <p:pic>
        <p:nvPicPr>
          <p:cNvPr id="13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3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5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629BA752-F090-4DB0-9883-84D676C552CE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79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7373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97225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13822" r="15266" b="3172"/>
          <a:stretch/>
        </p:blipFill>
        <p:spPr bwMode="auto">
          <a:xfrm>
            <a:off x="2702560" y="820315"/>
            <a:ext cx="5093651" cy="519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1330522"/>
            <a:ext cx="1304924" cy="155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avec flèche 12"/>
          <p:cNvCxnSpPr/>
          <p:nvPr/>
        </p:nvCxnSpPr>
        <p:spPr bwMode="auto">
          <a:xfrm flipH="1" flipV="1">
            <a:off x="7521575" y="2773363"/>
            <a:ext cx="650875" cy="804862"/>
          </a:xfrm>
          <a:prstGeom prst="straightConnector1">
            <a:avLst/>
          </a:prstGeom>
          <a:ln w="38100">
            <a:solidFill>
              <a:srgbClr val="7030A0">
                <a:alpha val="85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6" name="ZoneTexte 14"/>
          <p:cNvSpPr txBox="1">
            <a:spLocks noChangeArrowheads="1"/>
          </p:cNvSpPr>
          <p:nvPr/>
        </p:nvSpPr>
        <p:spPr bwMode="auto">
          <a:xfrm>
            <a:off x="8239125" y="4049713"/>
            <a:ext cx="29670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3038" indent="-173038" eaLnBrk="1" hangingPunct="1">
              <a:defRPr/>
            </a:pPr>
            <a:r>
              <a:rPr lang="fr-FR" dirty="0">
                <a:solidFill>
                  <a:srgbClr val="002060"/>
                </a:solidFill>
                <a:cs typeface="Arial" charset="0"/>
              </a:rPr>
              <a:t>Exemples :</a:t>
            </a:r>
          </a:p>
          <a:p>
            <a:pPr marL="95250" indent="-95250" eaLnBrk="1" hangingPunct="1">
              <a:buFont typeface="Arial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cs typeface="Arial" charset="0"/>
              </a:rPr>
              <a:t>    Argon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cs typeface="Arial" charset="0"/>
              </a:rPr>
              <a:t>Dioxyde de carbone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cs typeface="Arial" charset="0"/>
              </a:rPr>
              <a:t>Gaz rares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cs typeface="Arial" charset="0"/>
              </a:rPr>
              <a:t>Polluants</a:t>
            </a:r>
          </a:p>
        </p:txBody>
      </p:sp>
      <p:sp>
        <p:nvSpPr>
          <p:cNvPr id="13317" name="ZoneTexte 14"/>
          <p:cNvSpPr txBox="1">
            <a:spLocks noChangeArrowheads="1"/>
          </p:cNvSpPr>
          <p:nvPr/>
        </p:nvSpPr>
        <p:spPr bwMode="auto">
          <a:xfrm>
            <a:off x="8224838" y="3321050"/>
            <a:ext cx="2555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Gaz divers et particules fines</a:t>
            </a:r>
            <a:endParaRPr lang="fr-FR" altLang="fr-FR" sz="1800" b="1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3318" name="ZoneTexte 14"/>
          <p:cNvSpPr txBox="1">
            <a:spLocks noChangeArrowheads="1"/>
          </p:cNvSpPr>
          <p:nvPr/>
        </p:nvSpPr>
        <p:spPr bwMode="auto">
          <a:xfrm>
            <a:off x="8239125" y="1627188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Dioxygène</a:t>
            </a:r>
          </a:p>
        </p:txBody>
      </p:sp>
      <p:sp>
        <p:nvSpPr>
          <p:cNvPr id="13319" name="ZoneTexte 14"/>
          <p:cNvSpPr txBox="1">
            <a:spLocks noChangeArrowheads="1"/>
          </p:cNvSpPr>
          <p:nvPr/>
        </p:nvSpPr>
        <p:spPr bwMode="auto">
          <a:xfrm>
            <a:off x="4906963" y="2378075"/>
            <a:ext cx="1928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Diazote</a:t>
            </a:r>
          </a:p>
        </p:txBody>
      </p:sp>
      <p:sp>
        <p:nvSpPr>
          <p:cNvPr id="21513" name="Titre 1"/>
          <p:cNvSpPr txBox="1">
            <a:spLocks/>
          </p:cNvSpPr>
          <p:nvPr/>
        </p:nvSpPr>
        <p:spPr bwMode="auto">
          <a:xfrm>
            <a:off x="1919288" y="0"/>
            <a:ext cx="96488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 quoi se compose l’air ? </a:t>
            </a:r>
            <a:r>
              <a:rPr lang="fr-FR" altLang="fr-FR" sz="3200" b="1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1951038"/>
            <a:ext cx="11128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408" y="3319977"/>
            <a:ext cx="1260475" cy="159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avec flèche 13"/>
          <p:cNvCxnSpPr/>
          <p:nvPr/>
        </p:nvCxnSpPr>
        <p:spPr bwMode="auto">
          <a:xfrm rot="10800000" flipV="1">
            <a:off x="7237413" y="1844675"/>
            <a:ext cx="935037" cy="647700"/>
          </a:xfrm>
          <a:prstGeom prst="straightConnector1">
            <a:avLst/>
          </a:prstGeom>
          <a:ln w="38100">
            <a:solidFill>
              <a:srgbClr val="0070C0">
                <a:alpha val="85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7610475" y="5614988"/>
            <a:ext cx="3925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C’est ici que se trouve la pollution l’air.</a:t>
            </a:r>
          </a:p>
        </p:txBody>
      </p:sp>
      <p:sp>
        <p:nvSpPr>
          <p:cNvPr id="21518" name="ZoneTexte 16"/>
          <p:cNvSpPr txBox="1">
            <a:spLocks noChangeArrowheads="1"/>
          </p:cNvSpPr>
          <p:nvPr/>
        </p:nvSpPr>
        <p:spPr bwMode="auto">
          <a:xfrm>
            <a:off x="141288" y="6567488"/>
            <a:ext cx="3825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aoa</a:t>
            </a:r>
          </a:p>
        </p:txBody>
      </p:sp>
      <p:sp>
        <p:nvSpPr>
          <p:cNvPr id="21519" name="ZoneTexte 15"/>
          <p:cNvSpPr txBox="1">
            <a:spLocks noChangeArrowheads="1"/>
          </p:cNvSpPr>
          <p:nvPr/>
        </p:nvSpPr>
        <p:spPr bwMode="auto">
          <a:xfrm>
            <a:off x="9051925" y="6369050"/>
            <a:ext cx="22161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*</a:t>
            </a:r>
            <a:r>
              <a:rPr lang="fr-FR" altLang="fr-FR" sz="1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Composition de l’air sec</a:t>
            </a:r>
          </a:p>
        </p:txBody>
      </p:sp>
      <p:pic>
        <p:nvPicPr>
          <p:cNvPr id="21520" name="Logo A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oGuid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8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1524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1526" name="PictoVide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534E9FBF-5281-414C-9453-0C188964F254}" type="slidenum">
              <a:rPr lang="fr-FR" altLang="fr-FR" sz="1800" smtClean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1200">
              <a:solidFill>
                <a:srgbClr val="FFFFFF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13318" grpId="0"/>
      <p:bldP spid="13319" grpId="0"/>
      <p:bldP spid="1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1DFF3616-0D7C-4B69-B8E3-1B8008990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0"/>
            <a:ext cx="1027112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ZoneTexte 15">
            <a:extLst>
              <a:ext uri="{FF2B5EF4-FFF2-40B4-BE49-F238E27FC236}">
                <a16:creationId xmlns:a16="http://schemas.microsoft.com/office/drawing/2014/main" id="{DA461D5E-DC4E-4B7B-A017-ED4ACF271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324600"/>
            <a:ext cx="5194744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fr-FR" altLang="fr-FR" sz="1600" dirty="0">
                <a:solidFill>
                  <a:srgbClr val="002060"/>
                </a:solidFill>
              </a:rPr>
              <a:t>Les acariens, </a:t>
            </a:r>
            <a:r>
              <a:rPr lang="fr-FR" altLang="fr-FR" sz="1600" i="1" dirty="0">
                <a:solidFill>
                  <a:srgbClr val="002060"/>
                </a:solidFill>
              </a:rPr>
              <a:t>ont une taille de 200 à 500 µm (0,2 à 0,5 mm)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170D4BB-FD1E-445E-8F87-2B57389B8649}"/>
              </a:ext>
            </a:extLst>
          </p:cNvPr>
          <p:cNvCxnSpPr/>
          <p:nvPr/>
        </p:nvCxnSpPr>
        <p:spPr>
          <a:xfrm>
            <a:off x="8342313" y="1114425"/>
            <a:ext cx="31972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txt-mesure">
            <a:extLst>
              <a:ext uri="{FF2B5EF4-FFF2-40B4-BE49-F238E27FC236}">
                <a16:creationId xmlns:a16="http://schemas.microsoft.com/office/drawing/2014/main" id="{F26759CC-268E-42A1-9033-D7E95F772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863" y="600075"/>
            <a:ext cx="1717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800" kern="0">
                <a:solidFill>
                  <a:schemeClr val="bg1"/>
                </a:solidFill>
                <a:latin typeface="Candara" panose="020E0502030303020204" pitchFamily="34" charset="0"/>
              </a:rPr>
              <a:t>30,00 µm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A1A12F-EE71-4071-8A24-3FCA96147AF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526837" y="5102226"/>
            <a:ext cx="10525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err="1">
                <a:solidFill>
                  <a:schemeClr val="bg1"/>
                </a:solidFill>
                <a:latin typeface="+mj-lt"/>
              </a:rPr>
              <a:t>Wikilmages</a:t>
            </a:r>
            <a:endParaRPr lang="fr-FR" altLang="fr-FR" sz="12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Btn_Retour">
            <a:hlinkClick r:id="rId3" action="ppaction://hlinksldjump"/>
            <a:extLst>
              <a:ext uri="{FF2B5EF4-FFF2-40B4-BE49-F238E27FC236}">
                <a16:creationId xmlns:a16="http://schemas.microsoft.com/office/drawing/2014/main" id="{B3DBBA90-0691-4F2C-87F1-37E2ED7DD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223" y="578897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6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7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9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629BA752-F090-4DB0-9883-84D676C552CE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80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05103"/>
      </p:ext>
    </p:extLst>
  </p:cSld>
  <p:clrMapOvr>
    <a:masterClrMapping/>
  </p:clrMapOvr>
  <p:transition spd="slow" advClick="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Imag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-3175"/>
            <a:ext cx="1027112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2046287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Certains médicaments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54628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181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0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54633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54635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84F04401-DD0B-4A49-BAB4-AA44F7998BAE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81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16200000">
            <a:off x="11572875" y="5102226"/>
            <a:ext cx="960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Matvevna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ag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0"/>
            <a:ext cx="10279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91611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 chauffage au bois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56676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27700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8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56681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56683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4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D598970D-0FA8-44FA-A029-0D64A28E550D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16200000">
            <a:off x="11482388" y="4957763"/>
            <a:ext cx="1141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terimakasih0</a:t>
            </a:r>
          </a:p>
        </p:txBody>
      </p:sp>
    </p:spTree>
  </p:cSld>
  <p:clrMapOvr>
    <a:masterClrMapping/>
  </p:clrMapOvr>
  <p:transition spd="slow" advClick="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Imag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3175"/>
            <a:ext cx="10279062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943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58728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58730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1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AA218040-B07D-4198-B379-19BA1664EA6B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83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58732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91611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 chauffage solaire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 rot="16200000">
            <a:off x="11657807" y="5137944"/>
            <a:ext cx="769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Pxhere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Imag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9525"/>
            <a:ext cx="10271125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16681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Microscope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60772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3722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3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4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60777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60779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80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A6929F15-78F9-4890-954B-6DEB0AD7853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84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16200000">
            <a:off x="11657012" y="5111751"/>
            <a:ext cx="7921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Herney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Imag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0"/>
            <a:ext cx="1027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ZoneTexte 15"/>
          <p:cNvSpPr txBox="1">
            <a:spLocks noChangeArrowheads="1"/>
          </p:cNvSpPr>
          <p:nvPr/>
        </p:nvSpPr>
        <p:spPr bwMode="auto">
          <a:xfrm>
            <a:off x="1919288" y="6324600"/>
            <a:ext cx="4714875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Asthme – enfant asthmatique utilisant un inhalateur 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62820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22950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1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62825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62827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8" name="Rectangle 17"/>
          <p:cNvSpPr>
            <a:spLocks noChangeArrowheads="1"/>
          </p:cNvSpPr>
          <p:nvPr/>
        </p:nvSpPr>
        <p:spPr bwMode="auto">
          <a:xfrm rot="-5400000">
            <a:off x="11682413" y="5270500"/>
            <a:ext cx="6731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200">
                <a:solidFill>
                  <a:srgbClr val="FFFFFF"/>
                </a:solidFill>
                <a:latin typeface="Calibri Light" panose="020F0302020204030204" pitchFamily="34" charset="0"/>
              </a:rPr>
              <a:t>© Flickr</a:t>
            </a:r>
          </a:p>
        </p:txBody>
      </p:sp>
      <p:sp>
        <p:nvSpPr>
          <p:cNvPr id="162829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C2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4D913390-7EA1-4877-A788-EE7308F1D93B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2725" y="822488"/>
            <a:ext cx="5918200" cy="66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1"/>
          <p:cNvSpPr>
            <a:spLocks noGrp="1"/>
          </p:cNvSpPr>
          <p:nvPr>
            <p:ph type="title" idx="4294967295"/>
          </p:nvPr>
        </p:nvSpPr>
        <p:spPr>
          <a:xfrm>
            <a:off x="1774825" y="-9525"/>
            <a:ext cx="10029825" cy="9810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 instrument permet d’observer l’invisible à l’œil nu ?</a:t>
            </a:r>
          </a:p>
        </p:txBody>
      </p:sp>
      <p:sp>
        <p:nvSpPr>
          <p:cNvPr id="12292" name="ZoneTexte 15"/>
          <p:cNvSpPr txBox="1">
            <a:spLocks noChangeArrowheads="1"/>
          </p:cNvSpPr>
          <p:nvPr/>
        </p:nvSpPr>
        <p:spPr bwMode="auto">
          <a:xfrm>
            <a:off x="7400925" y="5087938"/>
            <a:ext cx="37084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Le savais-tu ?</a:t>
            </a:r>
          </a:p>
          <a:p>
            <a:pPr marL="177800" indent="-177800" eaLnBrk="1" hangingPunct="1">
              <a:buFont typeface="Arial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1 millimètre est 1 000 fois plus petit qu’1 mètre. </a:t>
            </a:r>
          </a:p>
          <a:p>
            <a:pPr marL="177800" indent="-177800" eaLnBrk="1" hangingPunct="1">
              <a:buFont typeface="Arial" charset="0"/>
              <a:buChar char="•"/>
              <a:defRPr/>
            </a:pP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1 micromètre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est 1 000 fois plus petit qu’1 millimètre.</a:t>
            </a:r>
          </a:p>
        </p:txBody>
      </p:sp>
      <p:sp>
        <p:nvSpPr>
          <p:cNvPr id="12293" name="ZoneTexte 16"/>
          <p:cNvSpPr txBox="1">
            <a:spLocks noChangeArrowheads="1"/>
          </p:cNvSpPr>
          <p:nvPr/>
        </p:nvSpPr>
        <p:spPr bwMode="auto">
          <a:xfrm>
            <a:off x="7094538" y="3486150"/>
            <a:ext cx="4705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L’instrument qui permet d'observer des éléments invisibles à l'œil nu est le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microscope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5663" y="4390973"/>
            <a:ext cx="1079500" cy="76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5125" y="1550638"/>
            <a:ext cx="2662238" cy="44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0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5612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5614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5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896938"/>
            <a:ext cx="446405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Btn_Camer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6127750"/>
            <a:ext cx="4032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26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</p:bldLst>
  </p:timing>
</p:sld>
</file>

<file path=ppt/theme/theme1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3565</Words>
  <Application>Microsoft Office PowerPoint</Application>
  <PresentationFormat>Grand écran</PresentationFormat>
  <Paragraphs>753</Paragraphs>
  <Slides>85</Slides>
  <Notes>85</Notes>
  <HiddenSlides>23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85</vt:i4>
      </vt:variant>
    </vt:vector>
  </HeadingPairs>
  <TitlesOfParts>
    <vt:vector size="94" baseType="lpstr">
      <vt:lpstr>MS PGothic</vt:lpstr>
      <vt:lpstr>Arial</vt:lpstr>
      <vt:lpstr>Calibri</vt:lpstr>
      <vt:lpstr>Calibri Light</vt:lpstr>
      <vt:lpstr>Candara</vt:lpstr>
      <vt:lpstr>Comic Sans MS</vt:lpstr>
      <vt:lpstr>Consolas</vt:lpstr>
      <vt:lpstr>4_Thème Office</vt:lpstr>
      <vt:lpstr>5_Thème Office</vt:lpstr>
      <vt:lpstr>Présentation PowerPoint</vt:lpstr>
      <vt:lpstr>L’importance de l’air</vt:lpstr>
      <vt:lpstr>Quels sont les besoins essentiels à la vie ?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 instrument permet d’observer l’invisible à l’œil nu ?</vt:lpstr>
      <vt:lpstr>Présentation PowerPoint</vt:lpstr>
      <vt:lpstr>Un sac plastique emporté par le vent est-il considéré comme de la pollution de l’air ?</vt:lpstr>
      <vt:lpstr>Les causes de la pollution de l’air</vt:lpstr>
      <vt:lpstr>Quelles sont les principales causes de  pollution de l’air liées à l’homme ?</vt:lpstr>
      <vt:lpstr>Quelles sont les causes naturelles de pollution de l’air ?</vt:lpstr>
      <vt:lpstr>Les déplacements</vt:lpstr>
      <vt:lpstr>Le vélo pollue-t-il l’air ?</vt:lpstr>
      <vt:lpstr>La marche pollue-t-elle l’air ?</vt:lpstr>
      <vt:lpstr>Le tramway pollue-t-il l’air ?</vt:lpstr>
      <vt:lpstr>Le métro pollue-t-il l’air ?</vt:lpstr>
      <vt:lpstr>La voiture pollue-t-elle l’air ?</vt:lpstr>
      <vt:lpstr>La moto pollue-t-elle l’air ?</vt:lpstr>
      <vt:lpstr>Le bus pollue-t-il l’air ?</vt:lpstr>
      <vt:lpstr>Le camion pollue-t-il l’air ?</vt:lpstr>
      <vt:lpstr>Le TGV pollue-t-il l’air ?</vt:lpstr>
      <vt:lpstr>La montgolfière pollue-t-elle l’air ?</vt:lpstr>
      <vt:lpstr>L’avion pollue-t-il l’air ?</vt:lpstr>
      <vt:lpstr>La fusée pollue-t-elle l’air ?</vt:lpstr>
      <vt:lpstr>Le voilier pollue-t-il l’air ?</vt:lpstr>
      <vt:lpstr>Le bateau pollue-t-il l’air ?</vt:lpstr>
      <vt:lpstr>Parmi ces modes de déplacement,  entoure ceux qui polluent l’air. → Clique sur chaque moyen de déplacement pour connaître la réponse !</vt:lpstr>
      <vt:lpstr>Les usines</vt:lpstr>
      <vt:lpstr>Les usines polluent-elles l’air ?</vt:lpstr>
      <vt:lpstr>Le chauffage</vt:lpstr>
      <vt:lpstr>Parmi ces moyens de chauffage,  entoure ceux qui polluent l’air. →  Clique sur chaque moyen de chauffage pour connaître la réponse !</vt:lpstr>
      <vt:lpstr>Les conséquences de la pollution de l’air</vt:lpstr>
      <vt:lpstr>Présentation PowerPoint</vt:lpstr>
      <vt:lpstr>Présentation PowerPoint</vt:lpstr>
      <vt:lpstr>Présentation PowerPoint</vt:lpstr>
      <vt:lpstr>La cigarette a-t-elle un effet immédiat  ou chronique sur notre organisme ? </vt:lpstr>
      <vt:lpstr>Présentation PowerPoint</vt:lpstr>
      <vt:lpstr>Présentation PowerPoint</vt:lpstr>
      <vt:lpstr>Quel est le rôle du nez en termes de pollution de l’air ? </vt:lpstr>
      <vt:lpstr>Quelles sont les personnes les plus  sensibles à la pollution de l’air ?</vt:lpstr>
      <vt:lpstr>Quelles sont les conséquences de la  pollution de l’air sur les animaux ?</vt:lpstr>
      <vt:lpstr>Quelles sont les conséquences de la  pollution de l’air sur les végétaux ?</vt:lpstr>
      <vt:lpstr>Conséquences de la pollution de l’air sur les matériaux, monuments et bâtiments</vt:lpstr>
      <vt:lpstr>Quelles sont les principales conséquences de la pollution de l’air sur la planète ?</vt:lpstr>
      <vt:lpstr>Présentation PowerPoint</vt:lpstr>
      <vt:lpstr>Voici une particule fine  observée au microscope</vt:lpstr>
      <vt:lpstr>Les solutions contre la pollution  de l’air</vt:lpstr>
      <vt:lpstr>En ville, la moitié des trajets en voiture  fait moins de 3 km ! Que pourrions-nous  donc faire pour limiter la pollution de l’air ?</vt:lpstr>
      <vt:lpstr>Que pouvons-nous faire pour réduire le nombre de voitures polluant l’air ?</vt:lpstr>
      <vt:lpstr>Quels transports en commun connais-tu ?</vt:lpstr>
      <vt:lpstr>Comment réduire la pollution de l’air liée au chauffage et à la climatisation ?</vt:lpstr>
      <vt:lpstr>Comment puis-je réduire la pollution  de l’air intérieur ?</vt:lpstr>
      <vt:lpstr>Quelles pommes vaut-il mieux que j’achète  pour limiter la pollution de l’air ?</vt:lpstr>
      <vt:lpstr>L’homme a-t-il besoin des plantes ?</vt:lpstr>
      <vt:lpstr>Présentation PowerPoint</vt:lpstr>
      <vt:lpstr>Connais-tu l’histoire du colibri ?</vt:lpstr>
      <vt:lpstr>Chaque geste compte ! Agissons tous pour un air pur !</vt:lpstr>
      <vt:lpstr>Présentation PowerPoint</vt:lpstr>
      <vt:lpstr>Présentation PowerPoint</vt:lpstr>
      <vt:lpstr>Que faut-il faire lors d’un pic de pollution ?</vt:lpstr>
      <vt:lpstr>L’énergie électrique pollue-t-elle l’air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/>
  <cp:revision>26</cp:revision>
  <dcterms:created xsi:type="dcterms:W3CDTF">2017-01-16T13:45:18Z</dcterms:created>
  <dcterms:modified xsi:type="dcterms:W3CDTF">2024-02-28T17:22:37Z</dcterms:modified>
</cp:coreProperties>
</file>