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8493" r:id="rId1"/>
  </p:sldMasterIdLst>
  <p:notesMasterIdLst>
    <p:notesMasterId r:id="rId149"/>
  </p:notesMasterIdLst>
  <p:handoutMasterIdLst>
    <p:handoutMasterId r:id="rId150"/>
  </p:handoutMasterIdLst>
  <p:sldIdLst>
    <p:sldId id="499" r:id="rId2"/>
    <p:sldId id="801" r:id="rId3"/>
    <p:sldId id="924" r:id="rId4"/>
    <p:sldId id="511" r:id="rId5"/>
    <p:sldId id="540" r:id="rId6"/>
    <p:sldId id="467" r:id="rId7"/>
    <p:sldId id="474" r:id="rId8"/>
    <p:sldId id="469" r:id="rId9"/>
    <p:sldId id="442" r:id="rId10"/>
    <p:sldId id="884" r:id="rId11"/>
    <p:sldId id="913" r:id="rId12"/>
    <p:sldId id="535" r:id="rId13"/>
    <p:sldId id="928" r:id="rId14"/>
    <p:sldId id="916" r:id="rId15"/>
    <p:sldId id="536" r:id="rId16"/>
    <p:sldId id="918" r:id="rId17"/>
    <p:sldId id="917" r:id="rId18"/>
    <p:sldId id="941" r:id="rId19"/>
    <p:sldId id="545" r:id="rId20"/>
    <p:sldId id="938" r:id="rId21"/>
    <p:sldId id="940" r:id="rId22"/>
    <p:sldId id="531" r:id="rId23"/>
    <p:sldId id="532" r:id="rId24"/>
    <p:sldId id="802" r:id="rId25"/>
    <p:sldId id="533" r:id="rId26"/>
    <p:sldId id="803" r:id="rId27"/>
    <p:sldId id="792" r:id="rId28"/>
    <p:sldId id="498" r:id="rId29"/>
    <p:sldId id="856" r:id="rId30"/>
    <p:sldId id="448" r:id="rId31"/>
    <p:sldId id="479" r:id="rId32"/>
    <p:sldId id="497" r:id="rId33"/>
    <p:sldId id="805" r:id="rId34"/>
    <p:sldId id="493" r:id="rId35"/>
    <p:sldId id="491" r:id="rId36"/>
    <p:sldId id="914" r:id="rId37"/>
    <p:sldId id="523" r:id="rId38"/>
    <p:sldId id="537" r:id="rId39"/>
    <p:sldId id="804" r:id="rId40"/>
    <p:sldId id="780" r:id="rId41"/>
    <p:sldId id="886" r:id="rId42"/>
    <p:sldId id="781" r:id="rId43"/>
    <p:sldId id="939" r:id="rId44"/>
    <p:sldId id="517" r:id="rId45"/>
    <p:sldId id="397" r:id="rId46"/>
    <p:sldId id="455" r:id="rId47"/>
    <p:sldId id="443" r:id="rId48"/>
    <p:sldId id="444" r:id="rId49"/>
    <p:sldId id="807" r:id="rId50"/>
    <p:sldId id="811" r:id="rId51"/>
    <p:sldId id="874" r:id="rId52"/>
    <p:sldId id="527" r:id="rId53"/>
    <p:sldId id="927" r:id="rId54"/>
    <p:sldId id="808" r:id="rId55"/>
    <p:sldId id="890" r:id="rId56"/>
    <p:sldId id="887" r:id="rId57"/>
    <p:sldId id="888" r:id="rId58"/>
    <p:sldId id="944" r:id="rId59"/>
    <p:sldId id="945" r:id="rId60"/>
    <p:sldId id="889" r:id="rId61"/>
    <p:sldId id="809" r:id="rId62"/>
    <p:sldId id="810" r:id="rId63"/>
    <p:sldId id="518" r:id="rId64"/>
    <p:sldId id="456" r:id="rId65"/>
    <p:sldId id="875" r:id="rId66"/>
    <p:sldId id="821" r:id="rId67"/>
    <p:sldId id="893" r:id="rId68"/>
    <p:sldId id="894" r:id="rId69"/>
    <p:sldId id="895" r:id="rId70"/>
    <p:sldId id="919" r:id="rId71"/>
    <p:sldId id="816" r:id="rId72"/>
    <p:sldId id="897" r:id="rId73"/>
    <p:sldId id="898" r:id="rId74"/>
    <p:sldId id="899" r:id="rId75"/>
    <p:sldId id="529" r:id="rId76"/>
    <p:sldId id="528" r:id="rId77"/>
    <p:sldId id="788" r:id="rId78"/>
    <p:sldId id="411" r:id="rId79"/>
    <p:sldId id="929" r:id="rId80"/>
    <p:sldId id="413" r:id="rId81"/>
    <p:sldId id="414" r:id="rId82"/>
    <p:sldId id="877" r:id="rId83"/>
    <p:sldId id="860" r:id="rId84"/>
    <p:sldId id="861" r:id="rId85"/>
    <p:sldId id="824" r:id="rId86"/>
    <p:sldId id="826" r:id="rId87"/>
    <p:sldId id="903" r:id="rId88"/>
    <p:sldId id="942" r:id="rId89"/>
    <p:sldId id="793" r:id="rId90"/>
    <p:sldId id="796" r:id="rId91"/>
    <p:sldId id="797" r:id="rId92"/>
    <p:sldId id="798" r:id="rId93"/>
    <p:sldId id="799" r:id="rId94"/>
    <p:sldId id="901" r:id="rId95"/>
    <p:sldId id="943" r:id="rId96"/>
    <p:sldId id="795" r:id="rId97"/>
    <p:sldId id="519" r:id="rId98"/>
    <p:sldId id="416" r:id="rId99"/>
    <p:sldId id="417" r:id="rId100"/>
    <p:sldId id="480" r:id="rId101"/>
    <p:sldId id="419" r:id="rId102"/>
    <p:sldId id="870" r:id="rId103"/>
    <p:sldId id="420" r:id="rId104"/>
    <p:sldId id="880" r:id="rId105"/>
    <p:sldId id="904" r:id="rId106"/>
    <p:sldId id="830" r:id="rId107"/>
    <p:sldId id="831" r:id="rId108"/>
    <p:sldId id="879" r:id="rId109"/>
    <p:sldId id="422" r:id="rId110"/>
    <p:sldId id="906" r:id="rId111"/>
    <p:sldId id="907" r:id="rId112"/>
    <p:sldId id="868" r:id="rId113"/>
    <p:sldId id="834" r:id="rId114"/>
    <p:sldId id="426" r:id="rId115"/>
    <p:sldId id="935" r:id="rId116"/>
    <p:sldId id="908" r:id="rId117"/>
    <p:sldId id="839" r:id="rId118"/>
    <p:sldId id="840" r:id="rId119"/>
    <p:sldId id="909" r:id="rId120"/>
    <p:sldId id="322" r:id="rId121"/>
    <p:sldId id="841" r:id="rId122"/>
    <p:sldId id="930" r:id="rId123"/>
    <p:sldId id="910" r:id="rId124"/>
    <p:sldId id="844" r:id="rId125"/>
    <p:sldId id="842" r:id="rId126"/>
    <p:sldId id="937" r:id="rId127"/>
    <p:sldId id="853" r:id="rId128"/>
    <p:sldId id="325" r:id="rId129"/>
    <p:sldId id="936" r:id="rId130"/>
    <p:sldId id="521" r:id="rId131"/>
    <p:sldId id="542" r:id="rId132"/>
    <p:sldId id="806" r:id="rId133"/>
    <p:sldId id="933" r:id="rId134"/>
    <p:sldId id="543" r:id="rId135"/>
    <p:sldId id="934" r:id="rId136"/>
    <p:sldId id="544" r:id="rId137"/>
    <p:sldId id="438" r:id="rId138"/>
    <p:sldId id="911" r:id="rId139"/>
    <p:sldId id="912" r:id="rId140"/>
    <p:sldId id="883" r:id="rId141"/>
    <p:sldId id="848" r:id="rId142"/>
    <p:sldId id="851" r:id="rId143"/>
    <p:sldId id="435" r:id="rId144"/>
    <p:sldId id="477" r:id="rId145"/>
    <p:sldId id="932" r:id="rId146"/>
    <p:sldId id="546" r:id="rId147"/>
    <p:sldId id="503" r:id="rId148"/>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Section par défaut" id="{EA6CDC9B-CFA6-4472-98DA-859CCE19019D}">
          <p14:sldIdLst>
            <p14:sldId id="499"/>
            <p14:sldId id="801"/>
            <p14:sldId id="924"/>
            <p14:sldId id="511"/>
            <p14:sldId id="540"/>
            <p14:sldId id="467"/>
            <p14:sldId id="474"/>
            <p14:sldId id="469"/>
            <p14:sldId id="442"/>
            <p14:sldId id="884"/>
            <p14:sldId id="913"/>
            <p14:sldId id="535"/>
            <p14:sldId id="928"/>
            <p14:sldId id="916"/>
            <p14:sldId id="536"/>
            <p14:sldId id="918"/>
            <p14:sldId id="917"/>
            <p14:sldId id="941"/>
            <p14:sldId id="545"/>
            <p14:sldId id="938"/>
            <p14:sldId id="940"/>
            <p14:sldId id="531"/>
            <p14:sldId id="532"/>
            <p14:sldId id="802"/>
            <p14:sldId id="533"/>
            <p14:sldId id="803"/>
            <p14:sldId id="792"/>
            <p14:sldId id="498"/>
            <p14:sldId id="856"/>
            <p14:sldId id="448"/>
            <p14:sldId id="479"/>
            <p14:sldId id="497"/>
            <p14:sldId id="805"/>
            <p14:sldId id="493"/>
            <p14:sldId id="491"/>
            <p14:sldId id="914"/>
            <p14:sldId id="523"/>
            <p14:sldId id="537"/>
            <p14:sldId id="804"/>
            <p14:sldId id="780"/>
            <p14:sldId id="886"/>
            <p14:sldId id="781"/>
            <p14:sldId id="939"/>
            <p14:sldId id="517"/>
            <p14:sldId id="397"/>
            <p14:sldId id="455"/>
            <p14:sldId id="443"/>
            <p14:sldId id="444"/>
            <p14:sldId id="807"/>
            <p14:sldId id="811"/>
            <p14:sldId id="874"/>
            <p14:sldId id="527"/>
            <p14:sldId id="927"/>
            <p14:sldId id="808"/>
            <p14:sldId id="890"/>
            <p14:sldId id="887"/>
            <p14:sldId id="888"/>
            <p14:sldId id="944"/>
            <p14:sldId id="945"/>
            <p14:sldId id="889"/>
            <p14:sldId id="809"/>
            <p14:sldId id="810"/>
            <p14:sldId id="518"/>
            <p14:sldId id="456"/>
            <p14:sldId id="875"/>
            <p14:sldId id="821"/>
            <p14:sldId id="893"/>
            <p14:sldId id="894"/>
            <p14:sldId id="895"/>
            <p14:sldId id="919"/>
            <p14:sldId id="816"/>
            <p14:sldId id="897"/>
            <p14:sldId id="898"/>
            <p14:sldId id="899"/>
            <p14:sldId id="529"/>
            <p14:sldId id="528"/>
            <p14:sldId id="788"/>
            <p14:sldId id="411"/>
            <p14:sldId id="929"/>
            <p14:sldId id="413"/>
            <p14:sldId id="414"/>
            <p14:sldId id="877"/>
            <p14:sldId id="860"/>
            <p14:sldId id="861"/>
            <p14:sldId id="824"/>
            <p14:sldId id="826"/>
            <p14:sldId id="903"/>
            <p14:sldId id="942"/>
            <p14:sldId id="793"/>
            <p14:sldId id="796"/>
            <p14:sldId id="797"/>
            <p14:sldId id="798"/>
            <p14:sldId id="799"/>
            <p14:sldId id="901"/>
            <p14:sldId id="943"/>
            <p14:sldId id="795"/>
            <p14:sldId id="519"/>
            <p14:sldId id="416"/>
            <p14:sldId id="417"/>
            <p14:sldId id="480"/>
            <p14:sldId id="419"/>
            <p14:sldId id="870"/>
            <p14:sldId id="420"/>
            <p14:sldId id="880"/>
            <p14:sldId id="904"/>
            <p14:sldId id="830"/>
            <p14:sldId id="831"/>
            <p14:sldId id="879"/>
            <p14:sldId id="422"/>
            <p14:sldId id="906"/>
            <p14:sldId id="907"/>
            <p14:sldId id="868"/>
            <p14:sldId id="834"/>
            <p14:sldId id="426"/>
            <p14:sldId id="935"/>
            <p14:sldId id="908"/>
            <p14:sldId id="839"/>
            <p14:sldId id="840"/>
            <p14:sldId id="909"/>
            <p14:sldId id="322"/>
            <p14:sldId id="841"/>
            <p14:sldId id="930"/>
            <p14:sldId id="910"/>
            <p14:sldId id="844"/>
            <p14:sldId id="842"/>
            <p14:sldId id="937"/>
            <p14:sldId id="853"/>
            <p14:sldId id="325"/>
            <p14:sldId id="936"/>
            <p14:sldId id="521"/>
            <p14:sldId id="542"/>
            <p14:sldId id="806"/>
            <p14:sldId id="933"/>
            <p14:sldId id="543"/>
            <p14:sldId id="934"/>
            <p14:sldId id="544"/>
            <p14:sldId id="438"/>
            <p14:sldId id="911"/>
            <p14:sldId id="912"/>
            <p14:sldId id="883"/>
            <p14:sldId id="848"/>
            <p14:sldId id="851"/>
            <p14:sldId id="435"/>
            <p14:sldId id="477"/>
            <p14:sldId id="932"/>
            <p14:sldId id="546"/>
            <p14:sldId id="503"/>
          </p14:sldIdLst>
        </p14:section>
      </p14:sectionLst>
    </p:ext>
    <p:ext uri="{EFAFB233-063F-42B5-8137-9DF3F51BA10A}">
      <p15:sldGuideLst xmlns:p15="http://schemas.microsoft.com/office/powerpoint/2012/main">
        <p15:guide id="1" orient="horz" pos="2160">
          <p15:clr>
            <a:srgbClr val="A4A3A4"/>
          </p15:clr>
        </p15:guide>
        <p15:guide id="2" orient="horz" pos="799">
          <p15:clr>
            <a:srgbClr val="A4A3A4"/>
          </p15:clr>
        </p15:guide>
        <p15:guide id="3" pos="7287">
          <p15:clr>
            <a:srgbClr val="A4A3A4"/>
          </p15:clr>
        </p15:guide>
        <p15:guide id="4" pos="1118">
          <p15:clr>
            <a:srgbClr val="A4A3A4"/>
          </p15:clr>
        </p15:guide>
        <p15:guide id="5" pos="3228">
          <p15:clr>
            <a:srgbClr val="A4A3A4"/>
          </p15:clr>
        </p15:guide>
        <p15:guide id="6" pos="5292">
          <p15:clr>
            <a:srgbClr val="A4A3A4"/>
          </p15:clr>
        </p15:guide>
        <p15:guide id="7" pos="12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48E472"/>
    <a:srgbClr val="F26522"/>
    <a:srgbClr val="79BC45"/>
    <a:srgbClr val="FFFFFF"/>
    <a:srgbClr val="D8F4FD"/>
    <a:srgbClr val="F5F57B"/>
    <a:srgbClr val="3DC7F4"/>
    <a:srgbClr val="FF4E4E"/>
    <a:srgbClr val="ACA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14" autoAdjust="0"/>
    <p:restoredTop sz="80465" autoAdjust="0"/>
  </p:normalViewPr>
  <p:slideViewPr>
    <p:cSldViewPr snapToGrid="0" showGuides="1">
      <p:cViewPr varScale="1">
        <p:scale>
          <a:sx n="79" d="100"/>
          <a:sy n="79" d="100"/>
        </p:scale>
        <p:origin x="278" y="72"/>
      </p:cViewPr>
      <p:guideLst>
        <p:guide orient="horz" pos="2160"/>
        <p:guide orient="horz" pos="799"/>
        <p:guide pos="7287"/>
        <p:guide pos="1118"/>
        <p:guide pos="3228"/>
        <p:guide pos="5292"/>
        <p:guide pos="120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DAC471D-61DC-4E82-AB62-E12DEAE4F121}" type="datetimeFigureOut">
              <a:rPr lang="fr-FR"/>
              <a:pPr>
                <a:defRPr/>
              </a:pPr>
              <a:t>26/02/2024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7B30237-9C43-4A0E-BAED-92B3BC189BB9}"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9DC3C1D-C613-4F58-9839-5E8EF26A8203}" type="datetimeFigureOut">
              <a:rPr lang="fr-FR"/>
              <a:pPr>
                <a:defRPr/>
              </a:pPr>
              <a:t>26/02/2024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CB93CA-ECC5-4ACB-895E-3E8623714BA8}"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391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16308991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7574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5417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0080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063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471701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5210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2699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725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127459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Tree>
    <p:extLst>
      <p:ext uri="{BB962C8B-B14F-4D97-AF65-F5344CB8AC3E}">
        <p14:creationId xmlns:p14="http://schemas.microsoft.com/office/powerpoint/2010/main" val="11531374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5703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1287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40822946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254173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8970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449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6564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5435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24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42997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5610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71626CF-494A-4266-BE74-9653DCEC36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a:extLst>
              <a:ext uri="{FF2B5EF4-FFF2-40B4-BE49-F238E27FC236}">
                <a16:creationId xmlns:a16="http://schemas.microsoft.com/office/drawing/2014/main" id="{607AAEEF-011A-4E5D-96B6-2686C26AB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42274767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5154B13-8D9D-4D28-8A93-5D982AECC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a:extLst>
              <a:ext uri="{FF2B5EF4-FFF2-40B4-BE49-F238E27FC236}">
                <a16:creationId xmlns:a16="http://schemas.microsoft.com/office/drawing/2014/main" id="{1D8AC87F-D2F6-4EDD-97F9-8B4FDC289A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4229644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937081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90639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9868439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31487232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Tree>
    <p:extLst>
      <p:ext uri="{BB962C8B-B14F-4D97-AF65-F5344CB8AC3E}">
        <p14:creationId xmlns:p14="http://schemas.microsoft.com/office/powerpoint/2010/main" val="30563399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035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b="0" dirty="0">
              <a:latin typeface="Arial" panose="020B0604020202020204" pitchFamily="34" charset="0"/>
            </a:endParaRPr>
          </a:p>
        </p:txBody>
      </p:sp>
    </p:spTree>
    <p:extLst>
      <p:ext uri="{BB962C8B-B14F-4D97-AF65-F5344CB8AC3E}">
        <p14:creationId xmlns:p14="http://schemas.microsoft.com/office/powerpoint/2010/main" val="40407125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085866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9893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5695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716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36272671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65" name="Google Shape;3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9524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4057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172475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35431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2501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53235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32645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4737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baseline="0" dirty="0">
              <a:latin typeface="Arial" panose="020B0604020202020204" pitchFamily="34" charset="0"/>
            </a:endParaRPr>
          </a:p>
        </p:txBody>
      </p:sp>
    </p:spTree>
    <p:extLst>
      <p:ext uri="{BB962C8B-B14F-4D97-AF65-F5344CB8AC3E}">
        <p14:creationId xmlns:p14="http://schemas.microsoft.com/office/powerpoint/2010/main" val="156182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baseline="0" dirty="0">
              <a:latin typeface="Arial" panose="020B0604020202020204" pitchFamily="34" charset="0"/>
            </a:endParaRPr>
          </a:p>
        </p:txBody>
      </p:sp>
    </p:spTree>
    <p:extLst>
      <p:ext uri="{BB962C8B-B14F-4D97-AF65-F5344CB8AC3E}">
        <p14:creationId xmlns:p14="http://schemas.microsoft.com/office/powerpoint/2010/main" val="377173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824892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6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a:extLst>
              <a:ext uri="{FF2B5EF4-FFF2-40B4-BE49-F238E27FC236}">
                <a16:creationId xmlns:a16="http://schemas.microsoft.com/office/drawing/2014/main" id="{9B44BEDA-5785-46A0-A26F-CEE6D2799E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ce réservé des commentaires 2">
            <a:extLst>
              <a:ext uri="{FF2B5EF4-FFF2-40B4-BE49-F238E27FC236}">
                <a16:creationId xmlns:a16="http://schemas.microsoft.com/office/drawing/2014/main" id="{293DCB52-DFFC-4CE2-BC9C-FBE6EB3FF3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3124" name="Picture 4">
            <a:extLst>
              <a:ext uri="{FF2B5EF4-FFF2-40B4-BE49-F238E27FC236}">
                <a16:creationId xmlns:a16="http://schemas.microsoft.com/office/drawing/2014/main" id="{707EE5A9-22D7-4871-B5E6-426C8527F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a:extLst>
              <a:ext uri="{FF2B5EF4-FFF2-40B4-BE49-F238E27FC236}">
                <a16:creationId xmlns:a16="http://schemas.microsoft.com/office/drawing/2014/main" id="{1CC01860-87D3-43B6-B5CC-C4BE9C689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960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a:extLst>
              <a:ext uri="{FF2B5EF4-FFF2-40B4-BE49-F238E27FC236}">
                <a16:creationId xmlns:a16="http://schemas.microsoft.com/office/drawing/2014/main" id="{C07FBB37-C58B-48E3-BCCF-55E5CD57DC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a:extLst>
              <a:ext uri="{FF2B5EF4-FFF2-40B4-BE49-F238E27FC236}">
                <a16:creationId xmlns:a16="http://schemas.microsoft.com/office/drawing/2014/main" id="{32400C47-21CC-42D2-81D1-94A99625DC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139268" name="Picture 4">
            <a:extLst>
              <a:ext uri="{FF2B5EF4-FFF2-40B4-BE49-F238E27FC236}">
                <a16:creationId xmlns:a16="http://schemas.microsoft.com/office/drawing/2014/main" id="{A833503B-26B5-4314-AEE9-A3BF256B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a:extLst>
              <a:ext uri="{FF2B5EF4-FFF2-40B4-BE49-F238E27FC236}">
                <a16:creationId xmlns:a16="http://schemas.microsoft.com/office/drawing/2014/main" id="{F6D0F9B7-6073-4E4A-B755-CC460186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321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a:extLst>
              <a:ext uri="{FF2B5EF4-FFF2-40B4-BE49-F238E27FC236}">
                <a16:creationId xmlns:a16="http://schemas.microsoft.com/office/drawing/2014/main" id="{2179B9E1-400E-477C-BA24-214482E8E8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Espace réservé des commentaires 2">
            <a:extLst>
              <a:ext uri="{FF2B5EF4-FFF2-40B4-BE49-F238E27FC236}">
                <a16:creationId xmlns:a16="http://schemas.microsoft.com/office/drawing/2014/main" id="{6B14E854-67C1-4681-A9BC-A16F931A3C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7220" name="Picture 4">
            <a:extLst>
              <a:ext uri="{FF2B5EF4-FFF2-40B4-BE49-F238E27FC236}">
                <a16:creationId xmlns:a16="http://schemas.microsoft.com/office/drawing/2014/main" id="{DF30FE8F-1215-4557-9D2D-2CAD677D6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a:extLst>
              <a:ext uri="{FF2B5EF4-FFF2-40B4-BE49-F238E27FC236}">
                <a16:creationId xmlns:a16="http://schemas.microsoft.com/office/drawing/2014/main" id="{002519C0-CA89-44D8-B40F-5718710D2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270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42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US" altLang="fr-FR" dirty="0">
              <a:latin typeface="Arial" panose="020B0604020202020204" pitchFamily="34" charset="0"/>
            </a:endParaRPr>
          </a:p>
        </p:txBody>
      </p:sp>
    </p:spTree>
    <p:extLst>
      <p:ext uri="{BB962C8B-B14F-4D97-AF65-F5344CB8AC3E}">
        <p14:creationId xmlns:p14="http://schemas.microsoft.com/office/powerpoint/2010/main" val="1996928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a:extLst>
              <a:ext uri="{FF2B5EF4-FFF2-40B4-BE49-F238E27FC236}">
                <a16:creationId xmlns:a16="http://schemas.microsoft.com/office/drawing/2014/main" id="{1F39A570-2CFC-4D0D-A65F-4D2FBD663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Espace réservé des commentaires 2">
            <a:extLst>
              <a:ext uri="{FF2B5EF4-FFF2-40B4-BE49-F238E27FC236}">
                <a16:creationId xmlns:a16="http://schemas.microsoft.com/office/drawing/2014/main" id="{E8C74C9C-2A1F-42EC-93DC-2039FA8CDF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5412" name="Picture 4">
            <a:extLst>
              <a:ext uri="{FF2B5EF4-FFF2-40B4-BE49-F238E27FC236}">
                <a16:creationId xmlns:a16="http://schemas.microsoft.com/office/drawing/2014/main" id="{FB7042B1-BC55-46FA-9699-B69F7B5C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a:extLst>
              <a:ext uri="{FF2B5EF4-FFF2-40B4-BE49-F238E27FC236}">
                <a16:creationId xmlns:a16="http://schemas.microsoft.com/office/drawing/2014/main" id="{54CB91F4-31AE-44B4-8E46-915870D7D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550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3267524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9131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10990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382009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271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838870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a:latin typeface="Arial" panose="020B0604020202020204" pitchFamily="34" charset="0"/>
              </a:rPr>
              <a:t>Ajouter échelles</a:t>
            </a:r>
            <a:endParaRPr lang="en-US" altLang="fr-FR" dirty="0">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709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1852390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58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2039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1316"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999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64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183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4231652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54657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740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702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122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421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2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30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043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874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476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14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1569160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985870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4213518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870828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775820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280358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166691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7231113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55546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960475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Tree>
    <p:extLst>
      <p:ext uri="{BB962C8B-B14F-4D97-AF65-F5344CB8AC3E}">
        <p14:creationId xmlns:p14="http://schemas.microsoft.com/office/powerpoint/2010/main" val="455684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22026381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24753384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28896553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4356825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86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22902545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469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8895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510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2582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0590122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241405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886248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744526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903139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6334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17954863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0486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8596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5262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4016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39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age de garde">
    <p:spTree>
      <p:nvGrpSpPr>
        <p:cNvPr id="1" name=""/>
        <p:cNvGrpSpPr/>
        <p:nvPr/>
      </p:nvGrpSpPr>
      <p:grpSpPr>
        <a:xfrm>
          <a:off x="0" y="0"/>
          <a:ext cx="0" cy="0"/>
          <a:chOff x="0" y="0"/>
          <a:chExt cx="0" cy="0"/>
        </a:xfrm>
      </p:grpSpPr>
      <p:grpSp>
        <p:nvGrpSpPr>
          <p:cNvPr id="2" name="Google Shape;994;p22">
            <a:extLst>
              <a:ext uri="{FF2B5EF4-FFF2-40B4-BE49-F238E27FC236}">
                <a16:creationId xmlns:a16="http://schemas.microsoft.com/office/drawing/2014/main" id="{4EA663CF-99D4-461F-96D4-66AB8AD1E2A0}"/>
              </a:ext>
            </a:extLst>
          </p:cNvPr>
          <p:cNvGrpSpPr/>
          <p:nvPr userDrawn="1"/>
        </p:nvGrpSpPr>
        <p:grpSpPr>
          <a:xfrm rot="5641272">
            <a:off x="10703596" y="5231229"/>
            <a:ext cx="974954" cy="1395689"/>
            <a:chOff x="229104" y="1914720"/>
            <a:chExt cx="5028333" cy="5034611"/>
          </a:xfrm>
        </p:grpSpPr>
        <p:sp>
          <p:nvSpPr>
            <p:cNvPr id="3" name="Google Shape;995;p22">
              <a:extLst>
                <a:ext uri="{FF2B5EF4-FFF2-40B4-BE49-F238E27FC236}">
                  <a16:creationId xmlns:a16="http://schemas.microsoft.com/office/drawing/2014/main" id="{8E662E74-FAEF-47B2-A72A-0BE0B72CF0DC}"/>
                </a:ext>
              </a:extLst>
            </p:cNvPr>
            <p:cNvSpPr/>
            <p:nvPr/>
          </p:nvSpPr>
          <p:spPr>
            <a:xfrm>
              <a:off x="229104" y="1914720"/>
              <a:ext cx="5028333" cy="5034611"/>
            </a:xfrm>
            <a:custGeom>
              <a:avLst/>
              <a:gdLst/>
              <a:ahLst/>
              <a:cxnLst/>
              <a:rect l="l" t="t" r="r" b="b"/>
              <a:pathLst>
                <a:path w="79929" h="48200" extrusionOk="0">
                  <a:moveTo>
                    <a:pt x="0" y="1"/>
                  </a:moveTo>
                  <a:lnTo>
                    <a:pt x="127" y="48173"/>
                  </a:lnTo>
                  <a:cubicBezTo>
                    <a:pt x="1587" y="48191"/>
                    <a:pt x="3887" y="48200"/>
                    <a:pt x="6793" y="48200"/>
                  </a:cubicBezTo>
                  <a:cubicBezTo>
                    <a:pt x="24827" y="48200"/>
                    <a:pt x="66211" y="47840"/>
                    <a:pt x="75190" y="46864"/>
                  </a:cubicBezTo>
                  <a:cubicBezTo>
                    <a:pt x="76812" y="46688"/>
                    <a:pt x="78209" y="46785"/>
                    <a:pt x="79089" y="45779"/>
                  </a:cubicBezTo>
                  <a:cubicBezTo>
                    <a:pt x="79929" y="44812"/>
                    <a:pt x="79558" y="40200"/>
                    <a:pt x="79567" y="38949"/>
                  </a:cubicBezTo>
                  <a:cubicBezTo>
                    <a:pt x="79636" y="27292"/>
                    <a:pt x="79265" y="14951"/>
                    <a:pt x="78453" y="3323"/>
                  </a:cubicBezTo>
                  <a:cubicBezTo>
                    <a:pt x="78395" y="2395"/>
                    <a:pt x="78258" y="1349"/>
                    <a:pt x="77457" y="802"/>
                  </a:cubicBezTo>
                  <a:cubicBezTo>
                    <a:pt x="76919" y="431"/>
                    <a:pt x="76206" y="401"/>
                    <a:pt x="75532" y="382"/>
                  </a:cubicBezTo>
                  <a:cubicBezTo>
                    <a:pt x="64891" y="118"/>
                    <a:pt x="10651" y="79"/>
                    <a:pt x="0" y="1"/>
                  </a:cubicBezTo>
                  <a:close/>
                </a:path>
              </a:pathLst>
            </a:custGeom>
            <a:solidFill>
              <a:srgbClr val="FFFFFF"/>
            </a:solidFill>
            <a:ln w="3175" cap="flat" cmpd="sng">
              <a:solidFill>
                <a:schemeClr val="tx1"/>
              </a:solidFill>
              <a:prstDash val="solid"/>
              <a:miter lim="97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96;p22">
              <a:extLst>
                <a:ext uri="{FF2B5EF4-FFF2-40B4-BE49-F238E27FC236}">
                  <a16:creationId xmlns:a16="http://schemas.microsoft.com/office/drawing/2014/main" id="{F1523977-93DB-406C-85B7-0C3ECA22ABD9}"/>
                </a:ext>
              </a:extLst>
            </p:cNvPr>
            <p:cNvSpPr/>
            <p:nvPr/>
          </p:nvSpPr>
          <p:spPr>
            <a:xfrm>
              <a:off x="375183" y="2852861"/>
              <a:ext cx="125133" cy="126621"/>
            </a:xfrm>
            <a:custGeom>
              <a:avLst/>
              <a:gdLst/>
              <a:ahLst/>
              <a:cxnLst/>
              <a:rect l="l" t="t" r="r" b="b"/>
              <a:pathLst>
                <a:path w="1105" h="1096" extrusionOk="0">
                  <a:moveTo>
                    <a:pt x="567" y="1"/>
                  </a:moveTo>
                  <a:cubicBezTo>
                    <a:pt x="430" y="1"/>
                    <a:pt x="293" y="50"/>
                    <a:pt x="195" y="147"/>
                  </a:cubicBezTo>
                  <a:lnTo>
                    <a:pt x="156" y="196"/>
                  </a:lnTo>
                  <a:cubicBezTo>
                    <a:pt x="59" y="294"/>
                    <a:pt x="0" y="431"/>
                    <a:pt x="0" y="587"/>
                  </a:cubicBezTo>
                  <a:cubicBezTo>
                    <a:pt x="10" y="724"/>
                    <a:pt x="59" y="851"/>
                    <a:pt x="166" y="939"/>
                  </a:cubicBezTo>
                  <a:cubicBezTo>
                    <a:pt x="264" y="1036"/>
                    <a:pt x="401" y="1095"/>
                    <a:pt x="537" y="1095"/>
                  </a:cubicBezTo>
                  <a:cubicBezTo>
                    <a:pt x="674" y="1095"/>
                    <a:pt x="811" y="1036"/>
                    <a:pt x="899" y="939"/>
                  </a:cubicBezTo>
                  <a:lnTo>
                    <a:pt x="948" y="900"/>
                  </a:lnTo>
                  <a:cubicBezTo>
                    <a:pt x="1046" y="792"/>
                    <a:pt x="1104" y="655"/>
                    <a:pt x="1094" y="509"/>
                  </a:cubicBezTo>
                  <a:cubicBezTo>
                    <a:pt x="1094" y="362"/>
                    <a:pt x="1036" y="235"/>
                    <a:pt x="938" y="147"/>
                  </a:cubicBezTo>
                  <a:cubicBezTo>
                    <a:pt x="840" y="50"/>
                    <a:pt x="704" y="1"/>
                    <a:pt x="567"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97;p22">
              <a:extLst>
                <a:ext uri="{FF2B5EF4-FFF2-40B4-BE49-F238E27FC236}">
                  <a16:creationId xmlns:a16="http://schemas.microsoft.com/office/drawing/2014/main" id="{A186CDCB-8FB6-48F3-8CA0-72382610F03E}"/>
                </a:ext>
              </a:extLst>
            </p:cNvPr>
            <p:cNvSpPr/>
            <p:nvPr/>
          </p:nvSpPr>
          <p:spPr>
            <a:xfrm>
              <a:off x="358536" y="2834838"/>
              <a:ext cx="158313" cy="161511"/>
            </a:xfrm>
            <a:custGeom>
              <a:avLst/>
              <a:gdLst/>
              <a:ahLst/>
              <a:cxnLst/>
              <a:rect l="l" t="t" r="r" b="b"/>
              <a:pathLst>
                <a:path w="1398" h="1398" extrusionOk="0">
                  <a:moveTo>
                    <a:pt x="714" y="303"/>
                  </a:moveTo>
                  <a:cubicBezTo>
                    <a:pt x="811" y="303"/>
                    <a:pt x="909" y="342"/>
                    <a:pt x="987" y="411"/>
                  </a:cubicBezTo>
                  <a:cubicBezTo>
                    <a:pt x="1134" y="548"/>
                    <a:pt x="1124" y="811"/>
                    <a:pt x="987" y="948"/>
                  </a:cubicBezTo>
                  <a:lnTo>
                    <a:pt x="948" y="987"/>
                  </a:lnTo>
                  <a:cubicBezTo>
                    <a:pt x="870" y="1065"/>
                    <a:pt x="772" y="1095"/>
                    <a:pt x="684" y="1095"/>
                  </a:cubicBezTo>
                  <a:cubicBezTo>
                    <a:pt x="587" y="1095"/>
                    <a:pt x="489" y="1056"/>
                    <a:pt x="411" y="987"/>
                  </a:cubicBezTo>
                  <a:cubicBezTo>
                    <a:pt x="264" y="850"/>
                    <a:pt x="274" y="596"/>
                    <a:pt x="411" y="460"/>
                  </a:cubicBezTo>
                  <a:lnTo>
                    <a:pt x="450" y="411"/>
                  </a:lnTo>
                  <a:cubicBezTo>
                    <a:pt x="528" y="342"/>
                    <a:pt x="616" y="303"/>
                    <a:pt x="714" y="303"/>
                  </a:cubicBezTo>
                  <a:close/>
                  <a:moveTo>
                    <a:pt x="714" y="0"/>
                  </a:moveTo>
                  <a:cubicBezTo>
                    <a:pt x="538" y="0"/>
                    <a:pt x="362" y="69"/>
                    <a:pt x="235" y="196"/>
                  </a:cubicBezTo>
                  <a:lnTo>
                    <a:pt x="196" y="245"/>
                  </a:lnTo>
                  <a:cubicBezTo>
                    <a:pt x="69" y="372"/>
                    <a:pt x="0" y="557"/>
                    <a:pt x="0" y="743"/>
                  </a:cubicBezTo>
                  <a:cubicBezTo>
                    <a:pt x="0" y="929"/>
                    <a:pt x="79" y="1095"/>
                    <a:pt x="206" y="1212"/>
                  </a:cubicBezTo>
                  <a:cubicBezTo>
                    <a:pt x="342" y="1329"/>
                    <a:pt x="509" y="1398"/>
                    <a:pt x="684" y="1398"/>
                  </a:cubicBezTo>
                  <a:cubicBezTo>
                    <a:pt x="860" y="1398"/>
                    <a:pt x="1036" y="1329"/>
                    <a:pt x="1153" y="1202"/>
                  </a:cubicBezTo>
                  <a:lnTo>
                    <a:pt x="1163" y="1192"/>
                  </a:lnTo>
                  <a:lnTo>
                    <a:pt x="1202" y="1163"/>
                  </a:lnTo>
                  <a:cubicBezTo>
                    <a:pt x="1329" y="1036"/>
                    <a:pt x="1398" y="850"/>
                    <a:pt x="1398" y="655"/>
                  </a:cubicBezTo>
                  <a:cubicBezTo>
                    <a:pt x="1398" y="479"/>
                    <a:pt x="1320" y="313"/>
                    <a:pt x="1193" y="186"/>
                  </a:cubicBezTo>
                  <a:cubicBezTo>
                    <a:pt x="1056" y="69"/>
                    <a:pt x="890" y="0"/>
                    <a:pt x="714"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8;p22">
              <a:extLst>
                <a:ext uri="{FF2B5EF4-FFF2-40B4-BE49-F238E27FC236}">
                  <a16:creationId xmlns:a16="http://schemas.microsoft.com/office/drawing/2014/main" id="{8BE05E57-3F68-496E-B933-70DE9F8CA0FA}"/>
                </a:ext>
              </a:extLst>
            </p:cNvPr>
            <p:cNvSpPr/>
            <p:nvPr/>
          </p:nvSpPr>
          <p:spPr>
            <a:xfrm>
              <a:off x="403946" y="3256986"/>
              <a:ext cx="119584" cy="127661"/>
            </a:xfrm>
            <a:custGeom>
              <a:avLst/>
              <a:gdLst/>
              <a:ahLst/>
              <a:cxnLst/>
              <a:rect l="l" t="t" r="r" b="b"/>
              <a:pathLst>
                <a:path w="1056" h="1105" extrusionOk="0">
                  <a:moveTo>
                    <a:pt x="518" y="1"/>
                  </a:moveTo>
                  <a:cubicBezTo>
                    <a:pt x="225" y="11"/>
                    <a:pt x="0" y="245"/>
                    <a:pt x="0" y="528"/>
                  </a:cubicBezTo>
                  <a:lnTo>
                    <a:pt x="0" y="568"/>
                  </a:lnTo>
                  <a:cubicBezTo>
                    <a:pt x="0" y="851"/>
                    <a:pt x="244" y="1105"/>
                    <a:pt x="518" y="1105"/>
                  </a:cubicBezTo>
                  <a:lnTo>
                    <a:pt x="538" y="1105"/>
                  </a:lnTo>
                  <a:cubicBezTo>
                    <a:pt x="831" y="1085"/>
                    <a:pt x="1055" y="861"/>
                    <a:pt x="1055" y="577"/>
                  </a:cubicBezTo>
                  <a:lnTo>
                    <a:pt x="1055" y="528"/>
                  </a:lnTo>
                  <a:cubicBezTo>
                    <a:pt x="1055" y="245"/>
                    <a:pt x="811" y="1"/>
                    <a:pt x="538"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9;p22">
              <a:extLst>
                <a:ext uri="{FF2B5EF4-FFF2-40B4-BE49-F238E27FC236}">
                  <a16:creationId xmlns:a16="http://schemas.microsoft.com/office/drawing/2014/main" id="{5725CBE8-C4E2-404A-AFB3-CB7B8D2C82D8}"/>
                </a:ext>
              </a:extLst>
            </p:cNvPr>
            <p:cNvSpPr/>
            <p:nvPr/>
          </p:nvSpPr>
          <p:spPr>
            <a:xfrm>
              <a:off x="386167" y="3240118"/>
              <a:ext cx="155029" cy="161511"/>
            </a:xfrm>
            <a:custGeom>
              <a:avLst/>
              <a:gdLst/>
              <a:ahLst/>
              <a:cxnLst/>
              <a:rect l="l" t="t" r="r" b="b"/>
              <a:pathLst>
                <a:path w="1369" h="1398" extrusionOk="0">
                  <a:moveTo>
                    <a:pt x="695" y="303"/>
                  </a:moveTo>
                  <a:cubicBezTo>
                    <a:pt x="900" y="303"/>
                    <a:pt x="1056" y="489"/>
                    <a:pt x="1056" y="674"/>
                  </a:cubicBezTo>
                  <a:lnTo>
                    <a:pt x="1056" y="723"/>
                  </a:lnTo>
                  <a:cubicBezTo>
                    <a:pt x="1056" y="929"/>
                    <a:pt x="890" y="1085"/>
                    <a:pt x="685" y="1095"/>
                  </a:cubicBezTo>
                  <a:lnTo>
                    <a:pt x="675" y="1095"/>
                  </a:lnTo>
                  <a:cubicBezTo>
                    <a:pt x="470" y="1095"/>
                    <a:pt x="313" y="909"/>
                    <a:pt x="313" y="714"/>
                  </a:cubicBezTo>
                  <a:lnTo>
                    <a:pt x="313" y="674"/>
                  </a:lnTo>
                  <a:cubicBezTo>
                    <a:pt x="313" y="469"/>
                    <a:pt x="480" y="313"/>
                    <a:pt x="685" y="303"/>
                  </a:cubicBezTo>
                  <a:close/>
                  <a:moveTo>
                    <a:pt x="675" y="0"/>
                  </a:moveTo>
                  <a:cubicBezTo>
                    <a:pt x="294" y="10"/>
                    <a:pt x="1" y="313"/>
                    <a:pt x="1" y="674"/>
                  </a:cubicBezTo>
                  <a:lnTo>
                    <a:pt x="1" y="723"/>
                  </a:lnTo>
                  <a:cubicBezTo>
                    <a:pt x="1" y="1085"/>
                    <a:pt x="313" y="1398"/>
                    <a:pt x="675" y="1398"/>
                  </a:cubicBezTo>
                  <a:lnTo>
                    <a:pt x="695" y="1398"/>
                  </a:lnTo>
                  <a:cubicBezTo>
                    <a:pt x="1076" y="1378"/>
                    <a:pt x="1369" y="1085"/>
                    <a:pt x="1369" y="723"/>
                  </a:cubicBezTo>
                  <a:lnTo>
                    <a:pt x="1369" y="674"/>
                  </a:lnTo>
                  <a:cubicBezTo>
                    <a:pt x="1369" y="303"/>
                    <a:pt x="1056" y="0"/>
                    <a:pt x="695"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00;p22">
              <a:extLst>
                <a:ext uri="{FF2B5EF4-FFF2-40B4-BE49-F238E27FC236}">
                  <a16:creationId xmlns:a16="http://schemas.microsoft.com/office/drawing/2014/main" id="{13942DDA-4801-4DD2-AFB3-A9C0AD4F9ACC}"/>
                </a:ext>
              </a:extLst>
            </p:cNvPr>
            <p:cNvSpPr/>
            <p:nvPr/>
          </p:nvSpPr>
          <p:spPr>
            <a:xfrm>
              <a:off x="400549" y="3676938"/>
              <a:ext cx="116300" cy="122000"/>
            </a:xfrm>
            <a:custGeom>
              <a:avLst/>
              <a:gdLst/>
              <a:ahLst/>
              <a:cxnLst/>
              <a:rect l="l" t="t" r="r" b="b"/>
              <a:pathLst>
                <a:path w="1027" h="1056" extrusionOk="0">
                  <a:moveTo>
                    <a:pt x="519" y="1"/>
                  </a:moveTo>
                  <a:cubicBezTo>
                    <a:pt x="177" y="1"/>
                    <a:pt x="1" y="265"/>
                    <a:pt x="1" y="528"/>
                  </a:cubicBezTo>
                  <a:cubicBezTo>
                    <a:pt x="1" y="665"/>
                    <a:pt x="50" y="792"/>
                    <a:pt x="128" y="880"/>
                  </a:cubicBezTo>
                  <a:cubicBezTo>
                    <a:pt x="226" y="997"/>
                    <a:pt x="362" y="1056"/>
                    <a:pt x="519" y="1056"/>
                  </a:cubicBezTo>
                  <a:cubicBezTo>
                    <a:pt x="851" y="1056"/>
                    <a:pt x="1027" y="792"/>
                    <a:pt x="1027" y="528"/>
                  </a:cubicBezTo>
                  <a:cubicBezTo>
                    <a:pt x="1027" y="392"/>
                    <a:pt x="988" y="265"/>
                    <a:pt x="900" y="167"/>
                  </a:cubicBezTo>
                  <a:cubicBezTo>
                    <a:pt x="812" y="59"/>
                    <a:pt x="675" y="1"/>
                    <a:pt x="519"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01;p22">
              <a:extLst>
                <a:ext uri="{FF2B5EF4-FFF2-40B4-BE49-F238E27FC236}">
                  <a16:creationId xmlns:a16="http://schemas.microsoft.com/office/drawing/2014/main" id="{294926A0-3747-4E1F-82B0-2BFF7598F58F}"/>
                </a:ext>
              </a:extLst>
            </p:cNvPr>
            <p:cNvSpPr/>
            <p:nvPr/>
          </p:nvSpPr>
          <p:spPr>
            <a:xfrm>
              <a:off x="382883" y="3658915"/>
              <a:ext cx="151745" cy="157005"/>
            </a:xfrm>
            <a:custGeom>
              <a:avLst/>
              <a:gdLst/>
              <a:ahLst/>
              <a:cxnLst/>
              <a:rect l="l" t="t" r="r" b="b"/>
              <a:pathLst>
                <a:path w="1340" h="1359" extrusionOk="0">
                  <a:moveTo>
                    <a:pt x="675" y="303"/>
                  </a:moveTo>
                  <a:cubicBezTo>
                    <a:pt x="1153" y="303"/>
                    <a:pt x="1153" y="1056"/>
                    <a:pt x="675" y="1056"/>
                  </a:cubicBezTo>
                  <a:cubicBezTo>
                    <a:pt x="186" y="1056"/>
                    <a:pt x="186" y="303"/>
                    <a:pt x="675" y="303"/>
                  </a:cubicBezTo>
                  <a:close/>
                  <a:moveTo>
                    <a:pt x="675" y="0"/>
                  </a:moveTo>
                  <a:cubicBezTo>
                    <a:pt x="294" y="0"/>
                    <a:pt x="0" y="293"/>
                    <a:pt x="0" y="684"/>
                  </a:cubicBezTo>
                  <a:cubicBezTo>
                    <a:pt x="0" y="850"/>
                    <a:pt x="59" y="1017"/>
                    <a:pt x="167" y="1144"/>
                  </a:cubicBezTo>
                  <a:cubicBezTo>
                    <a:pt x="294" y="1280"/>
                    <a:pt x="469" y="1359"/>
                    <a:pt x="675" y="1359"/>
                  </a:cubicBezTo>
                  <a:cubicBezTo>
                    <a:pt x="1056" y="1359"/>
                    <a:pt x="1339" y="1065"/>
                    <a:pt x="1339" y="684"/>
                  </a:cubicBezTo>
                  <a:cubicBezTo>
                    <a:pt x="1339" y="293"/>
                    <a:pt x="1056" y="0"/>
                    <a:pt x="675"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02;p22">
              <a:extLst>
                <a:ext uri="{FF2B5EF4-FFF2-40B4-BE49-F238E27FC236}">
                  <a16:creationId xmlns:a16="http://schemas.microsoft.com/office/drawing/2014/main" id="{911A4443-2CA0-47F7-8A5E-94E5A8CD5968}"/>
                </a:ext>
              </a:extLst>
            </p:cNvPr>
            <p:cNvSpPr/>
            <p:nvPr/>
          </p:nvSpPr>
          <p:spPr>
            <a:xfrm>
              <a:off x="389565" y="4019023"/>
              <a:ext cx="119584" cy="132166"/>
            </a:xfrm>
            <a:custGeom>
              <a:avLst/>
              <a:gdLst/>
              <a:ahLst/>
              <a:cxnLst/>
              <a:rect l="l" t="t" r="r" b="b"/>
              <a:pathLst>
                <a:path w="1056" h="1144" extrusionOk="0">
                  <a:moveTo>
                    <a:pt x="518" y="0"/>
                  </a:moveTo>
                  <a:cubicBezTo>
                    <a:pt x="235" y="10"/>
                    <a:pt x="0" y="245"/>
                    <a:pt x="0" y="528"/>
                  </a:cubicBezTo>
                  <a:lnTo>
                    <a:pt x="0" y="606"/>
                  </a:lnTo>
                  <a:cubicBezTo>
                    <a:pt x="0" y="890"/>
                    <a:pt x="244" y="1144"/>
                    <a:pt x="518" y="1144"/>
                  </a:cubicBezTo>
                  <a:lnTo>
                    <a:pt x="537" y="1144"/>
                  </a:lnTo>
                  <a:cubicBezTo>
                    <a:pt x="831" y="1124"/>
                    <a:pt x="1055" y="899"/>
                    <a:pt x="1055" y="616"/>
                  </a:cubicBezTo>
                  <a:lnTo>
                    <a:pt x="1055" y="528"/>
                  </a:lnTo>
                  <a:cubicBezTo>
                    <a:pt x="1055" y="245"/>
                    <a:pt x="821" y="0"/>
                    <a:pt x="547" y="0"/>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3;p22">
              <a:extLst>
                <a:ext uri="{FF2B5EF4-FFF2-40B4-BE49-F238E27FC236}">
                  <a16:creationId xmlns:a16="http://schemas.microsoft.com/office/drawing/2014/main" id="{596920A1-1EFB-465C-94C6-5C91A7B71243}"/>
                </a:ext>
              </a:extLst>
            </p:cNvPr>
            <p:cNvSpPr/>
            <p:nvPr/>
          </p:nvSpPr>
          <p:spPr>
            <a:xfrm>
              <a:off x="371785" y="4001000"/>
              <a:ext cx="155029" cy="167172"/>
            </a:xfrm>
            <a:custGeom>
              <a:avLst/>
              <a:gdLst/>
              <a:ahLst/>
              <a:cxnLst/>
              <a:rect l="l" t="t" r="r" b="b"/>
              <a:pathLst>
                <a:path w="1369" h="1447" extrusionOk="0">
                  <a:moveTo>
                    <a:pt x="704" y="303"/>
                  </a:moveTo>
                  <a:cubicBezTo>
                    <a:pt x="900" y="303"/>
                    <a:pt x="1066" y="489"/>
                    <a:pt x="1066" y="684"/>
                  </a:cubicBezTo>
                  <a:lnTo>
                    <a:pt x="1066" y="762"/>
                  </a:lnTo>
                  <a:cubicBezTo>
                    <a:pt x="1066" y="977"/>
                    <a:pt x="890" y="1133"/>
                    <a:pt x="685" y="1143"/>
                  </a:cubicBezTo>
                  <a:lnTo>
                    <a:pt x="675" y="1143"/>
                  </a:lnTo>
                  <a:cubicBezTo>
                    <a:pt x="480" y="1143"/>
                    <a:pt x="313" y="958"/>
                    <a:pt x="313" y="762"/>
                  </a:cubicBezTo>
                  <a:lnTo>
                    <a:pt x="313" y="684"/>
                  </a:lnTo>
                  <a:cubicBezTo>
                    <a:pt x="313" y="469"/>
                    <a:pt x="480" y="313"/>
                    <a:pt x="685" y="303"/>
                  </a:cubicBezTo>
                  <a:close/>
                  <a:moveTo>
                    <a:pt x="675" y="0"/>
                  </a:moveTo>
                  <a:cubicBezTo>
                    <a:pt x="294" y="20"/>
                    <a:pt x="1" y="322"/>
                    <a:pt x="1" y="684"/>
                  </a:cubicBezTo>
                  <a:lnTo>
                    <a:pt x="1" y="762"/>
                  </a:lnTo>
                  <a:cubicBezTo>
                    <a:pt x="1" y="1133"/>
                    <a:pt x="313" y="1446"/>
                    <a:pt x="675" y="1446"/>
                  </a:cubicBezTo>
                  <a:lnTo>
                    <a:pt x="704" y="1446"/>
                  </a:lnTo>
                  <a:cubicBezTo>
                    <a:pt x="1076" y="1427"/>
                    <a:pt x="1369" y="1133"/>
                    <a:pt x="1369" y="762"/>
                  </a:cubicBezTo>
                  <a:lnTo>
                    <a:pt x="1369" y="684"/>
                  </a:lnTo>
                  <a:cubicBezTo>
                    <a:pt x="1369" y="313"/>
                    <a:pt x="1066" y="0"/>
                    <a:pt x="704"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4;p22">
              <a:extLst>
                <a:ext uri="{FF2B5EF4-FFF2-40B4-BE49-F238E27FC236}">
                  <a16:creationId xmlns:a16="http://schemas.microsoft.com/office/drawing/2014/main" id="{34DFCDC3-32EC-4E4A-9A2F-1F2CCDFBF7EC}"/>
                </a:ext>
              </a:extLst>
            </p:cNvPr>
            <p:cNvSpPr/>
            <p:nvPr/>
          </p:nvSpPr>
          <p:spPr>
            <a:xfrm>
              <a:off x="393981" y="4337309"/>
              <a:ext cx="119584" cy="131127"/>
            </a:xfrm>
            <a:custGeom>
              <a:avLst/>
              <a:gdLst/>
              <a:ahLst/>
              <a:cxnLst/>
              <a:rect l="l" t="t" r="r" b="b"/>
              <a:pathLst>
                <a:path w="1056" h="1135" extrusionOk="0">
                  <a:moveTo>
                    <a:pt x="528" y="1"/>
                  </a:moveTo>
                  <a:cubicBezTo>
                    <a:pt x="235" y="11"/>
                    <a:pt x="0" y="245"/>
                    <a:pt x="0" y="528"/>
                  </a:cubicBezTo>
                  <a:lnTo>
                    <a:pt x="0" y="607"/>
                  </a:lnTo>
                  <a:cubicBezTo>
                    <a:pt x="0" y="890"/>
                    <a:pt x="244" y="1134"/>
                    <a:pt x="518" y="1134"/>
                  </a:cubicBezTo>
                  <a:lnTo>
                    <a:pt x="538" y="1134"/>
                  </a:lnTo>
                  <a:cubicBezTo>
                    <a:pt x="831" y="1125"/>
                    <a:pt x="1055" y="890"/>
                    <a:pt x="1055" y="607"/>
                  </a:cubicBezTo>
                  <a:lnTo>
                    <a:pt x="1055" y="528"/>
                  </a:lnTo>
                  <a:cubicBezTo>
                    <a:pt x="1055" y="245"/>
                    <a:pt x="821" y="1"/>
                    <a:pt x="547"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5;p22">
              <a:extLst>
                <a:ext uri="{FF2B5EF4-FFF2-40B4-BE49-F238E27FC236}">
                  <a16:creationId xmlns:a16="http://schemas.microsoft.com/office/drawing/2014/main" id="{5AF2FE59-9FBB-4528-A74E-92505E1910FC}"/>
                </a:ext>
              </a:extLst>
            </p:cNvPr>
            <p:cNvSpPr/>
            <p:nvPr/>
          </p:nvSpPr>
          <p:spPr>
            <a:xfrm>
              <a:off x="377334" y="4319286"/>
              <a:ext cx="153897" cy="167172"/>
            </a:xfrm>
            <a:custGeom>
              <a:avLst/>
              <a:gdLst/>
              <a:ahLst/>
              <a:cxnLst/>
              <a:rect l="l" t="t" r="r" b="b"/>
              <a:pathLst>
                <a:path w="1359" h="1447" extrusionOk="0">
                  <a:moveTo>
                    <a:pt x="694" y="303"/>
                  </a:moveTo>
                  <a:cubicBezTo>
                    <a:pt x="890" y="303"/>
                    <a:pt x="1056" y="489"/>
                    <a:pt x="1056" y="684"/>
                  </a:cubicBezTo>
                  <a:lnTo>
                    <a:pt x="1056" y="763"/>
                  </a:lnTo>
                  <a:cubicBezTo>
                    <a:pt x="1056" y="978"/>
                    <a:pt x="880" y="1134"/>
                    <a:pt x="685" y="1144"/>
                  </a:cubicBezTo>
                  <a:lnTo>
                    <a:pt x="665" y="1144"/>
                  </a:lnTo>
                  <a:cubicBezTo>
                    <a:pt x="470" y="1144"/>
                    <a:pt x="303" y="958"/>
                    <a:pt x="303" y="763"/>
                  </a:cubicBezTo>
                  <a:lnTo>
                    <a:pt x="303" y="684"/>
                  </a:lnTo>
                  <a:cubicBezTo>
                    <a:pt x="303" y="470"/>
                    <a:pt x="479" y="313"/>
                    <a:pt x="675" y="303"/>
                  </a:cubicBezTo>
                  <a:close/>
                  <a:moveTo>
                    <a:pt x="665" y="1"/>
                  </a:moveTo>
                  <a:cubicBezTo>
                    <a:pt x="294" y="20"/>
                    <a:pt x="1" y="313"/>
                    <a:pt x="1" y="684"/>
                  </a:cubicBezTo>
                  <a:lnTo>
                    <a:pt x="1" y="763"/>
                  </a:lnTo>
                  <a:cubicBezTo>
                    <a:pt x="1" y="1134"/>
                    <a:pt x="303" y="1447"/>
                    <a:pt x="665" y="1447"/>
                  </a:cubicBezTo>
                  <a:lnTo>
                    <a:pt x="694" y="1447"/>
                  </a:lnTo>
                  <a:cubicBezTo>
                    <a:pt x="1066" y="1427"/>
                    <a:pt x="1359" y="1134"/>
                    <a:pt x="1359" y="763"/>
                  </a:cubicBezTo>
                  <a:lnTo>
                    <a:pt x="1359" y="684"/>
                  </a:lnTo>
                  <a:cubicBezTo>
                    <a:pt x="1359" y="313"/>
                    <a:pt x="1056" y="1"/>
                    <a:pt x="694" y="1"/>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6;p22">
              <a:extLst>
                <a:ext uri="{FF2B5EF4-FFF2-40B4-BE49-F238E27FC236}">
                  <a16:creationId xmlns:a16="http://schemas.microsoft.com/office/drawing/2014/main" id="{D989E8C9-038D-4D81-AD7C-3831167B24E1}"/>
                </a:ext>
              </a:extLst>
            </p:cNvPr>
            <p:cNvSpPr/>
            <p:nvPr/>
          </p:nvSpPr>
          <p:spPr>
            <a:xfrm>
              <a:off x="377334" y="4669227"/>
              <a:ext cx="116300" cy="122000"/>
            </a:xfrm>
            <a:custGeom>
              <a:avLst/>
              <a:gdLst/>
              <a:ahLst/>
              <a:cxnLst/>
              <a:rect l="l" t="t" r="r" b="b"/>
              <a:pathLst>
                <a:path w="1027" h="1056" extrusionOk="0">
                  <a:moveTo>
                    <a:pt x="509" y="1"/>
                  </a:moveTo>
                  <a:cubicBezTo>
                    <a:pt x="176" y="1"/>
                    <a:pt x="1" y="264"/>
                    <a:pt x="1" y="528"/>
                  </a:cubicBezTo>
                  <a:cubicBezTo>
                    <a:pt x="1" y="665"/>
                    <a:pt x="40" y="792"/>
                    <a:pt x="128" y="890"/>
                  </a:cubicBezTo>
                  <a:cubicBezTo>
                    <a:pt x="216" y="997"/>
                    <a:pt x="352" y="1056"/>
                    <a:pt x="509" y="1056"/>
                  </a:cubicBezTo>
                  <a:cubicBezTo>
                    <a:pt x="851" y="1056"/>
                    <a:pt x="1027" y="792"/>
                    <a:pt x="1027" y="528"/>
                  </a:cubicBezTo>
                  <a:cubicBezTo>
                    <a:pt x="1027" y="391"/>
                    <a:pt x="978" y="264"/>
                    <a:pt x="900" y="176"/>
                  </a:cubicBezTo>
                  <a:cubicBezTo>
                    <a:pt x="802" y="59"/>
                    <a:pt x="665" y="1"/>
                    <a:pt x="509"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7;p22">
              <a:extLst>
                <a:ext uri="{FF2B5EF4-FFF2-40B4-BE49-F238E27FC236}">
                  <a16:creationId xmlns:a16="http://schemas.microsoft.com/office/drawing/2014/main" id="{8937DB86-D393-4349-B63D-EFF5BD3CEDCD}"/>
                </a:ext>
              </a:extLst>
            </p:cNvPr>
            <p:cNvSpPr/>
            <p:nvPr/>
          </p:nvSpPr>
          <p:spPr>
            <a:xfrm>
              <a:off x="359669" y="4652360"/>
              <a:ext cx="151632" cy="157005"/>
            </a:xfrm>
            <a:custGeom>
              <a:avLst/>
              <a:gdLst/>
              <a:ahLst/>
              <a:cxnLst/>
              <a:rect l="l" t="t" r="r" b="b"/>
              <a:pathLst>
                <a:path w="1339" h="1359" extrusionOk="0">
                  <a:moveTo>
                    <a:pt x="665" y="303"/>
                  </a:moveTo>
                  <a:cubicBezTo>
                    <a:pt x="1153" y="303"/>
                    <a:pt x="1153" y="1055"/>
                    <a:pt x="665" y="1055"/>
                  </a:cubicBezTo>
                  <a:cubicBezTo>
                    <a:pt x="186" y="1055"/>
                    <a:pt x="186" y="303"/>
                    <a:pt x="665" y="303"/>
                  </a:cubicBezTo>
                  <a:close/>
                  <a:moveTo>
                    <a:pt x="665" y="0"/>
                  </a:moveTo>
                  <a:cubicBezTo>
                    <a:pt x="284" y="0"/>
                    <a:pt x="0" y="293"/>
                    <a:pt x="0" y="674"/>
                  </a:cubicBezTo>
                  <a:cubicBezTo>
                    <a:pt x="0" y="850"/>
                    <a:pt x="59" y="1016"/>
                    <a:pt x="166" y="1133"/>
                  </a:cubicBezTo>
                  <a:cubicBezTo>
                    <a:pt x="284" y="1280"/>
                    <a:pt x="469" y="1358"/>
                    <a:pt x="665" y="1358"/>
                  </a:cubicBezTo>
                  <a:cubicBezTo>
                    <a:pt x="1046" y="1358"/>
                    <a:pt x="1339" y="1065"/>
                    <a:pt x="1339" y="674"/>
                  </a:cubicBezTo>
                  <a:cubicBezTo>
                    <a:pt x="1339" y="508"/>
                    <a:pt x="1280" y="342"/>
                    <a:pt x="1173" y="225"/>
                  </a:cubicBezTo>
                  <a:cubicBezTo>
                    <a:pt x="1046" y="78"/>
                    <a:pt x="870" y="0"/>
                    <a:pt x="665"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8;p22">
              <a:extLst>
                <a:ext uri="{FF2B5EF4-FFF2-40B4-BE49-F238E27FC236}">
                  <a16:creationId xmlns:a16="http://schemas.microsoft.com/office/drawing/2014/main" id="{9639949E-FE94-4382-997D-1B74BF7CFA3D}"/>
                </a:ext>
              </a:extLst>
            </p:cNvPr>
            <p:cNvSpPr/>
            <p:nvPr/>
          </p:nvSpPr>
          <p:spPr>
            <a:xfrm>
              <a:off x="397265" y="4987629"/>
              <a:ext cx="128417" cy="131011"/>
            </a:xfrm>
            <a:custGeom>
              <a:avLst/>
              <a:gdLst/>
              <a:ahLst/>
              <a:cxnLst/>
              <a:rect l="l" t="t" r="r" b="b"/>
              <a:pathLst>
                <a:path w="1134" h="1134" extrusionOk="0">
                  <a:moveTo>
                    <a:pt x="557" y="0"/>
                  </a:moveTo>
                  <a:cubicBezTo>
                    <a:pt x="460" y="0"/>
                    <a:pt x="362" y="29"/>
                    <a:pt x="274" y="68"/>
                  </a:cubicBezTo>
                  <a:cubicBezTo>
                    <a:pt x="157" y="147"/>
                    <a:pt x="59" y="274"/>
                    <a:pt x="30" y="391"/>
                  </a:cubicBezTo>
                  <a:cubicBezTo>
                    <a:pt x="0" y="547"/>
                    <a:pt x="20" y="684"/>
                    <a:pt x="88" y="801"/>
                  </a:cubicBezTo>
                  <a:cubicBezTo>
                    <a:pt x="157" y="958"/>
                    <a:pt x="284" y="1085"/>
                    <a:pt x="450" y="1124"/>
                  </a:cubicBezTo>
                  <a:cubicBezTo>
                    <a:pt x="489" y="1134"/>
                    <a:pt x="538" y="1134"/>
                    <a:pt x="577" y="1134"/>
                  </a:cubicBezTo>
                  <a:cubicBezTo>
                    <a:pt x="811" y="1134"/>
                    <a:pt x="1017" y="987"/>
                    <a:pt x="1095" y="752"/>
                  </a:cubicBezTo>
                  <a:cubicBezTo>
                    <a:pt x="1134" y="606"/>
                    <a:pt x="1114" y="430"/>
                    <a:pt x="1036" y="293"/>
                  </a:cubicBezTo>
                  <a:cubicBezTo>
                    <a:pt x="948" y="137"/>
                    <a:pt x="821" y="68"/>
                    <a:pt x="704" y="20"/>
                  </a:cubicBezTo>
                  <a:cubicBezTo>
                    <a:pt x="655" y="10"/>
                    <a:pt x="606" y="0"/>
                    <a:pt x="557" y="0"/>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9;p22">
              <a:extLst>
                <a:ext uri="{FF2B5EF4-FFF2-40B4-BE49-F238E27FC236}">
                  <a16:creationId xmlns:a16="http://schemas.microsoft.com/office/drawing/2014/main" id="{DCE055C7-92EF-466D-9AAC-E25EA4C701F3}"/>
                </a:ext>
              </a:extLst>
            </p:cNvPr>
            <p:cNvSpPr/>
            <p:nvPr/>
          </p:nvSpPr>
          <p:spPr>
            <a:xfrm>
              <a:off x="379599" y="4969490"/>
              <a:ext cx="164994" cy="167172"/>
            </a:xfrm>
            <a:custGeom>
              <a:avLst/>
              <a:gdLst/>
              <a:ahLst/>
              <a:cxnLst/>
              <a:rect l="l" t="t" r="r" b="b"/>
              <a:pathLst>
                <a:path w="1457" h="1447" extrusionOk="0">
                  <a:moveTo>
                    <a:pt x="713" y="313"/>
                  </a:moveTo>
                  <a:cubicBezTo>
                    <a:pt x="743" y="313"/>
                    <a:pt x="772" y="313"/>
                    <a:pt x="801" y="323"/>
                  </a:cubicBezTo>
                  <a:cubicBezTo>
                    <a:pt x="919" y="372"/>
                    <a:pt x="997" y="421"/>
                    <a:pt x="1065" y="528"/>
                  </a:cubicBezTo>
                  <a:cubicBezTo>
                    <a:pt x="1114" y="626"/>
                    <a:pt x="1134" y="753"/>
                    <a:pt x="1104" y="870"/>
                  </a:cubicBezTo>
                  <a:cubicBezTo>
                    <a:pt x="1046" y="1036"/>
                    <a:pt x="899" y="1144"/>
                    <a:pt x="733" y="1144"/>
                  </a:cubicBezTo>
                  <a:cubicBezTo>
                    <a:pt x="704" y="1144"/>
                    <a:pt x="674" y="1134"/>
                    <a:pt x="635" y="1134"/>
                  </a:cubicBezTo>
                  <a:cubicBezTo>
                    <a:pt x="518" y="1105"/>
                    <a:pt x="420" y="997"/>
                    <a:pt x="381" y="880"/>
                  </a:cubicBezTo>
                  <a:lnTo>
                    <a:pt x="371" y="880"/>
                  </a:lnTo>
                  <a:cubicBezTo>
                    <a:pt x="323" y="792"/>
                    <a:pt x="313" y="685"/>
                    <a:pt x="342" y="587"/>
                  </a:cubicBezTo>
                  <a:cubicBezTo>
                    <a:pt x="362" y="499"/>
                    <a:pt x="430" y="411"/>
                    <a:pt x="508" y="362"/>
                  </a:cubicBezTo>
                  <a:cubicBezTo>
                    <a:pt x="567" y="333"/>
                    <a:pt x="645" y="313"/>
                    <a:pt x="713" y="313"/>
                  </a:cubicBezTo>
                  <a:close/>
                  <a:moveTo>
                    <a:pt x="713" y="1"/>
                  </a:moveTo>
                  <a:cubicBezTo>
                    <a:pt x="586" y="1"/>
                    <a:pt x="459" y="40"/>
                    <a:pt x="352" y="98"/>
                  </a:cubicBezTo>
                  <a:cubicBezTo>
                    <a:pt x="196" y="186"/>
                    <a:pt x="78" y="352"/>
                    <a:pt x="39" y="519"/>
                  </a:cubicBezTo>
                  <a:cubicBezTo>
                    <a:pt x="0" y="704"/>
                    <a:pt x="20" y="880"/>
                    <a:pt x="108" y="1027"/>
                  </a:cubicBezTo>
                  <a:cubicBezTo>
                    <a:pt x="196" y="1232"/>
                    <a:pt x="362" y="1378"/>
                    <a:pt x="567" y="1427"/>
                  </a:cubicBezTo>
                  <a:cubicBezTo>
                    <a:pt x="625" y="1437"/>
                    <a:pt x="674" y="1447"/>
                    <a:pt x="733" y="1447"/>
                  </a:cubicBezTo>
                  <a:cubicBezTo>
                    <a:pt x="1036" y="1447"/>
                    <a:pt x="1300" y="1251"/>
                    <a:pt x="1388" y="958"/>
                  </a:cubicBezTo>
                  <a:cubicBezTo>
                    <a:pt x="1456" y="773"/>
                    <a:pt x="1427" y="558"/>
                    <a:pt x="1329" y="382"/>
                  </a:cubicBezTo>
                  <a:cubicBezTo>
                    <a:pt x="1212" y="186"/>
                    <a:pt x="1055" y="98"/>
                    <a:pt x="919" y="40"/>
                  </a:cubicBezTo>
                  <a:cubicBezTo>
                    <a:pt x="850" y="20"/>
                    <a:pt x="782" y="1"/>
                    <a:pt x="713" y="1"/>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0;p22">
              <a:extLst>
                <a:ext uri="{FF2B5EF4-FFF2-40B4-BE49-F238E27FC236}">
                  <a16:creationId xmlns:a16="http://schemas.microsoft.com/office/drawing/2014/main" id="{C4032683-43F2-4193-9628-358470C034CB}"/>
                </a:ext>
              </a:extLst>
            </p:cNvPr>
            <p:cNvSpPr/>
            <p:nvPr/>
          </p:nvSpPr>
          <p:spPr>
            <a:xfrm>
              <a:off x="393981" y="5373615"/>
              <a:ext cx="119584" cy="126621"/>
            </a:xfrm>
            <a:custGeom>
              <a:avLst/>
              <a:gdLst/>
              <a:ahLst/>
              <a:cxnLst/>
              <a:rect l="l" t="t" r="r" b="b"/>
              <a:pathLst>
                <a:path w="1056" h="1096" extrusionOk="0">
                  <a:moveTo>
                    <a:pt x="528" y="1"/>
                  </a:moveTo>
                  <a:cubicBezTo>
                    <a:pt x="235" y="11"/>
                    <a:pt x="0" y="245"/>
                    <a:pt x="0" y="528"/>
                  </a:cubicBezTo>
                  <a:lnTo>
                    <a:pt x="0" y="568"/>
                  </a:lnTo>
                  <a:cubicBezTo>
                    <a:pt x="0" y="851"/>
                    <a:pt x="244" y="1095"/>
                    <a:pt x="518" y="1095"/>
                  </a:cubicBezTo>
                  <a:lnTo>
                    <a:pt x="538" y="1095"/>
                  </a:lnTo>
                  <a:cubicBezTo>
                    <a:pt x="831" y="1085"/>
                    <a:pt x="1055" y="851"/>
                    <a:pt x="1055" y="568"/>
                  </a:cubicBezTo>
                  <a:lnTo>
                    <a:pt x="1055" y="528"/>
                  </a:lnTo>
                  <a:cubicBezTo>
                    <a:pt x="1055" y="245"/>
                    <a:pt x="821" y="1"/>
                    <a:pt x="547"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1;p22">
              <a:extLst>
                <a:ext uri="{FF2B5EF4-FFF2-40B4-BE49-F238E27FC236}">
                  <a16:creationId xmlns:a16="http://schemas.microsoft.com/office/drawing/2014/main" id="{60D0EFA6-4FC3-472B-9D3D-943DC59A959D}"/>
                </a:ext>
              </a:extLst>
            </p:cNvPr>
            <p:cNvSpPr/>
            <p:nvPr/>
          </p:nvSpPr>
          <p:spPr>
            <a:xfrm>
              <a:off x="377334" y="5355592"/>
              <a:ext cx="153897" cy="162666"/>
            </a:xfrm>
            <a:custGeom>
              <a:avLst/>
              <a:gdLst/>
              <a:ahLst/>
              <a:cxnLst/>
              <a:rect l="l" t="t" r="r" b="b"/>
              <a:pathLst>
                <a:path w="1359" h="1408" extrusionOk="0">
                  <a:moveTo>
                    <a:pt x="694" y="303"/>
                  </a:moveTo>
                  <a:cubicBezTo>
                    <a:pt x="890" y="303"/>
                    <a:pt x="1056" y="489"/>
                    <a:pt x="1056" y="684"/>
                  </a:cubicBezTo>
                  <a:lnTo>
                    <a:pt x="1056" y="724"/>
                  </a:lnTo>
                  <a:cubicBezTo>
                    <a:pt x="1056" y="939"/>
                    <a:pt x="880" y="1095"/>
                    <a:pt x="685" y="1095"/>
                  </a:cubicBezTo>
                  <a:lnTo>
                    <a:pt x="665" y="1095"/>
                  </a:lnTo>
                  <a:cubicBezTo>
                    <a:pt x="470" y="1095"/>
                    <a:pt x="303" y="919"/>
                    <a:pt x="303" y="724"/>
                  </a:cubicBezTo>
                  <a:lnTo>
                    <a:pt x="303" y="684"/>
                  </a:lnTo>
                  <a:cubicBezTo>
                    <a:pt x="303" y="469"/>
                    <a:pt x="479" y="313"/>
                    <a:pt x="675" y="303"/>
                  </a:cubicBezTo>
                  <a:close/>
                  <a:moveTo>
                    <a:pt x="665" y="0"/>
                  </a:moveTo>
                  <a:cubicBezTo>
                    <a:pt x="294" y="20"/>
                    <a:pt x="1" y="313"/>
                    <a:pt x="1" y="684"/>
                  </a:cubicBezTo>
                  <a:lnTo>
                    <a:pt x="1" y="724"/>
                  </a:lnTo>
                  <a:cubicBezTo>
                    <a:pt x="1" y="1095"/>
                    <a:pt x="303" y="1408"/>
                    <a:pt x="665" y="1408"/>
                  </a:cubicBezTo>
                  <a:lnTo>
                    <a:pt x="694" y="1408"/>
                  </a:lnTo>
                  <a:cubicBezTo>
                    <a:pt x="1066" y="1388"/>
                    <a:pt x="1359" y="1085"/>
                    <a:pt x="1359" y="724"/>
                  </a:cubicBezTo>
                  <a:lnTo>
                    <a:pt x="1359" y="684"/>
                  </a:lnTo>
                  <a:cubicBezTo>
                    <a:pt x="1359" y="313"/>
                    <a:pt x="1056" y="0"/>
                    <a:pt x="694"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2;p22">
              <a:extLst>
                <a:ext uri="{FF2B5EF4-FFF2-40B4-BE49-F238E27FC236}">
                  <a16:creationId xmlns:a16="http://schemas.microsoft.com/office/drawing/2014/main" id="{A86F1E54-40CD-4543-9CAD-487E55D4D508}"/>
                </a:ext>
              </a:extLst>
            </p:cNvPr>
            <p:cNvSpPr/>
            <p:nvPr/>
          </p:nvSpPr>
          <p:spPr>
            <a:xfrm>
              <a:off x="384016" y="5745045"/>
              <a:ext cx="135098" cy="126505"/>
            </a:xfrm>
            <a:custGeom>
              <a:avLst/>
              <a:gdLst/>
              <a:ahLst/>
              <a:cxnLst/>
              <a:rect l="l" t="t" r="r" b="b"/>
              <a:pathLst>
                <a:path w="1193" h="1095" extrusionOk="0">
                  <a:moveTo>
                    <a:pt x="577" y="1"/>
                  </a:moveTo>
                  <a:cubicBezTo>
                    <a:pt x="430" y="1"/>
                    <a:pt x="293" y="59"/>
                    <a:pt x="196" y="157"/>
                  </a:cubicBezTo>
                  <a:cubicBezTo>
                    <a:pt x="0" y="372"/>
                    <a:pt x="0" y="694"/>
                    <a:pt x="205" y="899"/>
                  </a:cubicBezTo>
                  <a:lnTo>
                    <a:pt x="244" y="939"/>
                  </a:lnTo>
                  <a:cubicBezTo>
                    <a:pt x="342" y="1036"/>
                    <a:pt x="479" y="1095"/>
                    <a:pt x="626" y="1095"/>
                  </a:cubicBezTo>
                  <a:cubicBezTo>
                    <a:pt x="772" y="1095"/>
                    <a:pt x="909" y="1036"/>
                    <a:pt x="997" y="939"/>
                  </a:cubicBezTo>
                  <a:cubicBezTo>
                    <a:pt x="1192" y="714"/>
                    <a:pt x="1192" y="391"/>
                    <a:pt x="997" y="196"/>
                  </a:cubicBezTo>
                  <a:lnTo>
                    <a:pt x="948" y="147"/>
                  </a:lnTo>
                  <a:cubicBezTo>
                    <a:pt x="850" y="49"/>
                    <a:pt x="714" y="1"/>
                    <a:pt x="577"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p22">
              <a:extLst>
                <a:ext uri="{FF2B5EF4-FFF2-40B4-BE49-F238E27FC236}">
                  <a16:creationId xmlns:a16="http://schemas.microsoft.com/office/drawing/2014/main" id="{767A05EA-A00F-495B-9D3D-8BFC33221164}"/>
                </a:ext>
              </a:extLst>
            </p:cNvPr>
            <p:cNvSpPr/>
            <p:nvPr/>
          </p:nvSpPr>
          <p:spPr>
            <a:xfrm>
              <a:off x="365217" y="5727022"/>
              <a:ext cx="173827" cy="161511"/>
            </a:xfrm>
            <a:custGeom>
              <a:avLst/>
              <a:gdLst/>
              <a:ahLst/>
              <a:cxnLst/>
              <a:rect l="l" t="t" r="r" b="b"/>
              <a:pathLst>
                <a:path w="1535" h="1398" extrusionOk="0">
                  <a:moveTo>
                    <a:pt x="743" y="303"/>
                  </a:moveTo>
                  <a:cubicBezTo>
                    <a:pt x="840" y="303"/>
                    <a:pt x="938" y="342"/>
                    <a:pt x="1007" y="411"/>
                  </a:cubicBezTo>
                  <a:lnTo>
                    <a:pt x="1055" y="459"/>
                  </a:lnTo>
                  <a:cubicBezTo>
                    <a:pt x="1202" y="606"/>
                    <a:pt x="1192" y="841"/>
                    <a:pt x="1055" y="987"/>
                  </a:cubicBezTo>
                  <a:cubicBezTo>
                    <a:pt x="987" y="1065"/>
                    <a:pt x="889" y="1095"/>
                    <a:pt x="792" y="1095"/>
                  </a:cubicBezTo>
                  <a:cubicBezTo>
                    <a:pt x="694" y="1095"/>
                    <a:pt x="596" y="1055"/>
                    <a:pt x="518" y="987"/>
                  </a:cubicBezTo>
                  <a:lnTo>
                    <a:pt x="479" y="948"/>
                  </a:lnTo>
                  <a:cubicBezTo>
                    <a:pt x="332" y="801"/>
                    <a:pt x="342" y="567"/>
                    <a:pt x="479" y="411"/>
                  </a:cubicBezTo>
                  <a:cubicBezTo>
                    <a:pt x="547" y="342"/>
                    <a:pt x="645" y="303"/>
                    <a:pt x="743" y="303"/>
                  </a:cubicBezTo>
                  <a:close/>
                  <a:moveTo>
                    <a:pt x="743" y="0"/>
                  </a:moveTo>
                  <a:cubicBezTo>
                    <a:pt x="547" y="0"/>
                    <a:pt x="371" y="78"/>
                    <a:pt x="254" y="205"/>
                  </a:cubicBezTo>
                  <a:cubicBezTo>
                    <a:pt x="0" y="489"/>
                    <a:pt x="0" y="899"/>
                    <a:pt x="264" y="1163"/>
                  </a:cubicBezTo>
                  <a:lnTo>
                    <a:pt x="283" y="1183"/>
                  </a:lnTo>
                  <a:lnTo>
                    <a:pt x="303" y="1202"/>
                  </a:lnTo>
                  <a:cubicBezTo>
                    <a:pt x="430" y="1329"/>
                    <a:pt x="606" y="1397"/>
                    <a:pt x="792" y="1397"/>
                  </a:cubicBezTo>
                  <a:cubicBezTo>
                    <a:pt x="977" y="1397"/>
                    <a:pt x="1153" y="1329"/>
                    <a:pt x="1280" y="1192"/>
                  </a:cubicBezTo>
                  <a:cubicBezTo>
                    <a:pt x="1534" y="919"/>
                    <a:pt x="1524" y="499"/>
                    <a:pt x="1270" y="244"/>
                  </a:cubicBezTo>
                  <a:lnTo>
                    <a:pt x="1251" y="225"/>
                  </a:lnTo>
                  <a:lnTo>
                    <a:pt x="1222" y="196"/>
                  </a:lnTo>
                  <a:cubicBezTo>
                    <a:pt x="1104" y="69"/>
                    <a:pt x="919" y="0"/>
                    <a:pt x="743"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4;p22">
              <a:extLst>
                <a:ext uri="{FF2B5EF4-FFF2-40B4-BE49-F238E27FC236}">
                  <a16:creationId xmlns:a16="http://schemas.microsoft.com/office/drawing/2014/main" id="{13C5E993-D632-4A86-892E-D6DB8EC5C4A2}"/>
                </a:ext>
              </a:extLst>
            </p:cNvPr>
            <p:cNvSpPr/>
            <p:nvPr/>
          </p:nvSpPr>
          <p:spPr>
            <a:xfrm>
              <a:off x="371785" y="6134497"/>
              <a:ext cx="117432" cy="123155"/>
            </a:xfrm>
            <a:custGeom>
              <a:avLst/>
              <a:gdLst/>
              <a:ahLst/>
              <a:cxnLst/>
              <a:rect l="l" t="t" r="r" b="b"/>
              <a:pathLst>
                <a:path w="1037" h="1066" extrusionOk="0">
                  <a:moveTo>
                    <a:pt x="519" y="1"/>
                  </a:moveTo>
                  <a:cubicBezTo>
                    <a:pt x="177" y="1"/>
                    <a:pt x="1" y="274"/>
                    <a:pt x="1" y="528"/>
                  </a:cubicBezTo>
                  <a:cubicBezTo>
                    <a:pt x="1" y="665"/>
                    <a:pt x="50" y="792"/>
                    <a:pt x="128" y="890"/>
                  </a:cubicBezTo>
                  <a:cubicBezTo>
                    <a:pt x="225" y="997"/>
                    <a:pt x="362" y="1066"/>
                    <a:pt x="519" y="1066"/>
                  </a:cubicBezTo>
                  <a:cubicBezTo>
                    <a:pt x="861" y="1066"/>
                    <a:pt x="1036" y="792"/>
                    <a:pt x="1036" y="528"/>
                  </a:cubicBezTo>
                  <a:cubicBezTo>
                    <a:pt x="1036" y="401"/>
                    <a:pt x="988" y="274"/>
                    <a:pt x="909" y="176"/>
                  </a:cubicBezTo>
                  <a:cubicBezTo>
                    <a:pt x="812" y="69"/>
                    <a:pt x="675" y="1"/>
                    <a:pt x="519"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5;p22">
              <a:extLst>
                <a:ext uri="{FF2B5EF4-FFF2-40B4-BE49-F238E27FC236}">
                  <a16:creationId xmlns:a16="http://schemas.microsoft.com/office/drawing/2014/main" id="{5618B073-6024-4250-86B1-20A771003C94}"/>
                </a:ext>
              </a:extLst>
            </p:cNvPr>
            <p:cNvSpPr/>
            <p:nvPr/>
          </p:nvSpPr>
          <p:spPr>
            <a:xfrm>
              <a:off x="355252" y="6117630"/>
              <a:ext cx="150613" cy="157005"/>
            </a:xfrm>
            <a:custGeom>
              <a:avLst/>
              <a:gdLst/>
              <a:ahLst/>
              <a:cxnLst/>
              <a:rect l="l" t="t" r="r" b="b"/>
              <a:pathLst>
                <a:path w="1330" h="1359" extrusionOk="0">
                  <a:moveTo>
                    <a:pt x="665" y="303"/>
                  </a:moveTo>
                  <a:cubicBezTo>
                    <a:pt x="1153" y="303"/>
                    <a:pt x="1153" y="1055"/>
                    <a:pt x="665" y="1055"/>
                  </a:cubicBezTo>
                  <a:cubicBezTo>
                    <a:pt x="186" y="1055"/>
                    <a:pt x="186" y="303"/>
                    <a:pt x="665" y="303"/>
                  </a:cubicBezTo>
                  <a:close/>
                  <a:moveTo>
                    <a:pt x="665" y="0"/>
                  </a:moveTo>
                  <a:cubicBezTo>
                    <a:pt x="284" y="0"/>
                    <a:pt x="0" y="293"/>
                    <a:pt x="0" y="684"/>
                  </a:cubicBezTo>
                  <a:cubicBezTo>
                    <a:pt x="0" y="850"/>
                    <a:pt x="59" y="1016"/>
                    <a:pt x="166" y="1133"/>
                  </a:cubicBezTo>
                  <a:cubicBezTo>
                    <a:pt x="284" y="1280"/>
                    <a:pt x="469" y="1358"/>
                    <a:pt x="665" y="1358"/>
                  </a:cubicBezTo>
                  <a:cubicBezTo>
                    <a:pt x="1046" y="1358"/>
                    <a:pt x="1329" y="1065"/>
                    <a:pt x="1329" y="674"/>
                  </a:cubicBezTo>
                  <a:cubicBezTo>
                    <a:pt x="1329" y="508"/>
                    <a:pt x="1270" y="342"/>
                    <a:pt x="1173" y="225"/>
                  </a:cubicBezTo>
                  <a:cubicBezTo>
                    <a:pt x="1046" y="78"/>
                    <a:pt x="870" y="0"/>
                    <a:pt x="665"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6;p22">
              <a:extLst>
                <a:ext uri="{FF2B5EF4-FFF2-40B4-BE49-F238E27FC236}">
                  <a16:creationId xmlns:a16="http://schemas.microsoft.com/office/drawing/2014/main" id="{991617DC-130B-494C-8F15-17A2F9DE8F7F}"/>
                </a:ext>
              </a:extLst>
            </p:cNvPr>
            <p:cNvSpPr/>
            <p:nvPr/>
          </p:nvSpPr>
          <p:spPr>
            <a:xfrm>
              <a:off x="404966" y="6452898"/>
              <a:ext cx="117432" cy="122000"/>
            </a:xfrm>
            <a:custGeom>
              <a:avLst/>
              <a:gdLst/>
              <a:ahLst/>
              <a:cxnLst/>
              <a:rect l="l" t="t" r="r" b="b"/>
              <a:pathLst>
                <a:path w="1037" h="1056" extrusionOk="0">
                  <a:moveTo>
                    <a:pt x="519" y="0"/>
                  </a:moveTo>
                  <a:cubicBezTo>
                    <a:pt x="177" y="0"/>
                    <a:pt x="1" y="264"/>
                    <a:pt x="1" y="528"/>
                  </a:cubicBezTo>
                  <a:cubicBezTo>
                    <a:pt x="1" y="792"/>
                    <a:pt x="177" y="1055"/>
                    <a:pt x="519" y="1055"/>
                  </a:cubicBezTo>
                  <a:cubicBezTo>
                    <a:pt x="861" y="1055"/>
                    <a:pt x="1037" y="792"/>
                    <a:pt x="1037" y="528"/>
                  </a:cubicBezTo>
                  <a:cubicBezTo>
                    <a:pt x="1037" y="391"/>
                    <a:pt x="988" y="264"/>
                    <a:pt x="910" y="176"/>
                  </a:cubicBezTo>
                  <a:cubicBezTo>
                    <a:pt x="812" y="59"/>
                    <a:pt x="675" y="0"/>
                    <a:pt x="519" y="0"/>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7;p22">
              <a:extLst>
                <a:ext uri="{FF2B5EF4-FFF2-40B4-BE49-F238E27FC236}">
                  <a16:creationId xmlns:a16="http://schemas.microsoft.com/office/drawing/2014/main" id="{144B8EB4-2C06-44D3-873A-C0BE1F9492CC}"/>
                </a:ext>
              </a:extLst>
            </p:cNvPr>
            <p:cNvSpPr/>
            <p:nvPr/>
          </p:nvSpPr>
          <p:spPr>
            <a:xfrm>
              <a:off x="388432" y="6435915"/>
              <a:ext cx="150613" cy="157005"/>
            </a:xfrm>
            <a:custGeom>
              <a:avLst/>
              <a:gdLst/>
              <a:ahLst/>
              <a:cxnLst/>
              <a:rect l="l" t="t" r="r" b="b"/>
              <a:pathLst>
                <a:path w="1330" h="1359" extrusionOk="0">
                  <a:moveTo>
                    <a:pt x="665" y="303"/>
                  </a:moveTo>
                  <a:cubicBezTo>
                    <a:pt x="1144" y="303"/>
                    <a:pt x="1144" y="1056"/>
                    <a:pt x="665" y="1056"/>
                  </a:cubicBezTo>
                  <a:cubicBezTo>
                    <a:pt x="176" y="1056"/>
                    <a:pt x="186" y="303"/>
                    <a:pt x="665" y="303"/>
                  </a:cubicBezTo>
                  <a:close/>
                  <a:moveTo>
                    <a:pt x="665" y="1"/>
                  </a:moveTo>
                  <a:cubicBezTo>
                    <a:pt x="284" y="1"/>
                    <a:pt x="0" y="294"/>
                    <a:pt x="0" y="675"/>
                  </a:cubicBezTo>
                  <a:cubicBezTo>
                    <a:pt x="0" y="1066"/>
                    <a:pt x="284" y="1359"/>
                    <a:pt x="665" y="1359"/>
                  </a:cubicBezTo>
                  <a:cubicBezTo>
                    <a:pt x="860" y="1359"/>
                    <a:pt x="1046" y="1281"/>
                    <a:pt x="1163" y="1134"/>
                  </a:cubicBezTo>
                  <a:cubicBezTo>
                    <a:pt x="1271" y="1007"/>
                    <a:pt x="1329" y="851"/>
                    <a:pt x="1329" y="675"/>
                  </a:cubicBezTo>
                  <a:cubicBezTo>
                    <a:pt x="1329" y="294"/>
                    <a:pt x="1046" y="1"/>
                    <a:pt x="665" y="1"/>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8;p22">
              <a:extLst>
                <a:ext uri="{FF2B5EF4-FFF2-40B4-BE49-F238E27FC236}">
                  <a16:creationId xmlns:a16="http://schemas.microsoft.com/office/drawing/2014/main" id="{495D34C4-1B8A-4120-BDB7-8EEACE9C6FF0}"/>
                </a:ext>
              </a:extLst>
            </p:cNvPr>
            <p:cNvSpPr/>
            <p:nvPr/>
          </p:nvSpPr>
          <p:spPr>
            <a:xfrm>
              <a:off x="371785" y="2212824"/>
              <a:ext cx="155029" cy="162666"/>
            </a:xfrm>
            <a:custGeom>
              <a:avLst/>
              <a:gdLst/>
              <a:ahLst/>
              <a:cxnLst/>
              <a:rect l="l" t="t" r="r" b="b"/>
              <a:pathLst>
                <a:path w="1369" h="1408" extrusionOk="0">
                  <a:moveTo>
                    <a:pt x="704" y="303"/>
                  </a:moveTo>
                  <a:cubicBezTo>
                    <a:pt x="900" y="303"/>
                    <a:pt x="1066" y="489"/>
                    <a:pt x="1066" y="684"/>
                  </a:cubicBezTo>
                  <a:lnTo>
                    <a:pt x="1066" y="724"/>
                  </a:lnTo>
                  <a:cubicBezTo>
                    <a:pt x="1066" y="929"/>
                    <a:pt x="890" y="1085"/>
                    <a:pt x="685" y="1095"/>
                  </a:cubicBezTo>
                  <a:lnTo>
                    <a:pt x="675" y="1095"/>
                  </a:lnTo>
                  <a:cubicBezTo>
                    <a:pt x="480" y="1095"/>
                    <a:pt x="313" y="909"/>
                    <a:pt x="313" y="724"/>
                  </a:cubicBezTo>
                  <a:lnTo>
                    <a:pt x="313" y="684"/>
                  </a:lnTo>
                  <a:cubicBezTo>
                    <a:pt x="313" y="469"/>
                    <a:pt x="480" y="313"/>
                    <a:pt x="685" y="303"/>
                  </a:cubicBezTo>
                  <a:close/>
                  <a:moveTo>
                    <a:pt x="675" y="0"/>
                  </a:moveTo>
                  <a:cubicBezTo>
                    <a:pt x="294" y="20"/>
                    <a:pt x="1" y="313"/>
                    <a:pt x="1" y="684"/>
                  </a:cubicBezTo>
                  <a:lnTo>
                    <a:pt x="1" y="724"/>
                  </a:lnTo>
                  <a:cubicBezTo>
                    <a:pt x="1" y="1095"/>
                    <a:pt x="313" y="1408"/>
                    <a:pt x="675" y="1408"/>
                  </a:cubicBezTo>
                  <a:lnTo>
                    <a:pt x="704" y="1408"/>
                  </a:lnTo>
                  <a:cubicBezTo>
                    <a:pt x="1076" y="1388"/>
                    <a:pt x="1369" y="1085"/>
                    <a:pt x="1369" y="724"/>
                  </a:cubicBezTo>
                  <a:lnTo>
                    <a:pt x="1369" y="684"/>
                  </a:lnTo>
                  <a:cubicBezTo>
                    <a:pt x="1369" y="313"/>
                    <a:pt x="1066" y="0"/>
                    <a:pt x="704" y="0"/>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9;p22">
              <a:extLst>
                <a:ext uri="{FF2B5EF4-FFF2-40B4-BE49-F238E27FC236}">
                  <a16:creationId xmlns:a16="http://schemas.microsoft.com/office/drawing/2014/main" id="{2659C95D-5383-4D26-9882-27721155DB98}"/>
                </a:ext>
              </a:extLst>
            </p:cNvPr>
            <p:cNvSpPr/>
            <p:nvPr/>
          </p:nvSpPr>
          <p:spPr>
            <a:xfrm>
              <a:off x="414931" y="2562765"/>
              <a:ext cx="116300" cy="122000"/>
            </a:xfrm>
            <a:custGeom>
              <a:avLst/>
              <a:gdLst/>
              <a:ahLst/>
              <a:cxnLst/>
              <a:rect l="l" t="t" r="r" b="b"/>
              <a:pathLst>
                <a:path w="1027" h="1056" extrusionOk="0">
                  <a:moveTo>
                    <a:pt x="519" y="1"/>
                  </a:moveTo>
                  <a:cubicBezTo>
                    <a:pt x="177" y="1"/>
                    <a:pt x="1" y="264"/>
                    <a:pt x="1" y="528"/>
                  </a:cubicBezTo>
                  <a:cubicBezTo>
                    <a:pt x="1" y="665"/>
                    <a:pt x="40" y="792"/>
                    <a:pt x="128" y="890"/>
                  </a:cubicBezTo>
                  <a:cubicBezTo>
                    <a:pt x="226" y="997"/>
                    <a:pt x="362" y="1056"/>
                    <a:pt x="519" y="1056"/>
                  </a:cubicBezTo>
                  <a:cubicBezTo>
                    <a:pt x="851" y="1056"/>
                    <a:pt x="1027" y="792"/>
                    <a:pt x="1027" y="528"/>
                  </a:cubicBezTo>
                  <a:cubicBezTo>
                    <a:pt x="1027" y="391"/>
                    <a:pt x="988" y="264"/>
                    <a:pt x="900" y="176"/>
                  </a:cubicBezTo>
                  <a:cubicBezTo>
                    <a:pt x="812" y="59"/>
                    <a:pt x="665" y="1"/>
                    <a:pt x="519" y="1"/>
                  </a:cubicBezTo>
                  <a:close/>
                </a:path>
              </a:pathLst>
            </a:custGeom>
            <a:solidFill>
              <a:schemeClr val="lt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0;p22">
              <a:extLst>
                <a:ext uri="{FF2B5EF4-FFF2-40B4-BE49-F238E27FC236}">
                  <a16:creationId xmlns:a16="http://schemas.microsoft.com/office/drawing/2014/main" id="{7BDEC22F-D3BA-4C19-BA18-4191708898FE}"/>
                </a:ext>
              </a:extLst>
            </p:cNvPr>
            <p:cNvSpPr/>
            <p:nvPr/>
          </p:nvSpPr>
          <p:spPr>
            <a:xfrm>
              <a:off x="397265" y="2545782"/>
              <a:ext cx="151745" cy="157121"/>
            </a:xfrm>
            <a:custGeom>
              <a:avLst/>
              <a:gdLst/>
              <a:ahLst/>
              <a:cxnLst/>
              <a:rect l="l" t="t" r="r" b="b"/>
              <a:pathLst>
                <a:path w="1340" h="1360" extrusionOk="0">
                  <a:moveTo>
                    <a:pt x="675" y="304"/>
                  </a:moveTo>
                  <a:cubicBezTo>
                    <a:pt x="1153" y="304"/>
                    <a:pt x="1153" y="1056"/>
                    <a:pt x="675" y="1056"/>
                  </a:cubicBezTo>
                  <a:cubicBezTo>
                    <a:pt x="186" y="1056"/>
                    <a:pt x="186" y="304"/>
                    <a:pt x="675" y="304"/>
                  </a:cubicBezTo>
                  <a:close/>
                  <a:moveTo>
                    <a:pt x="675" y="1"/>
                  </a:moveTo>
                  <a:cubicBezTo>
                    <a:pt x="294" y="1"/>
                    <a:pt x="0" y="294"/>
                    <a:pt x="0" y="675"/>
                  </a:cubicBezTo>
                  <a:cubicBezTo>
                    <a:pt x="0" y="851"/>
                    <a:pt x="59" y="1017"/>
                    <a:pt x="167" y="1134"/>
                  </a:cubicBezTo>
                  <a:cubicBezTo>
                    <a:pt x="294" y="1281"/>
                    <a:pt x="469" y="1359"/>
                    <a:pt x="675" y="1359"/>
                  </a:cubicBezTo>
                  <a:cubicBezTo>
                    <a:pt x="870" y="1359"/>
                    <a:pt x="1046" y="1281"/>
                    <a:pt x="1173" y="1134"/>
                  </a:cubicBezTo>
                  <a:cubicBezTo>
                    <a:pt x="1281" y="1017"/>
                    <a:pt x="1339" y="851"/>
                    <a:pt x="1339" y="675"/>
                  </a:cubicBezTo>
                  <a:cubicBezTo>
                    <a:pt x="1339" y="294"/>
                    <a:pt x="1046" y="1"/>
                    <a:pt x="675" y="1"/>
                  </a:cubicBezTo>
                  <a:close/>
                </a:path>
              </a:pathLst>
            </a:custGeom>
            <a:solidFill>
              <a:schemeClr val="dk1"/>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Rectangle 28">
            <a:extLst>
              <a:ext uri="{FF2B5EF4-FFF2-40B4-BE49-F238E27FC236}">
                <a16:creationId xmlns:a16="http://schemas.microsoft.com/office/drawing/2014/main" id="{0FBAC7D1-6239-466D-A64D-C9723A647BBB}"/>
              </a:ext>
            </a:extLst>
          </p:cNvPr>
          <p:cNvSpPr/>
          <p:nvPr userDrawn="1"/>
        </p:nvSpPr>
        <p:spPr>
          <a:xfrm>
            <a:off x="0" y="0"/>
            <a:ext cx="3087329" cy="685800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FBF04FAF-DA9F-43E0-B6BB-66397E8C4A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03" t="13349" r="52210" b="17086"/>
          <a:stretch/>
        </p:blipFill>
        <p:spPr>
          <a:xfrm rot="241272">
            <a:off x="11599795" y="5168882"/>
            <a:ext cx="398648" cy="557146"/>
          </a:xfrm>
          <a:prstGeom prst="rect">
            <a:avLst/>
          </a:prstGeom>
        </p:spPr>
      </p:pic>
      <p:pic>
        <p:nvPicPr>
          <p:cNvPr id="32" name="Google Shape;265;p41">
            <a:extLst>
              <a:ext uri="{FF2B5EF4-FFF2-40B4-BE49-F238E27FC236}">
                <a16:creationId xmlns:a16="http://schemas.microsoft.com/office/drawing/2014/main" id="{BD41F398-DD1D-4866-9F76-281D036932B5}"/>
              </a:ext>
            </a:extLst>
          </p:cNvPr>
          <p:cNvPicPr preferRelativeResize="0"/>
          <p:nvPr userDrawn="1"/>
        </p:nvPicPr>
        <p:blipFill>
          <a:blip r:embed="rId3" cstate="print">
            <a:extLst>
              <a:ext uri="{28A0092B-C50C-407E-A947-70E740481C1C}">
                <a14:useLocalDpi xmlns:a14="http://schemas.microsoft.com/office/drawing/2010/main" val="0"/>
              </a:ext>
            </a:extLst>
          </a:blip>
          <a:stretch>
            <a:fillRect/>
          </a:stretch>
        </p:blipFill>
        <p:spPr>
          <a:xfrm>
            <a:off x="651310" y="2920667"/>
            <a:ext cx="1845366" cy="734045"/>
          </a:xfrm>
          <a:prstGeom prst="rect">
            <a:avLst/>
          </a:prstGeom>
          <a:noFill/>
          <a:ln>
            <a:noFill/>
          </a:ln>
        </p:spPr>
      </p:pic>
      <p:pic>
        <p:nvPicPr>
          <p:cNvPr id="33" name="Image 32">
            <a:extLst>
              <a:ext uri="{FF2B5EF4-FFF2-40B4-BE49-F238E27FC236}">
                <a16:creationId xmlns:a16="http://schemas.microsoft.com/office/drawing/2014/main" id="{1C35FA6F-31E3-4ACD-BD05-7586B5B44599}"/>
              </a:ext>
            </a:extLst>
          </p:cNvPr>
          <p:cNvPicPr>
            <a:picLocks noChangeAspect="1"/>
          </p:cNvPicPr>
          <p:nvPr userDrawn="1"/>
        </p:nvPicPr>
        <p:blipFill>
          <a:blip r:embed="rId4"/>
          <a:stretch>
            <a:fillRect/>
          </a:stretch>
        </p:blipFill>
        <p:spPr>
          <a:xfrm>
            <a:off x="385474" y="5025175"/>
            <a:ext cx="2279650" cy="600308"/>
          </a:xfrm>
          <a:prstGeom prst="rect">
            <a:avLst/>
          </a:prstGeom>
        </p:spPr>
      </p:pic>
      <p:sp>
        <p:nvSpPr>
          <p:cNvPr id="34" name="ZoneTexte 33">
            <a:extLst>
              <a:ext uri="{FF2B5EF4-FFF2-40B4-BE49-F238E27FC236}">
                <a16:creationId xmlns:a16="http://schemas.microsoft.com/office/drawing/2014/main" id="{153EE64A-6B98-4AC4-A948-2940C03A73DB}"/>
              </a:ext>
            </a:extLst>
          </p:cNvPr>
          <p:cNvSpPr txBox="1"/>
          <p:nvPr userDrawn="1"/>
        </p:nvSpPr>
        <p:spPr>
          <a:xfrm>
            <a:off x="348298" y="5735412"/>
            <a:ext cx="2726968" cy="830997"/>
          </a:xfrm>
          <a:prstGeom prst="rect">
            <a:avLst/>
          </a:prstGeom>
          <a:noFill/>
        </p:spPr>
        <p:txBody>
          <a:bodyPr wrap="square" rtlCol="0">
            <a:spAutoFit/>
          </a:bodyPr>
          <a:lstStyle/>
          <a:p>
            <a:pPr algn="ctr"/>
            <a:r>
              <a:rPr lang="fr-FR" sz="2800" i="1" dirty="0">
                <a:solidFill>
                  <a:srgbClr val="15C1F3"/>
                </a:solidFill>
                <a:latin typeface="Franklin Gothic Medium" panose="020B0603020102020204" pitchFamily="34" charset="0"/>
                <a:cs typeface="Futura Medium" panose="020B0602020204020303" pitchFamily="34" charset="-79"/>
              </a:rPr>
              <a:t>Ensemble, </a:t>
            </a:r>
            <a:r>
              <a:rPr lang="fr-FR" sz="2000" i="1" dirty="0">
                <a:solidFill>
                  <a:srgbClr val="15C1F3"/>
                </a:solidFill>
                <a:latin typeface="Franklin Gothic Medium" panose="020B0603020102020204" pitchFamily="34" charset="0"/>
                <a:cs typeface="Futura Medium" panose="020B0602020204020303" pitchFamily="34" charset="-79"/>
              </a:rPr>
              <a:t>préservons notre air ! </a:t>
            </a:r>
          </a:p>
        </p:txBody>
      </p:sp>
      <p:pic>
        <p:nvPicPr>
          <p:cNvPr id="35" name="Google Shape;268;p41">
            <a:extLst>
              <a:ext uri="{FF2B5EF4-FFF2-40B4-BE49-F238E27FC236}">
                <a16:creationId xmlns:a16="http://schemas.microsoft.com/office/drawing/2014/main" id="{EB8F02F4-2B5F-407D-89A3-F6DFD13437BE}"/>
              </a:ext>
            </a:extLst>
          </p:cNvPr>
          <p:cNvPicPr preferRelativeResize="0">
            <a:picLocks noChangeAspect="1"/>
          </p:cNvPicPr>
          <p:nvPr userDrawn="1"/>
        </p:nvPicPr>
        <p:blipFill rotWithShape="1">
          <a:blip r:embed="rId5">
            <a:alphaModFix/>
          </a:blip>
          <a:srcRect/>
          <a:stretch/>
        </p:blipFill>
        <p:spPr>
          <a:xfrm>
            <a:off x="537009" y="222250"/>
            <a:ext cx="1980082" cy="2157268"/>
          </a:xfrm>
          <a:prstGeom prst="rect">
            <a:avLst/>
          </a:prstGeom>
          <a:noFill/>
          <a:ln>
            <a:noFill/>
          </a:ln>
        </p:spPr>
      </p:pic>
      <p:pic>
        <p:nvPicPr>
          <p:cNvPr id="38" name="Google Shape;263;p41">
            <a:extLst>
              <a:ext uri="{FF2B5EF4-FFF2-40B4-BE49-F238E27FC236}">
                <a16:creationId xmlns:a16="http://schemas.microsoft.com/office/drawing/2014/main" id="{40BFDC7B-8976-4DA1-9CA7-B8187C9504ED}"/>
              </a:ext>
            </a:extLst>
          </p:cNvPr>
          <p:cNvPicPr preferRelativeResize="0"/>
          <p:nvPr userDrawn="1"/>
        </p:nvPicPr>
        <p:blipFill rotWithShape="1">
          <a:blip r:embed="rId6">
            <a:alphaModFix/>
          </a:blip>
          <a:srcRect/>
          <a:stretch/>
        </p:blipFill>
        <p:spPr>
          <a:xfrm>
            <a:off x="7975842" y="0"/>
            <a:ext cx="1111895" cy="1186549"/>
          </a:xfrm>
          <a:prstGeom prst="rect">
            <a:avLst/>
          </a:prstGeom>
          <a:noFill/>
          <a:ln>
            <a:noFill/>
          </a:ln>
        </p:spPr>
      </p:pic>
      <p:sp>
        <p:nvSpPr>
          <p:cNvPr id="42" name="Espace réservé du texte 41"/>
          <p:cNvSpPr>
            <a:spLocks noGrp="1"/>
          </p:cNvSpPr>
          <p:nvPr>
            <p:ph type="body" sz="quarter" idx="11"/>
          </p:nvPr>
        </p:nvSpPr>
        <p:spPr>
          <a:xfrm rot="253166">
            <a:off x="10575542" y="5565745"/>
            <a:ext cx="1244435" cy="771270"/>
          </a:xfrm>
          <a:prstGeom prst="rect">
            <a:avLst/>
          </a:prstGeom>
        </p:spPr>
        <p:txBody>
          <a:bodyPr/>
          <a:lstStyle>
            <a:lvl1pPr marL="0" indent="0">
              <a:buFontTx/>
              <a:buNone/>
              <a:defRPr sz="1400"/>
            </a:lvl1pPr>
          </a:lstStyle>
          <a:p>
            <a:pPr lvl="0"/>
            <a:endParaRPr lang="fr-FR" dirty="0"/>
          </a:p>
        </p:txBody>
      </p:sp>
      <p:sp>
        <p:nvSpPr>
          <p:cNvPr id="46" name="Espace réservé du texte 44">
            <a:extLst>
              <a:ext uri="{FF2B5EF4-FFF2-40B4-BE49-F238E27FC236}">
                <a16:creationId xmlns:a16="http://schemas.microsoft.com/office/drawing/2014/main" id="{95C476C7-F947-44AE-BD37-A9A886A2A78F}"/>
              </a:ext>
            </a:extLst>
          </p:cNvPr>
          <p:cNvSpPr>
            <a:spLocks noGrp="1"/>
          </p:cNvSpPr>
          <p:nvPr>
            <p:ph type="body" sz="quarter" idx="14" hasCustomPrompt="1"/>
          </p:nvPr>
        </p:nvSpPr>
        <p:spPr>
          <a:xfrm>
            <a:off x="3513786" y="468175"/>
            <a:ext cx="5053172" cy="718374"/>
          </a:xfrm>
          <a:prstGeom prst="rect">
            <a:avLst/>
          </a:prstGeom>
        </p:spPr>
        <p:txBody>
          <a:bodyPr/>
          <a:lstStyle>
            <a:lvl1pPr>
              <a:buNone/>
              <a:defRPr lang="fr-FR" sz="4400" kern="1200" dirty="0">
                <a:solidFill>
                  <a:schemeClr val="accent5"/>
                </a:solidFill>
                <a:latin typeface="Impact" panose="020B0806030902050204" pitchFamily="34" charset="0"/>
                <a:ea typeface="+mj-ea"/>
                <a:cs typeface="+mj-cs"/>
              </a:defRPr>
            </a:lvl1pPr>
          </a:lstStyle>
          <a:p>
            <a:pPr lvl="0"/>
            <a:r>
              <a:rPr lang="fr-FR" dirty="0"/>
              <a:t>Module l’Essentiel</a:t>
            </a:r>
          </a:p>
        </p:txBody>
      </p:sp>
      <p:pic>
        <p:nvPicPr>
          <p:cNvPr id="39" name="Google Shape;384;p46">
            <a:extLst>
              <a:ext uri="{FF2B5EF4-FFF2-40B4-BE49-F238E27FC236}">
                <a16:creationId xmlns:a16="http://schemas.microsoft.com/office/drawing/2014/main" id="{86B09D9A-E9D2-4B0E-A950-A3FC0E2F29C5}"/>
              </a:ext>
            </a:extLst>
          </p:cNvPr>
          <p:cNvPicPr preferRelativeResize="0"/>
          <p:nvPr userDrawn="1"/>
        </p:nvPicPr>
        <p:blipFill>
          <a:blip r:embed="rId7">
            <a:extLst>
              <a:ext uri="{28A0092B-C50C-407E-A947-70E740481C1C}">
                <a14:useLocalDpi xmlns:a14="http://schemas.microsoft.com/office/drawing/2010/main" val="0"/>
              </a:ext>
            </a:extLst>
          </a:blip>
          <a:stretch>
            <a:fillRect/>
          </a:stretch>
        </p:blipFill>
        <p:spPr>
          <a:xfrm>
            <a:off x="608073" y="3764641"/>
            <a:ext cx="1945483" cy="759985"/>
          </a:xfrm>
          <a:prstGeom prst="rect">
            <a:avLst/>
          </a:prstGeom>
          <a:noFill/>
          <a:ln>
            <a:noFill/>
          </a:ln>
        </p:spPr>
      </p:pic>
    </p:spTree>
    <p:extLst>
      <p:ext uri="{BB962C8B-B14F-4D97-AF65-F5344CB8AC3E}">
        <p14:creationId xmlns:p14="http://schemas.microsoft.com/office/powerpoint/2010/main" val="325638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arti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7E3713-D32D-4C1E-8A20-F5F09375E1E5}"/>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F241936-73B7-4530-A570-B454A80B53D1}"/>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pentagone 9">
            <a:extLst>
              <a:ext uri="{FF2B5EF4-FFF2-40B4-BE49-F238E27FC236}">
                <a16:creationId xmlns:a16="http://schemas.microsoft.com/office/drawing/2014/main" id="{EDA93FF1-A388-4773-98FD-B64204D4B664}"/>
              </a:ext>
            </a:extLst>
          </p:cNvPr>
          <p:cNvSpPr/>
          <p:nvPr/>
        </p:nvSpPr>
        <p:spPr>
          <a:xfrm>
            <a:off x="-1" y="3254069"/>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F88B6D9-9AB4-4CEA-9CE1-46AF4876944A}"/>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AB5313F-468A-4AE7-9A45-267898CF49EA}"/>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oVideo">
            <a:extLst>
              <a:ext uri="{FF2B5EF4-FFF2-40B4-BE49-F238E27FC236}">
                <a16:creationId xmlns:a16="http://schemas.microsoft.com/office/drawing/2014/main" id="{1A1BE634-4DA9-435F-9E5A-A8736C4CB1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4" name="PictoGuide">
            <a:extLst>
              <a:ext uri="{FF2B5EF4-FFF2-40B4-BE49-F238E27FC236}">
                <a16:creationId xmlns:a16="http://schemas.microsoft.com/office/drawing/2014/main" id="{4D4350CE-15AE-4E2E-A280-32CDF261CF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5" name="Image 42">
            <a:extLst>
              <a:ext uri="{FF2B5EF4-FFF2-40B4-BE49-F238E27FC236}">
                <a16:creationId xmlns:a16="http://schemas.microsoft.com/office/drawing/2014/main" id="{F43F8CB5-1F4B-4757-8805-6D6D205976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6" name="PictoVideo">
            <a:extLst>
              <a:ext uri="{FF2B5EF4-FFF2-40B4-BE49-F238E27FC236}">
                <a16:creationId xmlns:a16="http://schemas.microsoft.com/office/drawing/2014/main" id="{943025B2-DDAA-4D7B-A6C0-44843D8D7D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7" name="Rectangle 16">
            <a:extLst>
              <a:ext uri="{FF2B5EF4-FFF2-40B4-BE49-F238E27FC236}">
                <a16:creationId xmlns:a16="http://schemas.microsoft.com/office/drawing/2014/main" id="{9A8B632A-3F6C-4173-AF5D-5376804F2983}"/>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580151C-8F97-4CD3-9DA2-3145A6CF2F60}"/>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A892FEE-9030-4BBB-A57F-33015F22A9BB}"/>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6E02B306-EE5C-41FB-AA0E-9399E9F2364D}"/>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 bleu">
            <a:extLst>
              <a:ext uri="{FF2B5EF4-FFF2-40B4-BE49-F238E27FC236}">
                <a16:creationId xmlns:a16="http://schemas.microsoft.com/office/drawing/2014/main" id="{D0E0BCD4-5866-48D9-8E87-8C176977FFD5}"/>
              </a:ext>
            </a:extLst>
          </p:cNvPr>
          <p:cNvSpPr>
            <a:spLocks noChangeArrowheads="1"/>
          </p:cNvSpPr>
          <p:nvPr/>
        </p:nvSpPr>
        <p:spPr bwMode="auto">
          <a:xfrm>
            <a:off x="914529" y="3195447"/>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4</a:t>
            </a:r>
          </a:p>
        </p:txBody>
      </p:sp>
      <p:sp>
        <p:nvSpPr>
          <p:cNvPr id="23" name="Title 1">
            <a:extLst>
              <a:ext uri="{FF2B5EF4-FFF2-40B4-BE49-F238E27FC236}">
                <a16:creationId xmlns:a16="http://schemas.microsoft.com/office/drawing/2014/main" id="{72F5C913-E5E6-48A6-969A-FA099AD04A9F}"/>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4" name="Content Placeholder 5">
            <a:extLst>
              <a:ext uri="{FF2B5EF4-FFF2-40B4-BE49-F238E27FC236}">
                <a16:creationId xmlns:a16="http://schemas.microsoft.com/office/drawing/2014/main" id="{DB540E88-5EB3-4081-8D6A-04156CE994A5}"/>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5" name="Content Placeholder 5">
            <a:extLst>
              <a:ext uri="{FF2B5EF4-FFF2-40B4-BE49-F238E27FC236}">
                <a16:creationId xmlns:a16="http://schemas.microsoft.com/office/drawing/2014/main" id="{E8B6FDF9-AD9A-4DD4-8A15-5E18694BAD02}"/>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
        <p:nvSpPr>
          <p:cNvPr id="29" name="Google Shape;880;p35">
            <a:extLst>
              <a:ext uri="{FF2B5EF4-FFF2-40B4-BE49-F238E27FC236}">
                <a16:creationId xmlns:a16="http://schemas.microsoft.com/office/drawing/2014/main" id="{CAA274DB-A08B-4CB6-9784-A2F6A9E8A2C6}"/>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80;p35">
            <a:extLst>
              <a:ext uri="{FF2B5EF4-FFF2-40B4-BE49-F238E27FC236}">
                <a16:creationId xmlns:a16="http://schemas.microsoft.com/office/drawing/2014/main" id="{5864A34F-38ED-4FE4-848F-D11E904797AA}"/>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Slide Number Placeholder 5">
            <a:extLst>
              <a:ext uri="{FF2B5EF4-FFF2-40B4-BE49-F238E27FC236}">
                <a16:creationId xmlns:a16="http://schemas.microsoft.com/office/drawing/2014/main" id="{BC1A4538-AB94-49B1-B087-2E8498DF70AF}"/>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2" name="Google Shape;268;p41">
            <a:extLst>
              <a:ext uri="{FF2B5EF4-FFF2-40B4-BE49-F238E27FC236}">
                <a16:creationId xmlns:a16="http://schemas.microsoft.com/office/drawing/2014/main" id="{E1D938DD-D87F-40A8-B657-4EDDA5B6799E}"/>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873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ie 5 -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D69C72-1818-464C-8CC4-5D47E408B986}"/>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5661C69-737C-4FFB-AE77-30D25C14251A}"/>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pentagone 11">
            <a:extLst>
              <a:ext uri="{FF2B5EF4-FFF2-40B4-BE49-F238E27FC236}">
                <a16:creationId xmlns:a16="http://schemas.microsoft.com/office/drawing/2014/main" id="{01FA1115-708E-4510-9B07-64E35B422151}"/>
              </a:ext>
            </a:extLst>
          </p:cNvPr>
          <p:cNvSpPr/>
          <p:nvPr/>
        </p:nvSpPr>
        <p:spPr>
          <a:xfrm>
            <a:off x="-1" y="3836597"/>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7B5BED-374B-4762-B2D6-E922F596ED38}"/>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59DAF07-7D7E-4E70-AC7E-D8F994A1ECDB}"/>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oVideo">
            <a:extLst>
              <a:ext uri="{FF2B5EF4-FFF2-40B4-BE49-F238E27FC236}">
                <a16:creationId xmlns:a16="http://schemas.microsoft.com/office/drawing/2014/main" id="{05AC82F7-F63F-4343-81BC-45DFD5F6F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6" name="PictoGuide">
            <a:extLst>
              <a:ext uri="{FF2B5EF4-FFF2-40B4-BE49-F238E27FC236}">
                <a16:creationId xmlns:a16="http://schemas.microsoft.com/office/drawing/2014/main" id="{CA11006B-E95A-4267-AB48-7750D9619B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7" name="Image 42">
            <a:extLst>
              <a:ext uri="{FF2B5EF4-FFF2-40B4-BE49-F238E27FC236}">
                <a16:creationId xmlns:a16="http://schemas.microsoft.com/office/drawing/2014/main" id="{2ED91E13-4B8B-4059-BBEA-8AFF40436E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8" name="PictoVideo">
            <a:extLst>
              <a:ext uri="{FF2B5EF4-FFF2-40B4-BE49-F238E27FC236}">
                <a16:creationId xmlns:a16="http://schemas.microsoft.com/office/drawing/2014/main" id="{43D032C3-9FCF-428D-AAE6-DD8C915EA7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9" name="Rectangle 18">
            <a:extLst>
              <a:ext uri="{FF2B5EF4-FFF2-40B4-BE49-F238E27FC236}">
                <a16:creationId xmlns:a16="http://schemas.microsoft.com/office/drawing/2014/main" id="{C092A64B-F364-4B63-BBDE-22DEAAADF31E}"/>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7C7EA6A1-19DB-4615-91F2-673C87630280}"/>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D50D6DF2-8072-4EB3-A11D-5B02A69BFBE1}"/>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841FF30-C4CD-49E8-9D64-AB3004CD5D8C}"/>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 bleu">
            <a:extLst>
              <a:ext uri="{FF2B5EF4-FFF2-40B4-BE49-F238E27FC236}">
                <a16:creationId xmlns:a16="http://schemas.microsoft.com/office/drawing/2014/main" id="{17223421-C6CB-4494-ADE8-70B362984028}"/>
              </a:ext>
            </a:extLst>
          </p:cNvPr>
          <p:cNvSpPr>
            <a:spLocks noChangeArrowheads="1"/>
          </p:cNvSpPr>
          <p:nvPr/>
        </p:nvSpPr>
        <p:spPr bwMode="auto">
          <a:xfrm>
            <a:off x="914529" y="3777975"/>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5</a:t>
            </a:r>
          </a:p>
        </p:txBody>
      </p:sp>
      <p:sp>
        <p:nvSpPr>
          <p:cNvPr id="29" name="Content Placeholder 5">
            <a:extLst>
              <a:ext uri="{FF2B5EF4-FFF2-40B4-BE49-F238E27FC236}">
                <a16:creationId xmlns:a16="http://schemas.microsoft.com/office/drawing/2014/main" id="{E9F287E1-D349-437D-A3F9-C74D53204653}"/>
              </a:ext>
            </a:extLst>
          </p:cNvPr>
          <p:cNvSpPr>
            <a:spLocks noGrp="1"/>
          </p:cNvSpPr>
          <p:nvPr>
            <p:ph sz="quarter" idx="13"/>
          </p:nvPr>
        </p:nvSpPr>
        <p:spPr>
          <a:xfrm>
            <a:off x="1720796" y="0"/>
            <a:ext cx="10471204" cy="6858000"/>
          </a:xfrm>
          <a:prstGeom prst="rect">
            <a:avLst/>
          </a:prstGeom>
        </p:spPr>
        <p:txBody>
          <a:bodyPr/>
          <a:lstStyle>
            <a:lvl1pPr>
              <a:buNone/>
              <a:defRPr/>
            </a:lvl1pPr>
          </a:lstStyle>
          <a:p>
            <a:pPr lvl="0"/>
            <a:r>
              <a:rPr lang="fr-FR"/>
              <a:t>Cliquez pour modifier les styles du texte du masque</a:t>
            </a:r>
          </a:p>
        </p:txBody>
      </p:sp>
      <p:sp>
        <p:nvSpPr>
          <p:cNvPr id="30" name="Espace réservé du texte 44">
            <a:extLst>
              <a:ext uri="{FF2B5EF4-FFF2-40B4-BE49-F238E27FC236}">
                <a16:creationId xmlns:a16="http://schemas.microsoft.com/office/drawing/2014/main" id="{284F0288-5FAE-4616-A973-7B9D727BECB4}"/>
              </a:ext>
            </a:extLst>
          </p:cNvPr>
          <p:cNvSpPr>
            <a:spLocks noGrp="1"/>
          </p:cNvSpPr>
          <p:nvPr>
            <p:ph type="body" sz="quarter" idx="14" hasCustomPrompt="1"/>
          </p:nvPr>
        </p:nvSpPr>
        <p:spPr>
          <a:xfrm>
            <a:off x="1846851" y="6015571"/>
            <a:ext cx="3162472" cy="703132"/>
          </a:xfrm>
          <a:prstGeom prst="rect">
            <a:avLst/>
          </a:prstGeom>
        </p:spPr>
        <p:txBody>
          <a:bodyPr/>
          <a:lstStyle>
            <a:lvl1pPr>
              <a:buNone/>
              <a:defRPr lang="fr-FR" sz="4400" kern="1200" dirty="0">
                <a:solidFill>
                  <a:schemeClr val="accent5"/>
                </a:solidFill>
                <a:latin typeface="Impact" panose="020B0806030902050204" pitchFamily="34" charset="0"/>
                <a:ea typeface="+mj-ea"/>
                <a:cs typeface="+mj-cs"/>
              </a:defRPr>
            </a:lvl1pPr>
          </a:lstStyle>
          <a:p>
            <a:pPr lvl="0"/>
            <a:r>
              <a:rPr lang="fr-FR" dirty="0"/>
              <a:t>Titre partie</a:t>
            </a:r>
          </a:p>
        </p:txBody>
      </p:sp>
      <p:sp>
        <p:nvSpPr>
          <p:cNvPr id="31" name="Google Shape;880;p35">
            <a:extLst>
              <a:ext uri="{FF2B5EF4-FFF2-40B4-BE49-F238E27FC236}">
                <a16:creationId xmlns:a16="http://schemas.microsoft.com/office/drawing/2014/main" id="{588E52CA-5792-44ED-B72E-22BBB745E5E5}"/>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Slide Number Placeholder 5">
            <a:extLst>
              <a:ext uri="{FF2B5EF4-FFF2-40B4-BE49-F238E27FC236}">
                <a16:creationId xmlns:a16="http://schemas.microsoft.com/office/drawing/2014/main" id="{BE842E84-92A1-46DF-BA5A-0C232AEC7EE7}"/>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4" name="Google Shape;268;p41">
            <a:extLst>
              <a:ext uri="{FF2B5EF4-FFF2-40B4-BE49-F238E27FC236}">
                <a16:creationId xmlns:a16="http://schemas.microsoft.com/office/drawing/2014/main" id="{98415577-2E6E-4501-BEFE-2363F0098DE0}"/>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11370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artie 5">
    <p:spTree>
      <p:nvGrpSpPr>
        <p:cNvPr id="1" name=""/>
        <p:cNvGrpSpPr/>
        <p:nvPr/>
      </p:nvGrpSpPr>
      <p:grpSpPr>
        <a:xfrm>
          <a:off x="0" y="0"/>
          <a:ext cx="0" cy="0"/>
          <a:chOff x="0" y="0"/>
          <a:chExt cx="0" cy="0"/>
        </a:xfrm>
      </p:grpSpPr>
      <p:sp>
        <p:nvSpPr>
          <p:cNvPr id="2" name="Title 1"/>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6" name="Content Placeholder 5"/>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Rectangle 9">
            <a:extLst>
              <a:ext uri="{FF2B5EF4-FFF2-40B4-BE49-F238E27FC236}">
                <a16:creationId xmlns:a16="http://schemas.microsoft.com/office/drawing/2014/main" id="{6CD69C72-1818-464C-8CC4-5D47E408B986}"/>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5661C69-737C-4FFB-AE77-30D25C14251A}"/>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pentagone 11">
            <a:extLst>
              <a:ext uri="{FF2B5EF4-FFF2-40B4-BE49-F238E27FC236}">
                <a16:creationId xmlns:a16="http://schemas.microsoft.com/office/drawing/2014/main" id="{01FA1115-708E-4510-9B07-64E35B422151}"/>
              </a:ext>
            </a:extLst>
          </p:cNvPr>
          <p:cNvSpPr/>
          <p:nvPr/>
        </p:nvSpPr>
        <p:spPr>
          <a:xfrm>
            <a:off x="-1" y="3836597"/>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7B5BED-374B-4762-B2D6-E922F596ED38}"/>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59DAF07-7D7E-4E70-AC7E-D8F994A1ECDB}"/>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oVideo">
            <a:extLst>
              <a:ext uri="{FF2B5EF4-FFF2-40B4-BE49-F238E27FC236}">
                <a16:creationId xmlns:a16="http://schemas.microsoft.com/office/drawing/2014/main" id="{05AC82F7-F63F-4343-81BC-45DFD5F6F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6" name="PictoGuide">
            <a:extLst>
              <a:ext uri="{FF2B5EF4-FFF2-40B4-BE49-F238E27FC236}">
                <a16:creationId xmlns:a16="http://schemas.microsoft.com/office/drawing/2014/main" id="{CA11006B-E95A-4267-AB48-7750D9619B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7" name="Image 42">
            <a:extLst>
              <a:ext uri="{FF2B5EF4-FFF2-40B4-BE49-F238E27FC236}">
                <a16:creationId xmlns:a16="http://schemas.microsoft.com/office/drawing/2014/main" id="{2ED91E13-4B8B-4059-BBEA-8AFF40436E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8" name="PictoVideo">
            <a:extLst>
              <a:ext uri="{FF2B5EF4-FFF2-40B4-BE49-F238E27FC236}">
                <a16:creationId xmlns:a16="http://schemas.microsoft.com/office/drawing/2014/main" id="{43D032C3-9FCF-428D-AAE6-DD8C915EA7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9" name="Rectangle 18">
            <a:extLst>
              <a:ext uri="{FF2B5EF4-FFF2-40B4-BE49-F238E27FC236}">
                <a16:creationId xmlns:a16="http://schemas.microsoft.com/office/drawing/2014/main" id="{C092A64B-F364-4B63-BBDE-22DEAAADF31E}"/>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7C7EA6A1-19DB-4615-91F2-673C87630280}"/>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D50D6DF2-8072-4EB3-A11D-5B02A69BFBE1}"/>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841FF30-C4CD-49E8-9D64-AB3004CD5D8C}"/>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 bleu">
            <a:extLst>
              <a:ext uri="{FF2B5EF4-FFF2-40B4-BE49-F238E27FC236}">
                <a16:creationId xmlns:a16="http://schemas.microsoft.com/office/drawing/2014/main" id="{17223421-C6CB-4494-ADE8-70B362984028}"/>
              </a:ext>
            </a:extLst>
          </p:cNvPr>
          <p:cNvSpPr>
            <a:spLocks noChangeArrowheads="1"/>
          </p:cNvSpPr>
          <p:nvPr/>
        </p:nvSpPr>
        <p:spPr bwMode="auto">
          <a:xfrm>
            <a:off x="914529" y="3777975"/>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5</a:t>
            </a:r>
          </a:p>
        </p:txBody>
      </p:sp>
      <p:sp>
        <p:nvSpPr>
          <p:cNvPr id="25" name="Content Placeholder 5">
            <a:extLst>
              <a:ext uri="{FF2B5EF4-FFF2-40B4-BE49-F238E27FC236}">
                <a16:creationId xmlns:a16="http://schemas.microsoft.com/office/drawing/2014/main" id="{50AA88ED-0D37-45C1-B4C0-BE9E46F58653}"/>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
        <p:nvSpPr>
          <p:cNvPr id="29" name="Google Shape;880;p35">
            <a:extLst>
              <a:ext uri="{FF2B5EF4-FFF2-40B4-BE49-F238E27FC236}">
                <a16:creationId xmlns:a16="http://schemas.microsoft.com/office/drawing/2014/main" id="{7BBABCEE-2A02-4FA1-9EA6-C8BF862456E5}"/>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80;p35">
            <a:extLst>
              <a:ext uri="{FF2B5EF4-FFF2-40B4-BE49-F238E27FC236}">
                <a16:creationId xmlns:a16="http://schemas.microsoft.com/office/drawing/2014/main" id="{87E46B2F-6830-42F3-9204-81FC6599FAAA}"/>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Slide Number Placeholder 5">
            <a:extLst>
              <a:ext uri="{FF2B5EF4-FFF2-40B4-BE49-F238E27FC236}">
                <a16:creationId xmlns:a16="http://schemas.microsoft.com/office/drawing/2014/main" id="{072CBF96-C3E6-449B-9572-5D2086E729F5}"/>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2" name="Google Shape;268;p41">
            <a:extLst>
              <a:ext uri="{FF2B5EF4-FFF2-40B4-BE49-F238E27FC236}">
                <a16:creationId xmlns:a16="http://schemas.microsoft.com/office/drawing/2014/main" id="{41621D14-B49C-4A6F-8CA5-9682922733AD}"/>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360777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85EF4F-5F78-4800-935A-7966CCD6C664}"/>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2290F38-D887-4FFB-AD61-8AE83C50A136}"/>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pentagone 7">
            <a:extLst>
              <a:ext uri="{FF2B5EF4-FFF2-40B4-BE49-F238E27FC236}">
                <a16:creationId xmlns:a16="http://schemas.microsoft.com/office/drawing/2014/main" id="{4E14BFA5-3399-4C55-823A-4B3145FBD178}"/>
              </a:ext>
            </a:extLst>
          </p:cNvPr>
          <p:cNvSpPr/>
          <p:nvPr/>
        </p:nvSpPr>
        <p:spPr>
          <a:xfrm>
            <a:off x="-1" y="4436852"/>
            <a:ext cx="1447797" cy="41725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13A0097-2CC9-4662-9894-177DB818E16B}"/>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oVideo">
            <a:extLst>
              <a:ext uri="{FF2B5EF4-FFF2-40B4-BE49-F238E27FC236}">
                <a16:creationId xmlns:a16="http://schemas.microsoft.com/office/drawing/2014/main" id="{DED0054B-FE32-4DC2-B8D1-0511E3FE1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1" name="PictoGuide">
            <a:extLst>
              <a:ext uri="{FF2B5EF4-FFF2-40B4-BE49-F238E27FC236}">
                <a16:creationId xmlns:a16="http://schemas.microsoft.com/office/drawing/2014/main" id="{1D4D6372-A3D4-4D08-BE94-5D30D8F485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2" name="Image 42">
            <a:extLst>
              <a:ext uri="{FF2B5EF4-FFF2-40B4-BE49-F238E27FC236}">
                <a16:creationId xmlns:a16="http://schemas.microsoft.com/office/drawing/2014/main" id="{89BF26F5-0279-4021-9005-E6884DD901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3" name="PictoVideo">
            <a:extLst>
              <a:ext uri="{FF2B5EF4-FFF2-40B4-BE49-F238E27FC236}">
                <a16:creationId xmlns:a16="http://schemas.microsoft.com/office/drawing/2014/main" id="{582C0C66-0608-4A21-9EBE-327FFD1D61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4" name="Rectangle 13">
            <a:extLst>
              <a:ext uri="{FF2B5EF4-FFF2-40B4-BE49-F238E27FC236}">
                <a16:creationId xmlns:a16="http://schemas.microsoft.com/office/drawing/2014/main" id="{2297E387-C47E-483C-9D26-9127C0EE5008}"/>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280D978-1467-4B4D-BA9C-64B0597DA63F}"/>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65A56E6-86C8-4B0B-B8AE-DD05E073C82C}"/>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6A8C2881-96DF-44BD-B81E-F7BC210BBBD4}"/>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907A6AC-0E0B-4772-B28A-9EB06842991A}"/>
              </a:ext>
            </a:extLst>
          </p:cNvPr>
          <p:cNvSpPr/>
          <p:nvPr/>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F104D95D-9D51-406D-8D1D-2D12C77B3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61" y="4446548"/>
            <a:ext cx="492240" cy="417250"/>
          </a:xfrm>
          <a:prstGeom prst="rect">
            <a:avLst/>
          </a:prstGeom>
        </p:spPr>
      </p:pic>
      <p:sp>
        <p:nvSpPr>
          <p:cNvPr id="21" name="Title 1">
            <a:extLst>
              <a:ext uri="{FF2B5EF4-FFF2-40B4-BE49-F238E27FC236}">
                <a16:creationId xmlns:a16="http://schemas.microsoft.com/office/drawing/2014/main" id="{9B776D65-C598-485C-A78B-92870E3DC506}"/>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2" name="Content Placeholder 5">
            <a:extLst>
              <a:ext uri="{FF2B5EF4-FFF2-40B4-BE49-F238E27FC236}">
                <a16:creationId xmlns:a16="http://schemas.microsoft.com/office/drawing/2014/main" id="{45C49D4C-747E-4A2B-AB1F-CC28DEA302E1}"/>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3" name="Content Placeholder 5">
            <a:extLst>
              <a:ext uri="{FF2B5EF4-FFF2-40B4-BE49-F238E27FC236}">
                <a16:creationId xmlns:a16="http://schemas.microsoft.com/office/drawing/2014/main" id="{91497828-12BF-4776-9F4F-FFA7E9095E84}"/>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dirty="0"/>
              <a:t>Cliquez pour modifier les styles du texte du masque</a:t>
            </a:r>
          </a:p>
        </p:txBody>
      </p:sp>
      <p:sp>
        <p:nvSpPr>
          <p:cNvPr id="28" name="Google Shape;880;p35">
            <a:extLst>
              <a:ext uri="{FF2B5EF4-FFF2-40B4-BE49-F238E27FC236}">
                <a16:creationId xmlns:a16="http://schemas.microsoft.com/office/drawing/2014/main" id="{B19B5168-5CE6-4E66-92D1-FA193ABD064F}"/>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0;p35">
            <a:extLst>
              <a:ext uri="{FF2B5EF4-FFF2-40B4-BE49-F238E27FC236}">
                <a16:creationId xmlns:a16="http://schemas.microsoft.com/office/drawing/2014/main" id="{8809009F-12A4-4191-A7E2-53656CDE38ED}"/>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825D58B0-6315-484E-B8B4-832793F41FC3}"/>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1" name="Google Shape;268;p41">
            <a:extLst>
              <a:ext uri="{FF2B5EF4-FFF2-40B4-BE49-F238E27FC236}">
                <a16:creationId xmlns:a16="http://schemas.microsoft.com/office/drawing/2014/main" id="{3F6ED418-9A62-4449-A755-F6E3650521B7}"/>
              </a:ext>
            </a:extLst>
          </p:cNvPr>
          <p:cNvPicPr preferRelativeResize="0"/>
          <p:nvPr userDrawn="1"/>
        </p:nvPicPr>
        <p:blipFill rotWithShape="1">
          <a:blip r:embed="rId7">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812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u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C27D9A-2AEA-4349-A86E-4BA80B6A9EC8}"/>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72FA459-94F4-468A-AA8A-4826C62ADBA5}"/>
              </a:ext>
            </a:extLst>
          </p:cNvPr>
          <p:cNvSpPr/>
          <p:nvPr/>
        </p:nvSpPr>
        <p:spPr>
          <a:xfrm>
            <a:off x="-8878" y="4446548"/>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pentagone 6">
            <a:extLst>
              <a:ext uri="{FF2B5EF4-FFF2-40B4-BE49-F238E27FC236}">
                <a16:creationId xmlns:a16="http://schemas.microsoft.com/office/drawing/2014/main" id="{73C88020-0080-4B0A-939A-1D8983C672E6}"/>
              </a:ext>
            </a:extLst>
          </p:cNvPr>
          <p:cNvSpPr/>
          <p:nvPr/>
        </p:nvSpPr>
        <p:spPr>
          <a:xfrm>
            <a:off x="-1" y="5027227"/>
            <a:ext cx="1447797" cy="41725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9EF1502-8C1B-4C48-8B04-D82D8D95C2E9}"/>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oVideo">
            <a:extLst>
              <a:ext uri="{FF2B5EF4-FFF2-40B4-BE49-F238E27FC236}">
                <a16:creationId xmlns:a16="http://schemas.microsoft.com/office/drawing/2014/main" id="{79599BE5-4F0B-49EF-9CE1-3FFD550FB8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0" name="PictoGuide">
            <a:extLst>
              <a:ext uri="{FF2B5EF4-FFF2-40B4-BE49-F238E27FC236}">
                <a16:creationId xmlns:a16="http://schemas.microsoft.com/office/drawing/2014/main" id="{663CDFF9-56FD-436D-A3E9-4509C74C13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1" name="Image 42">
            <a:extLst>
              <a:ext uri="{FF2B5EF4-FFF2-40B4-BE49-F238E27FC236}">
                <a16:creationId xmlns:a16="http://schemas.microsoft.com/office/drawing/2014/main" id="{E9222BC2-2D5B-49FA-903F-9667DD10B4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2" name="PictoVideo">
            <a:extLst>
              <a:ext uri="{FF2B5EF4-FFF2-40B4-BE49-F238E27FC236}">
                <a16:creationId xmlns:a16="http://schemas.microsoft.com/office/drawing/2014/main" id="{05148AD9-8F7E-42BE-81FC-98C00EA9C9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3" name="Rectangle 12">
            <a:extLst>
              <a:ext uri="{FF2B5EF4-FFF2-40B4-BE49-F238E27FC236}">
                <a16:creationId xmlns:a16="http://schemas.microsoft.com/office/drawing/2014/main" id="{88CB4F3A-DBA3-4CCF-8D8F-BC5FD974AA24}"/>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D8C8BD3-2793-4C5A-A8BF-E2AC0555F783}"/>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A83CBA1-B2EB-422E-AD7D-9559263F864C}"/>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4D6DB82D-475D-4DD1-9159-E51CB618EE80}"/>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6971AADE-DDC5-4A7F-8DEE-A53EDB4FEA87}"/>
              </a:ext>
            </a:extLst>
          </p:cNvPr>
          <p:cNvSpPr/>
          <p:nvPr/>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3EC1BE43-F6FB-4747-BD72-CBA2CA23D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sp>
        <p:nvSpPr>
          <p:cNvPr id="20" name="Title 1">
            <a:extLst>
              <a:ext uri="{FF2B5EF4-FFF2-40B4-BE49-F238E27FC236}">
                <a16:creationId xmlns:a16="http://schemas.microsoft.com/office/drawing/2014/main" id="{827D1CA4-D8BF-4178-B552-0EFDB33D8CA9}"/>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1" name="Content Placeholder 5">
            <a:extLst>
              <a:ext uri="{FF2B5EF4-FFF2-40B4-BE49-F238E27FC236}">
                <a16:creationId xmlns:a16="http://schemas.microsoft.com/office/drawing/2014/main" id="{E8331B28-E214-47D4-9CAE-37E6C3AA75E8}"/>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2" name="Content Placeholder 5">
            <a:extLst>
              <a:ext uri="{FF2B5EF4-FFF2-40B4-BE49-F238E27FC236}">
                <a16:creationId xmlns:a16="http://schemas.microsoft.com/office/drawing/2014/main" id="{956A1E5B-14E2-4792-B82C-718FD45C2882}"/>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
        <p:nvSpPr>
          <p:cNvPr id="23" name="Google Shape;880;p35">
            <a:extLst>
              <a:ext uri="{FF2B5EF4-FFF2-40B4-BE49-F238E27FC236}">
                <a16:creationId xmlns:a16="http://schemas.microsoft.com/office/drawing/2014/main" id="{DEE48D44-3E10-4DE0-8683-56EE38B52FEE}"/>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80;p35">
            <a:extLst>
              <a:ext uri="{FF2B5EF4-FFF2-40B4-BE49-F238E27FC236}">
                <a16:creationId xmlns:a16="http://schemas.microsoft.com/office/drawing/2014/main" id="{7D4ADA18-4AE0-4BCD-8510-554CBEA77723}"/>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lide Number Placeholder 5">
            <a:extLst>
              <a:ext uri="{FF2B5EF4-FFF2-40B4-BE49-F238E27FC236}">
                <a16:creationId xmlns:a16="http://schemas.microsoft.com/office/drawing/2014/main" id="{91F1E6BF-F21E-438C-AAA0-83140B9C53B5}"/>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26" name="Google Shape;268;p41">
            <a:extLst>
              <a:ext uri="{FF2B5EF4-FFF2-40B4-BE49-F238E27FC236}">
                <a16:creationId xmlns:a16="http://schemas.microsoft.com/office/drawing/2014/main" id="{54427F1B-FA73-4E97-BBAC-1C66663E2E20}"/>
              </a:ext>
            </a:extLst>
          </p:cNvPr>
          <p:cNvPicPr preferRelativeResize="0"/>
          <p:nvPr userDrawn="1"/>
        </p:nvPicPr>
        <p:blipFill rotWithShape="1">
          <a:blip r:embed="rId7">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4282609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idé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FFB5FE-5DB9-4D38-AB54-D14ACC828681}"/>
              </a:ext>
            </a:extLst>
          </p:cNvPr>
          <p:cNvSpPr/>
          <p:nvPr/>
        </p:nvSpPr>
        <p:spPr>
          <a:xfrm>
            <a:off x="-8878" y="4436852"/>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D6AED96-EF53-466A-AB58-2D3E8B379DF8}"/>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pentagone 9">
            <a:extLst>
              <a:ext uri="{FF2B5EF4-FFF2-40B4-BE49-F238E27FC236}">
                <a16:creationId xmlns:a16="http://schemas.microsoft.com/office/drawing/2014/main" id="{8472E564-7346-4DDA-9020-CDA81213A0AE}"/>
              </a:ext>
            </a:extLst>
          </p:cNvPr>
          <p:cNvSpPr/>
          <p:nvPr/>
        </p:nvSpPr>
        <p:spPr>
          <a:xfrm>
            <a:off x="-1" y="5580365"/>
            <a:ext cx="1447797" cy="41725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DCB045F-22A1-4EFF-8234-F23688A10D43}"/>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oVideo">
            <a:extLst>
              <a:ext uri="{FF2B5EF4-FFF2-40B4-BE49-F238E27FC236}">
                <a16:creationId xmlns:a16="http://schemas.microsoft.com/office/drawing/2014/main" id="{54A6F6E2-08E1-42DF-B4BA-DEEACC4CE6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3" name="PictoGuide">
            <a:extLst>
              <a:ext uri="{FF2B5EF4-FFF2-40B4-BE49-F238E27FC236}">
                <a16:creationId xmlns:a16="http://schemas.microsoft.com/office/drawing/2014/main" id="{C40C7C01-FB94-46A4-81F9-52BC86D9C5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4" name="Image 42">
            <a:extLst>
              <a:ext uri="{FF2B5EF4-FFF2-40B4-BE49-F238E27FC236}">
                <a16:creationId xmlns:a16="http://schemas.microsoft.com/office/drawing/2014/main" id="{F6651DDE-A73B-4DBF-B49F-E55408ED9E9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5" name="PictoVideo">
            <a:extLst>
              <a:ext uri="{FF2B5EF4-FFF2-40B4-BE49-F238E27FC236}">
                <a16:creationId xmlns:a16="http://schemas.microsoft.com/office/drawing/2014/main" id="{68FCCC87-130E-45D1-9A9E-28EA26DC65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6" name="Rectangle 15">
            <a:extLst>
              <a:ext uri="{FF2B5EF4-FFF2-40B4-BE49-F238E27FC236}">
                <a16:creationId xmlns:a16="http://schemas.microsoft.com/office/drawing/2014/main" id="{C4FB9B83-C7C8-4C70-8C98-E33E42862333}"/>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5A21781-33FF-4A43-A0E3-9050F8CF1CC3}"/>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A76E9B7-147D-47A0-978F-C50FEAD3C985}"/>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2DB2FF5-BCA3-4EF3-A5A6-BBB50454D904}"/>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6A92355E-DC21-46DE-BC45-3EECD1A7CC6F}"/>
              </a:ext>
            </a:extLst>
          </p:cNvPr>
          <p:cNvSpPr/>
          <p:nvPr/>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8850C0BA-9EE5-45C0-9D04-8F152524D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054" y="5606752"/>
            <a:ext cx="492240" cy="417250"/>
          </a:xfrm>
          <a:prstGeom prst="rect">
            <a:avLst/>
          </a:prstGeom>
        </p:spPr>
      </p:pic>
      <p:sp>
        <p:nvSpPr>
          <p:cNvPr id="23" name="Title 1">
            <a:extLst>
              <a:ext uri="{FF2B5EF4-FFF2-40B4-BE49-F238E27FC236}">
                <a16:creationId xmlns:a16="http://schemas.microsoft.com/office/drawing/2014/main" id="{C46B12E5-7FBE-4F28-9EED-BC492DC63A46}"/>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4" name="Content Placeholder 5">
            <a:extLst>
              <a:ext uri="{FF2B5EF4-FFF2-40B4-BE49-F238E27FC236}">
                <a16:creationId xmlns:a16="http://schemas.microsoft.com/office/drawing/2014/main" id="{832914CE-A0D1-470E-A89D-74665257AF64}"/>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5" name="Content Placeholder 5">
            <a:extLst>
              <a:ext uri="{FF2B5EF4-FFF2-40B4-BE49-F238E27FC236}">
                <a16:creationId xmlns:a16="http://schemas.microsoft.com/office/drawing/2014/main" id="{907EB475-982E-40A3-AE91-70B0263DB46B}"/>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
        <p:nvSpPr>
          <p:cNvPr id="26" name="Google Shape;880;p35">
            <a:extLst>
              <a:ext uri="{FF2B5EF4-FFF2-40B4-BE49-F238E27FC236}">
                <a16:creationId xmlns:a16="http://schemas.microsoft.com/office/drawing/2014/main" id="{F05D8AE5-62B1-43EF-9017-3994E6998525}"/>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80;p35">
            <a:extLst>
              <a:ext uri="{FF2B5EF4-FFF2-40B4-BE49-F238E27FC236}">
                <a16:creationId xmlns:a16="http://schemas.microsoft.com/office/drawing/2014/main" id="{D2FA4BF5-71B7-4C3D-8B33-6DCA9ABC26EF}"/>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Slide Number Placeholder 5">
            <a:extLst>
              <a:ext uri="{FF2B5EF4-FFF2-40B4-BE49-F238E27FC236}">
                <a16:creationId xmlns:a16="http://schemas.microsoft.com/office/drawing/2014/main" id="{24F9DB86-EFD8-4D0A-8A53-D9F10BCCCFBE}"/>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29" name="Google Shape;268;p41">
            <a:extLst>
              <a:ext uri="{FF2B5EF4-FFF2-40B4-BE49-F238E27FC236}">
                <a16:creationId xmlns:a16="http://schemas.microsoft.com/office/drawing/2014/main" id="{EF9CEB24-C58E-4B60-BD8C-F05EBFE24967}"/>
              </a:ext>
            </a:extLst>
          </p:cNvPr>
          <p:cNvPicPr preferRelativeResize="0"/>
          <p:nvPr userDrawn="1"/>
        </p:nvPicPr>
        <p:blipFill rotWithShape="1">
          <a:blip r:embed="rId7">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4153673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417BF1-AE32-412F-9694-455CBD362E8B}"/>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3884DC1-A578-4196-96B6-8D195991E833}"/>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pentagone 9">
            <a:extLst>
              <a:ext uri="{FF2B5EF4-FFF2-40B4-BE49-F238E27FC236}">
                <a16:creationId xmlns:a16="http://schemas.microsoft.com/office/drawing/2014/main" id="{90A94071-1F5B-45C1-9CB0-AAC485252D38}"/>
              </a:ext>
            </a:extLst>
          </p:cNvPr>
          <p:cNvSpPr/>
          <p:nvPr/>
        </p:nvSpPr>
        <p:spPr>
          <a:xfrm>
            <a:off x="-1" y="6192614"/>
            <a:ext cx="1447797" cy="41725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8B3D2C8-F95D-4E7A-8C29-7076560ACB36}"/>
              </a:ext>
            </a:extLst>
          </p:cNvPr>
          <p:cNvSpPr/>
          <p:nvPr/>
        </p:nvSpPr>
        <p:spPr>
          <a:xfrm>
            <a:off x="-8878" y="4436852"/>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oVideo">
            <a:extLst>
              <a:ext uri="{FF2B5EF4-FFF2-40B4-BE49-F238E27FC236}">
                <a16:creationId xmlns:a16="http://schemas.microsoft.com/office/drawing/2014/main" id="{DABF7F41-CD07-4F19-AD09-F37FA2FDED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3" name="PictoGuide">
            <a:extLst>
              <a:ext uri="{FF2B5EF4-FFF2-40B4-BE49-F238E27FC236}">
                <a16:creationId xmlns:a16="http://schemas.microsoft.com/office/drawing/2014/main" id="{6C861BF8-A077-4114-9847-27BDCC0766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4" name="Image 42">
            <a:extLst>
              <a:ext uri="{FF2B5EF4-FFF2-40B4-BE49-F238E27FC236}">
                <a16:creationId xmlns:a16="http://schemas.microsoft.com/office/drawing/2014/main" id="{7F83338D-F012-43F8-93B4-0C404FBA5B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5" name="PictoVideo">
            <a:extLst>
              <a:ext uri="{FF2B5EF4-FFF2-40B4-BE49-F238E27FC236}">
                <a16:creationId xmlns:a16="http://schemas.microsoft.com/office/drawing/2014/main" id="{5A98746B-0663-4408-BB54-3D571F4F38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6" name="Rectangle 15">
            <a:extLst>
              <a:ext uri="{FF2B5EF4-FFF2-40B4-BE49-F238E27FC236}">
                <a16:creationId xmlns:a16="http://schemas.microsoft.com/office/drawing/2014/main" id="{98AC16CB-9FB2-42B1-9469-A6619AD1B7C4}"/>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7FE6E87-FC17-49E2-84E9-DDA89AA94D1F}"/>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8CAB9B1-2DDE-4101-8643-010B52D1927B}"/>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F7BB35C8-67C0-4633-9E61-E5E2BFF1568C}"/>
              </a:ext>
            </a:extLst>
          </p:cNvPr>
          <p:cNvSpPr/>
          <p:nvPr/>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9C478EFE-0B77-4CFF-8C23-7A965F636B12}"/>
              </a:ext>
            </a:extLst>
          </p:cNvPr>
          <p:cNvSpPr/>
          <p:nvPr/>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
        <p:nvSpPr>
          <p:cNvPr id="23" name="Google Shape;880;p35">
            <a:extLst>
              <a:ext uri="{FF2B5EF4-FFF2-40B4-BE49-F238E27FC236}">
                <a16:creationId xmlns:a16="http://schemas.microsoft.com/office/drawing/2014/main" id="{FBEDD455-8E4F-4540-9823-017706CCC1D7}"/>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80;p35">
            <a:extLst>
              <a:ext uri="{FF2B5EF4-FFF2-40B4-BE49-F238E27FC236}">
                <a16:creationId xmlns:a16="http://schemas.microsoft.com/office/drawing/2014/main" id="{106DEC79-BEB4-4ACE-A092-732EEC5A6A2C}"/>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lide Number Placeholder 5">
            <a:extLst>
              <a:ext uri="{FF2B5EF4-FFF2-40B4-BE49-F238E27FC236}">
                <a16:creationId xmlns:a16="http://schemas.microsoft.com/office/drawing/2014/main" id="{BD47DAAF-D4D7-49CB-A010-B234EF22DFF4}"/>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26" name="Google Shape;268;p41">
            <a:extLst>
              <a:ext uri="{FF2B5EF4-FFF2-40B4-BE49-F238E27FC236}">
                <a16:creationId xmlns:a16="http://schemas.microsoft.com/office/drawing/2014/main" id="{AB24F312-A8F5-4530-A1FF-546D2793A87C}"/>
              </a:ext>
            </a:extLst>
          </p:cNvPr>
          <p:cNvPicPr preferRelativeResize="0"/>
          <p:nvPr userDrawn="1"/>
        </p:nvPicPr>
        <p:blipFill rotWithShape="1">
          <a:blip r:embed="rId7">
            <a:alphaModFix/>
          </a:blip>
          <a:srcRect/>
          <a:stretch/>
        </p:blipFill>
        <p:spPr>
          <a:xfrm>
            <a:off x="232422" y="356718"/>
            <a:ext cx="830263" cy="898525"/>
          </a:xfrm>
          <a:prstGeom prst="rect">
            <a:avLst/>
          </a:prstGeom>
          <a:noFill/>
          <a:ln>
            <a:noFill/>
          </a:ln>
        </p:spPr>
      </p:pic>
      <p:sp>
        <p:nvSpPr>
          <p:cNvPr id="27" name="Title 1">
            <a:extLst>
              <a:ext uri="{FF2B5EF4-FFF2-40B4-BE49-F238E27FC236}">
                <a16:creationId xmlns:a16="http://schemas.microsoft.com/office/drawing/2014/main" id="{BEE62E44-2C3C-4209-8A56-F7AC4EBA1612}"/>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8" name="Content Placeholder 5">
            <a:extLst>
              <a:ext uri="{FF2B5EF4-FFF2-40B4-BE49-F238E27FC236}">
                <a16:creationId xmlns:a16="http://schemas.microsoft.com/office/drawing/2014/main" id="{8374B664-2029-4296-9D47-F57D0D7F2CDF}"/>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9" name="Content Placeholder 5">
            <a:extLst>
              <a:ext uri="{FF2B5EF4-FFF2-40B4-BE49-F238E27FC236}">
                <a16:creationId xmlns:a16="http://schemas.microsoft.com/office/drawing/2014/main" id="{85F0F4E6-B7C1-4390-932F-1EC2A147C24E}"/>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Tree>
    <p:extLst>
      <p:ext uri="{BB962C8B-B14F-4D97-AF65-F5344CB8AC3E}">
        <p14:creationId xmlns:p14="http://schemas.microsoft.com/office/powerpoint/2010/main" val="4013970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tex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lvl1pPr>
          </a:lstStyle>
          <a:p>
            <a:r>
              <a:rPr lang="fr-FR"/>
              <a:t>Modifiez le style du titre</a:t>
            </a:r>
            <a:endParaRPr lang="en-US" dirty="0"/>
          </a:p>
        </p:txBody>
      </p:sp>
      <p:sp>
        <p:nvSpPr>
          <p:cNvPr id="4" name="Google Shape;880;p35">
            <a:extLst>
              <a:ext uri="{FF2B5EF4-FFF2-40B4-BE49-F238E27FC236}">
                <a16:creationId xmlns:a16="http://schemas.microsoft.com/office/drawing/2014/main" id="{B06A38DE-84C8-45F7-9F56-E72B6A2BAD40}"/>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lide Number Placeholder 5">
            <a:extLst>
              <a:ext uri="{FF2B5EF4-FFF2-40B4-BE49-F238E27FC236}">
                <a16:creationId xmlns:a16="http://schemas.microsoft.com/office/drawing/2014/main" id="{68E6C80C-9500-4552-8AA9-2F270D42F02A}"/>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sp>
        <p:nvSpPr>
          <p:cNvPr id="7" name="Content Placeholder 5">
            <a:extLst>
              <a:ext uri="{FF2B5EF4-FFF2-40B4-BE49-F238E27FC236}">
                <a16:creationId xmlns:a16="http://schemas.microsoft.com/office/drawing/2014/main" id="{71DF48BB-B0AB-4E7C-A785-7B470C82DF67}"/>
              </a:ext>
            </a:extLst>
          </p:cNvPr>
          <p:cNvSpPr>
            <a:spLocks noGrp="1"/>
          </p:cNvSpPr>
          <p:nvPr>
            <p:ph sz="quarter" idx="4"/>
          </p:nvPr>
        </p:nvSpPr>
        <p:spPr>
          <a:xfrm>
            <a:off x="838200" y="2069236"/>
            <a:ext cx="10517188" cy="4120427"/>
          </a:xfrm>
          <a:prstGeom prst="rect">
            <a:avLst/>
          </a:prstGeom>
        </p:spPr>
        <p:txBody>
          <a:bodyPr/>
          <a:lstStyle>
            <a:lvl1pPr>
              <a:defRPr sz="2400"/>
            </a:lvl1pPr>
            <a:lvl2pPr>
              <a:defRPr sz="2400"/>
            </a:lvl2pPr>
            <a:lvl3pPr>
              <a:defRPr sz="24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145586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ônes">
    <p:spTree>
      <p:nvGrpSpPr>
        <p:cNvPr id="1" name=""/>
        <p:cNvGrpSpPr/>
        <p:nvPr/>
      </p:nvGrpSpPr>
      <p:grpSpPr>
        <a:xfrm>
          <a:off x="0" y="0"/>
          <a:ext cx="0" cy="0"/>
          <a:chOff x="0" y="0"/>
          <a:chExt cx="0" cy="0"/>
        </a:xfrm>
      </p:grpSpPr>
      <p:sp>
        <p:nvSpPr>
          <p:cNvPr id="27" name="Espace réservé du contenu 26">
            <a:extLst>
              <a:ext uri="{FF2B5EF4-FFF2-40B4-BE49-F238E27FC236}">
                <a16:creationId xmlns:a16="http://schemas.microsoft.com/office/drawing/2014/main" id="{625CA777-D1C4-4E76-A1EA-CA76E8F58B18}"/>
              </a:ext>
            </a:extLst>
          </p:cNvPr>
          <p:cNvSpPr>
            <a:spLocks noGrp="1"/>
          </p:cNvSpPr>
          <p:nvPr>
            <p:ph sz="quarter" idx="13"/>
          </p:nvPr>
        </p:nvSpPr>
        <p:spPr>
          <a:xfrm>
            <a:off x="1703388" y="0"/>
            <a:ext cx="10488612" cy="68580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Rectangle 17">
            <a:extLst>
              <a:ext uri="{FF2B5EF4-FFF2-40B4-BE49-F238E27FC236}">
                <a16:creationId xmlns:a16="http://schemas.microsoft.com/office/drawing/2014/main" id="{8F941B66-0397-4F82-A1D4-44456C0D278A}"/>
              </a:ext>
            </a:extLst>
          </p:cNvPr>
          <p:cNvSpPr/>
          <p:nvPr userDrawn="1"/>
        </p:nvSpPr>
        <p:spPr>
          <a:xfrm>
            <a:off x="-8878" y="6175600"/>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FC54ED2-5CCD-4174-A30D-1749AEA1DCE9}"/>
              </a:ext>
            </a:extLst>
          </p:cNvPr>
          <p:cNvSpPr/>
          <p:nvPr userDrawn="1"/>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086C15E-BBE3-4E0C-9869-814BD1D3B64E}"/>
              </a:ext>
            </a:extLst>
          </p:cNvPr>
          <p:cNvSpPr/>
          <p:nvPr userDrawn="1"/>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1145071-5552-446A-B95E-74084D848523}"/>
              </a:ext>
            </a:extLst>
          </p:cNvPr>
          <p:cNvSpPr/>
          <p:nvPr userDrawn="1"/>
        </p:nvSpPr>
        <p:spPr>
          <a:xfrm>
            <a:off x="-8878" y="4436852"/>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oVideo">
            <a:extLst>
              <a:ext uri="{FF2B5EF4-FFF2-40B4-BE49-F238E27FC236}">
                <a16:creationId xmlns:a16="http://schemas.microsoft.com/office/drawing/2014/main" id="{25136031-D1A4-4F01-ACF8-A2E699B69A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9" name="PictoGuide">
            <a:extLst>
              <a:ext uri="{FF2B5EF4-FFF2-40B4-BE49-F238E27FC236}">
                <a16:creationId xmlns:a16="http://schemas.microsoft.com/office/drawing/2014/main" id="{77A58D21-3B3B-4D6A-9319-BE21AA493F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0" name="Image 42">
            <a:extLst>
              <a:ext uri="{FF2B5EF4-FFF2-40B4-BE49-F238E27FC236}">
                <a16:creationId xmlns:a16="http://schemas.microsoft.com/office/drawing/2014/main" id="{585A7FAE-5B0E-42A1-BF0C-EE33AFCDAD9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1" name="PictoVideo">
            <a:extLst>
              <a:ext uri="{FF2B5EF4-FFF2-40B4-BE49-F238E27FC236}">
                <a16:creationId xmlns:a16="http://schemas.microsoft.com/office/drawing/2014/main" id="{02D886DD-6A02-46F0-AA5E-FDF4BC4B10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2" name="Rectangle 11">
            <a:extLst>
              <a:ext uri="{FF2B5EF4-FFF2-40B4-BE49-F238E27FC236}">
                <a16:creationId xmlns:a16="http://schemas.microsoft.com/office/drawing/2014/main" id="{80E0B7E8-284E-4732-A4DA-7F94CF853816}"/>
              </a:ext>
            </a:extLst>
          </p:cNvPr>
          <p:cNvSpPr/>
          <p:nvPr userDrawn="1"/>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86EBA60-837D-4B6D-80B0-C277EFF34B32}"/>
              </a:ext>
            </a:extLst>
          </p:cNvPr>
          <p:cNvSpPr/>
          <p:nvPr userDrawn="1"/>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41B700D-2863-4EEE-9ADF-149B51F4824F}"/>
              </a:ext>
            </a:extLst>
          </p:cNvPr>
          <p:cNvSpPr/>
          <p:nvPr userDrawn="1"/>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6D58965-C0AB-4EF4-ADC8-28758BD540BC}"/>
              </a:ext>
            </a:extLst>
          </p:cNvPr>
          <p:cNvSpPr/>
          <p:nvPr userDrawn="1"/>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CA1FD0A-D622-469C-8F89-AEDDF2AFD037}"/>
              </a:ext>
            </a:extLst>
          </p:cNvPr>
          <p:cNvSpPr/>
          <p:nvPr userDrawn="1"/>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1841DD9C-5111-4C22-9EE6-5591F679718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20" name="Image 19">
            <a:extLst>
              <a:ext uri="{FF2B5EF4-FFF2-40B4-BE49-F238E27FC236}">
                <a16:creationId xmlns:a16="http://schemas.microsoft.com/office/drawing/2014/main" id="{514090F1-DD26-4A32-B7A8-93FFA5FBBC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6054" y="5606752"/>
            <a:ext cx="492240" cy="417250"/>
          </a:xfrm>
          <a:prstGeom prst="rect">
            <a:avLst/>
          </a:prstGeom>
        </p:spPr>
      </p:pic>
      <p:pic>
        <p:nvPicPr>
          <p:cNvPr id="21" name="Image 20">
            <a:extLst>
              <a:ext uri="{FF2B5EF4-FFF2-40B4-BE49-F238E27FC236}">
                <a16:creationId xmlns:a16="http://schemas.microsoft.com/office/drawing/2014/main" id="{EC1C8FB0-7B3D-4734-AF35-5F21286F322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pic>
        <p:nvPicPr>
          <p:cNvPr id="22" name="Image 21">
            <a:extLst>
              <a:ext uri="{FF2B5EF4-FFF2-40B4-BE49-F238E27FC236}">
                <a16:creationId xmlns:a16="http://schemas.microsoft.com/office/drawing/2014/main" id="{A1F08A6E-82DF-4094-9579-65480664A8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2261" y="4446548"/>
            <a:ext cx="492240" cy="417250"/>
          </a:xfrm>
          <a:prstGeom prst="rect">
            <a:avLst/>
          </a:prstGeom>
        </p:spPr>
      </p:pic>
      <p:sp>
        <p:nvSpPr>
          <p:cNvPr id="28" name="Google Shape;880;p35">
            <a:extLst>
              <a:ext uri="{FF2B5EF4-FFF2-40B4-BE49-F238E27FC236}">
                <a16:creationId xmlns:a16="http://schemas.microsoft.com/office/drawing/2014/main" id="{274A68AC-B308-41C6-B2B3-9D91D061185E}"/>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782A983C-7360-405C-90FA-398C7221B822}"/>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23" name="Google Shape;268;p41">
            <a:extLst>
              <a:ext uri="{FF2B5EF4-FFF2-40B4-BE49-F238E27FC236}">
                <a16:creationId xmlns:a16="http://schemas.microsoft.com/office/drawing/2014/main" id="{AB24F312-A8F5-4530-A1FF-546D2793A87C}"/>
              </a:ext>
            </a:extLst>
          </p:cNvPr>
          <p:cNvPicPr preferRelativeResize="0"/>
          <p:nvPr userDrawn="1"/>
        </p:nvPicPr>
        <p:blipFill rotWithShape="1">
          <a:blip r:embed="rId10">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90077928"/>
      </p:ext>
    </p:extLst>
  </p:cSld>
  <p:clrMapOvr>
    <a:masterClrMapping/>
  </p:clrMapOvr>
  <p:extLst>
    <p:ext uri="{DCECCB84-F9BA-43D5-87BE-67443E8EF086}">
      <p15:sldGuideLst xmlns:p15="http://schemas.microsoft.com/office/powerpoint/2012/main">
        <p15:guide id="1" orient="horz" pos="2160">
          <p15:clr>
            <a:srgbClr val="FBAE40"/>
          </p15:clr>
        </p15:guide>
        <p15:guide id="2" pos="107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F941B66-0397-4F82-A1D4-44456C0D278A}"/>
              </a:ext>
            </a:extLst>
          </p:cNvPr>
          <p:cNvSpPr/>
          <p:nvPr userDrawn="1"/>
        </p:nvSpPr>
        <p:spPr>
          <a:xfrm>
            <a:off x="-8878" y="6175600"/>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FC54ED2-5CCD-4174-A30D-1749AEA1DCE9}"/>
              </a:ext>
            </a:extLst>
          </p:cNvPr>
          <p:cNvSpPr/>
          <p:nvPr userDrawn="1"/>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086C15E-BBE3-4E0C-9869-814BD1D3B64E}"/>
              </a:ext>
            </a:extLst>
          </p:cNvPr>
          <p:cNvSpPr/>
          <p:nvPr userDrawn="1"/>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1145071-5552-446A-B95E-74084D848523}"/>
              </a:ext>
            </a:extLst>
          </p:cNvPr>
          <p:cNvSpPr/>
          <p:nvPr userDrawn="1"/>
        </p:nvSpPr>
        <p:spPr>
          <a:xfrm>
            <a:off x="-8878" y="4436852"/>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oVideo">
            <a:extLst>
              <a:ext uri="{FF2B5EF4-FFF2-40B4-BE49-F238E27FC236}">
                <a16:creationId xmlns:a16="http://schemas.microsoft.com/office/drawing/2014/main" id="{25136031-D1A4-4F01-ACF8-A2E699B69A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9" name="PictoGuide">
            <a:extLst>
              <a:ext uri="{FF2B5EF4-FFF2-40B4-BE49-F238E27FC236}">
                <a16:creationId xmlns:a16="http://schemas.microsoft.com/office/drawing/2014/main" id="{77A58D21-3B3B-4D6A-9319-BE21AA493F6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0" name="Image 42">
            <a:extLst>
              <a:ext uri="{FF2B5EF4-FFF2-40B4-BE49-F238E27FC236}">
                <a16:creationId xmlns:a16="http://schemas.microsoft.com/office/drawing/2014/main" id="{585A7FAE-5B0E-42A1-BF0C-EE33AFCDAD9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1" name="PictoVideo">
            <a:extLst>
              <a:ext uri="{FF2B5EF4-FFF2-40B4-BE49-F238E27FC236}">
                <a16:creationId xmlns:a16="http://schemas.microsoft.com/office/drawing/2014/main" id="{02D886DD-6A02-46F0-AA5E-FDF4BC4B10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2" name="Rectangle 11">
            <a:extLst>
              <a:ext uri="{FF2B5EF4-FFF2-40B4-BE49-F238E27FC236}">
                <a16:creationId xmlns:a16="http://schemas.microsoft.com/office/drawing/2014/main" id="{80E0B7E8-284E-4732-A4DA-7F94CF853816}"/>
              </a:ext>
            </a:extLst>
          </p:cNvPr>
          <p:cNvSpPr/>
          <p:nvPr userDrawn="1"/>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86EBA60-837D-4B6D-80B0-C277EFF34B32}"/>
              </a:ext>
            </a:extLst>
          </p:cNvPr>
          <p:cNvSpPr/>
          <p:nvPr userDrawn="1"/>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41B700D-2863-4EEE-9ADF-149B51F4824F}"/>
              </a:ext>
            </a:extLst>
          </p:cNvPr>
          <p:cNvSpPr/>
          <p:nvPr userDrawn="1"/>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6D58965-C0AB-4EF4-ADC8-28758BD540BC}"/>
              </a:ext>
            </a:extLst>
          </p:cNvPr>
          <p:cNvSpPr/>
          <p:nvPr userDrawn="1"/>
        </p:nvSpPr>
        <p:spPr>
          <a:xfrm>
            <a:off x="0" y="323728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CA1FD0A-D622-469C-8F89-AEDDF2AFD037}"/>
              </a:ext>
            </a:extLst>
          </p:cNvPr>
          <p:cNvSpPr/>
          <p:nvPr userDrawn="1"/>
        </p:nvSpPr>
        <p:spPr>
          <a:xfrm>
            <a:off x="0" y="3807984"/>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Google Shape;880;p35">
            <a:extLst>
              <a:ext uri="{FF2B5EF4-FFF2-40B4-BE49-F238E27FC236}">
                <a16:creationId xmlns:a16="http://schemas.microsoft.com/office/drawing/2014/main" id="{274A68AC-B308-41C6-B2B3-9D91D061185E}"/>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782A983C-7360-405C-90FA-398C7221B822}"/>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23" name="Google Shape;268;p41">
            <a:extLst>
              <a:ext uri="{FF2B5EF4-FFF2-40B4-BE49-F238E27FC236}">
                <a16:creationId xmlns:a16="http://schemas.microsoft.com/office/drawing/2014/main" id="{AB24F312-A8F5-4530-A1FF-546D2793A87C}"/>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
        <p:nvSpPr>
          <p:cNvPr id="19" name="Title 1">
            <a:extLst>
              <a:ext uri="{FF2B5EF4-FFF2-40B4-BE49-F238E27FC236}">
                <a16:creationId xmlns:a16="http://schemas.microsoft.com/office/drawing/2014/main" id="{BEE62E44-2C3C-4209-8A56-F7AC4EBA1612}"/>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0" name="Content Placeholder 5">
            <a:extLst>
              <a:ext uri="{FF2B5EF4-FFF2-40B4-BE49-F238E27FC236}">
                <a16:creationId xmlns:a16="http://schemas.microsoft.com/office/drawing/2014/main" id="{8374B664-2029-4296-9D47-F57D0D7F2CDF}"/>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Content Placeholder 5">
            <a:extLst>
              <a:ext uri="{FF2B5EF4-FFF2-40B4-BE49-F238E27FC236}">
                <a16:creationId xmlns:a16="http://schemas.microsoft.com/office/drawing/2014/main" id="{85F0F4E6-B7C1-4390-932F-1EC2A147C24E}"/>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Tree>
    <p:extLst>
      <p:ext uri="{BB962C8B-B14F-4D97-AF65-F5344CB8AC3E}">
        <p14:creationId xmlns:p14="http://schemas.microsoft.com/office/powerpoint/2010/main" val="2249701664"/>
      </p:ext>
    </p:extLst>
  </p:cSld>
  <p:clrMapOvr>
    <a:masterClrMapping/>
  </p:clrMapOvr>
  <p:extLst>
    <p:ext uri="{DCECCB84-F9BA-43D5-87BE-67443E8EF086}">
      <p15:sldGuideLst xmlns:p15="http://schemas.microsoft.com/office/powerpoint/2012/main">
        <p15:guide id="1" orient="horz" pos="2160">
          <p15:clr>
            <a:srgbClr val="FBAE40"/>
          </p15:clr>
        </p15:guide>
        <p15:guide id="2" pos="10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73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e de titre - centré">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AF61A0-4F34-4F23-83AE-DA0BC189AB22}" type="slidenum">
              <a:rPr lang="fr-FR" altLang="fr-FR"/>
              <a:pPr>
                <a:defRPr/>
              </a:pPr>
              <a:t>‹N°›</a:t>
            </a:fld>
            <a:endParaRPr lang="fr-FR" altLang="fr-FR"/>
          </a:p>
        </p:txBody>
      </p:sp>
    </p:spTree>
    <p:extLst>
      <p:ext uri="{BB962C8B-B14F-4D97-AF65-F5344CB8AC3E}">
        <p14:creationId xmlns:p14="http://schemas.microsoft.com/office/powerpoint/2010/main" val="3965733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noChangeArrowheads="1"/>
          </p:cNvSpPr>
          <p:nvPr>
            <p:ph type="dt" sz="half"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a:xfrm>
            <a:off x="11049000" y="6548438"/>
            <a:ext cx="1104900" cy="285750"/>
          </a:xfrm>
        </p:spPr>
        <p:txBody>
          <a:bodyPr/>
          <a:lstStyle>
            <a:lvl1pPr>
              <a:defRPr/>
            </a:lvl1pPr>
          </a:lstStyle>
          <a:p>
            <a:pPr>
              <a:defRPr/>
            </a:pPr>
            <a:r>
              <a:rPr lang="fr-FR" altLang="fr-FR"/>
              <a:t>H</a:t>
            </a:r>
            <a:fld id="{A5114A4A-7E81-45B4-AB1D-11D9D764082B}" type="slidenum">
              <a:rPr lang="fr-FR" altLang="fr-FR"/>
              <a:pPr>
                <a:defRPr/>
              </a:pPr>
              <a:t>‹N°›</a:t>
            </a:fld>
            <a:endParaRPr lang="fr-FR" altLang="fr-FR"/>
          </a:p>
        </p:txBody>
      </p:sp>
    </p:spTree>
    <p:extLst>
      <p:ext uri="{BB962C8B-B14F-4D97-AF65-F5344CB8AC3E}">
        <p14:creationId xmlns:p14="http://schemas.microsoft.com/office/powerpoint/2010/main" val="1096461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tie 1 - TITRE">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6" name="Google Shape;880;p35">
            <a:extLst>
              <a:ext uri="{FF2B5EF4-FFF2-40B4-BE49-F238E27FC236}">
                <a16:creationId xmlns:a16="http://schemas.microsoft.com/office/drawing/2014/main" id="{6B94200E-2B2C-4E3B-A776-1EF0E1F04476}"/>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Content Placeholder 5">
            <a:extLst>
              <a:ext uri="{FF2B5EF4-FFF2-40B4-BE49-F238E27FC236}">
                <a16:creationId xmlns:a16="http://schemas.microsoft.com/office/drawing/2014/main" id="{578892DD-0F68-48A5-B25A-EA2EC6BF7589}"/>
              </a:ext>
            </a:extLst>
          </p:cNvPr>
          <p:cNvSpPr>
            <a:spLocks noGrp="1"/>
          </p:cNvSpPr>
          <p:nvPr>
            <p:ph sz="quarter" idx="13"/>
          </p:nvPr>
        </p:nvSpPr>
        <p:spPr>
          <a:xfrm>
            <a:off x="1720796" y="0"/>
            <a:ext cx="10471204" cy="6858000"/>
          </a:xfrm>
          <a:prstGeom prst="rect">
            <a:avLst/>
          </a:prstGeom>
        </p:spPr>
        <p:txBody>
          <a:bodyPr/>
          <a:lstStyle>
            <a:lvl1pPr>
              <a:buNone/>
              <a:defRPr/>
            </a:lvl1pPr>
          </a:lstStyle>
          <a:p>
            <a:pPr lvl="0"/>
            <a:r>
              <a:rPr lang="fr-FR" dirty="0"/>
              <a:t>Cliquez pour modifier les styles du texte du masque</a:t>
            </a:r>
          </a:p>
        </p:txBody>
      </p:sp>
      <p:sp>
        <p:nvSpPr>
          <p:cNvPr id="22" name="Rectangle 21">
            <a:extLst>
              <a:ext uri="{FF2B5EF4-FFF2-40B4-BE49-F238E27FC236}">
                <a16:creationId xmlns:a16="http://schemas.microsoft.com/office/drawing/2014/main" id="{CED800ED-B34A-4FCE-AD60-1FFDAC8B3B20}"/>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65E474D-E459-4E5C-8E34-4655CC7917CB}"/>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pentagone 23">
            <a:extLst>
              <a:ext uri="{FF2B5EF4-FFF2-40B4-BE49-F238E27FC236}">
                <a16:creationId xmlns:a16="http://schemas.microsoft.com/office/drawing/2014/main" id="{AF8137E7-18BD-4C6F-BC35-31A93FEE6C20}"/>
              </a:ext>
            </a:extLst>
          </p:cNvPr>
          <p:cNvSpPr/>
          <p:nvPr/>
        </p:nvSpPr>
        <p:spPr>
          <a:xfrm>
            <a:off x="-1" y="1493887"/>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357749AD-98F0-493E-8518-1B4E9EE6A30A}"/>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B6B4E87-8BD9-4494-A0DD-8B7847E009FF}"/>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oVideo">
            <a:extLst>
              <a:ext uri="{FF2B5EF4-FFF2-40B4-BE49-F238E27FC236}">
                <a16:creationId xmlns:a16="http://schemas.microsoft.com/office/drawing/2014/main" id="{9955A356-F3E4-4CD5-849B-7125E195C3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28" name="PictoGuide">
            <a:extLst>
              <a:ext uri="{FF2B5EF4-FFF2-40B4-BE49-F238E27FC236}">
                <a16:creationId xmlns:a16="http://schemas.microsoft.com/office/drawing/2014/main" id="{20F1BC4E-C8BF-4939-B2D8-AE2B5C2C53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29" name="Image 42">
            <a:extLst>
              <a:ext uri="{FF2B5EF4-FFF2-40B4-BE49-F238E27FC236}">
                <a16:creationId xmlns:a16="http://schemas.microsoft.com/office/drawing/2014/main" id="{48E37E0F-1818-472F-9E43-BCDC1F4C2E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30" name="PictoVideo">
            <a:extLst>
              <a:ext uri="{FF2B5EF4-FFF2-40B4-BE49-F238E27FC236}">
                <a16:creationId xmlns:a16="http://schemas.microsoft.com/office/drawing/2014/main" id="{21B991E4-00D0-4F31-8149-E219FBCE6F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31" name="Rectangle 30">
            <a:extLst>
              <a:ext uri="{FF2B5EF4-FFF2-40B4-BE49-F238E27FC236}">
                <a16:creationId xmlns:a16="http://schemas.microsoft.com/office/drawing/2014/main" id="{3E596CF0-3882-4B56-A906-776CA04477A6}"/>
              </a:ext>
            </a:extLst>
          </p:cNvPr>
          <p:cNvSpPr/>
          <p:nvPr/>
        </p:nvSpPr>
        <p:spPr>
          <a:xfrm>
            <a:off x="0" y="3254069"/>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0E9739D9-210E-4144-8EFD-ABF1077D100A}"/>
              </a:ext>
            </a:extLst>
          </p:cNvPr>
          <p:cNvSpPr/>
          <p:nvPr/>
        </p:nvSpPr>
        <p:spPr>
          <a:xfrm>
            <a:off x="0" y="267154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8D01390-F288-4205-914C-0F6128927828}"/>
              </a:ext>
            </a:extLst>
          </p:cNvPr>
          <p:cNvSpPr/>
          <p:nvPr/>
        </p:nvSpPr>
        <p:spPr>
          <a:xfrm>
            <a:off x="0" y="208194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E4865D78-AC86-4D91-8FFA-6416A25376B6}"/>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 bleu">
            <a:extLst>
              <a:ext uri="{FF2B5EF4-FFF2-40B4-BE49-F238E27FC236}">
                <a16:creationId xmlns:a16="http://schemas.microsoft.com/office/drawing/2014/main" id="{24A0A2C8-3FD7-4CEC-A21E-AD6C5E255F14}"/>
              </a:ext>
            </a:extLst>
          </p:cNvPr>
          <p:cNvSpPr>
            <a:spLocks noChangeArrowheads="1"/>
          </p:cNvSpPr>
          <p:nvPr/>
        </p:nvSpPr>
        <p:spPr bwMode="auto">
          <a:xfrm>
            <a:off x="914529" y="1427212"/>
            <a:ext cx="127027" cy="46282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1</a:t>
            </a:r>
          </a:p>
        </p:txBody>
      </p:sp>
      <p:sp>
        <p:nvSpPr>
          <p:cNvPr id="45" name="Espace réservé du texte 44">
            <a:extLst>
              <a:ext uri="{FF2B5EF4-FFF2-40B4-BE49-F238E27FC236}">
                <a16:creationId xmlns:a16="http://schemas.microsoft.com/office/drawing/2014/main" id="{95C476C7-F947-44AE-BD37-A9A886A2A78F}"/>
              </a:ext>
            </a:extLst>
          </p:cNvPr>
          <p:cNvSpPr>
            <a:spLocks noGrp="1"/>
          </p:cNvSpPr>
          <p:nvPr>
            <p:ph type="body" sz="quarter" idx="14" hasCustomPrompt="1"/>
          </p:nvPr>
        </p:nvSpPr>
        <p:spPr>
          <a:xfrm>
            <a:off x="1846851" y="6015571"/>
            <a:ext cx="3162472" cy="703132"/>
          </a:xfrm>
          <a:prstGeom prst="rect">
            <a:avLst/>
          </a:prstGeom>
        </p:spPr>
        <p:txBody>
          <a:bodyPr/>
          <a:lstStyle>
            <a:lvl1pPr>
              <a:buNone/>
              <a:defRPr lang="fr-FR" sz="4400" kern="1200" dirty="0">
                <a:solidFill>
                  <a:schemeClr val="accent5"/>
                </a:solidFill>
                <a:latin typeface="Impact" panose="020B0806030902050204" pitchFamily="34" charset="0"/>
                <a:ea typeface="+mj-ea"/>
                <a:cs typeface="+mj-cs"/>
              </a:defRPr>
            </a:lvl1pPr>
          </a:lstStyle>
          <a:p>
            <a:pPr lvl="0"/>
            <a:r>
              <a:rPr lang="fr-FR" dirty="0"/>
              <a:t>Titre partie</a:t>
            </a:r>
          </a:p>
        </p:txBody>
      </p:sp>
      <p:sp>
        <p:nvSpPr>
          <p:cNvPr id="57" name="Slide Number Placeholder 5">
            <a:extLst>
              <a:ext uri="{FF2B5EF4-FFF2-40B4-BE49-F238E27FC236}">
                <a16:creationId xmlns:a16="http://schemas.microsoft.com/office/drawing/2014/main" id="{F9EB5CE9-FF78-40A9-AF8A-1114B78B47D6}"/>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58" name="Google Shape;268;p41">
            <a:extLst>
              <a:ext uri="{FF2B5EF4-FFF2-40B4-BE49-F238E27FC236}">
                <a16:creationId xmlns:a16="http://schemas.microsoft.com/office/drawing/2014/main" id="{E790CB73-B6D4-4EFE-A216-F42C6B645274}"/>
              </a:ext>
            </a:extLst>
          </p:cNvPr>
          <p:cNvPicPr preferRelativeResize="0"/>
          <p:nvPr userDrawn="1"/>
        </p:nvPicPr>
        <p:blipFill rotWithShape="1">
          <a:blip r:embed="rId6">
            <a:alphaModFix/>
          </a:blip>
          <a:srcRect/>
          <a:stretch/>
        </p:blipFill>
        <p:spPr>
          <a:xfrm>
            <a:off x="232422" y="356339"/>
            <a:ext cx="830263" cy="898525"/>
          </a:xfrm>
          <a:prstGeom prst="rect">
            <a:avLst/>
          </a:prstGeom>
          <a:noFill/>
          <a:ln>
            <a:noFill/>
          </a:ln>
        </p:spPr>
      </p:pic>
    </p:spTree>
    <p:extLst>
      <p:ext uri="{BB962C8B-B14F-4D97-AF65-F5344CB8AC3E}">
        <p14:creationId xmlns:p14="http://schemas.microsoft.com/office/powerpoint/2010/main" val="20481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artie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ED800ED-B34A-4FCE-AD60-1FFDAC8B3B20}"/>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65E474D-E459-4E5C-8E34-4655CC7917CB}"/>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pentagone 23">
            <a:extLst>
              <a:ext uri="{FF2B5EF4-FFF2-40B4-BE49-F238E27FC236}">
                <a16:creationId xmlns:a16="http://schemas.microsoft.com/office/drawing/2014/main" id="{AF8137E7-18BD-4C6F-BC35-31A93FEE6C20}"/>
              </a:ext>
            </a:extLst>
          </p:cNvPr>
          <p:cNvSpPr/>
          <p:nvPr/>
        </p:nvSpPr>
        <p:spPr>
          <a:xfrm>
            <a:off x="-1" y="1493887"/>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357749AD-98F0-493E-8518-1B4E9EE6A30A}"/>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3B6B4E87-8BD9-4494-A0DD-8B7847E009FF}"/>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oVideo">
            <a:extLst>
              <a:ext uri="{FF2B5EF4-FFF2-40B4-BE49-F238E27FC236}">
                <a16:creationId xmlns:a16="http://schemas.microsoft.com/office/drawing/2014/main" id="{9955A356-F3E4-4CD5-849B-7125E195C3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28" name="PictoGuide">
            <a:extLst>
              <a:ext uri="{FF2B5EF4-FFF2-40B4-BE49-F238E27FC236}">
                <a16:creationId xmlns:a16="http://schemas.microsoft.com/office/drawing/2014/main" id="{20F1BC4E-C8BF-4939-B2D8-AE2B5C2C53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29" name="Image 42">
            <a:extLst>
              <a:ext uri="{FF2B5EF4-FFF2-40B4-BE49-F238E27FC236}">
                <a16:creationId xmlns:a16="http://schemas.microsoft.com/office/drawing/2014/main" id="{48E37E0F-1818-472F-9E43-BCDC1F4C2E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30" name="PictoVideo">
            <a:extLst>
              <a:ext uri="{FF2B5EF4-FFF2-40B4-BE49-F238E27FC236}">
                <a16:creationId xmlns:a16="http://schemas.microsoft.com/office/drawing/2014/main" id="{21B991E4-00D0-4F31-8149-E219FBCE6F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31" name="Rectangle 30">
            <a:extLst>
              <a:ext uri="{FF2B5EF4-FFF2-40B4-BE49-F238E27FC236}">
                <a16:creationId xmlns:a16="http://schemas.microsoft.com/office/drawing/2014/main" id="{3E596CF0-3882-4B56-A906-776CA04477A6}"/>
              </a:ext>
            </a:extLst>
          </p:cNvPr>
          <p:cNvSpPr/>
          <p:nvPr/>
        </p:nvSpPr>
        <p:spPr>
          <a:xfrm>
            <a:off x="0" y="3254069"/>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0E9739D9-210E-4144-8EFD-ABF1077D100A}"/>
              </a:ext>
            </a:extLst>
          </p:cNvPr>
          <p:cNvSpPr/>
          <p:nvPr/>
        </p:nvSpPr>
        <p:spPr>
          <a:xfrm>
            <a:off x="0" y="267154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8D01390-F288-4205-914C-0F6128927828}"/>
              </a:ext>
            </a:extLst>
          </p:cNvPr>
          <p:cNvSpPr/>
          <p:nvPr/>
        </p:nvSpPr>
        <p:spPr>
          <a:xfrm>
            <a:off x="0" y="2081943"/>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E4865D78-AC86-4D91-8FFA-6416A25376B6}"/>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 bleu">
            <a:extLst>
              <a:ext uri="{FF2B5EF4-FFF2-40B4-BE49-F238E27FC236}">
                <a16:creationId xmlns:a16="http://schemas.microsoft.com/office/drawing/2014/main" id="{24A0A2C8-3FD7-4CEC-A21E-AD6C5E255F14}"/>
              </a:ext>
            </a:extLst>
          </p:cNvPr>
          <p:cNvSpPr>
            <a:spLocks noChangeArrowheads="1"/>
          </p:cNvSpPr>
          <p:nvPr/>
        </p:nvSpPr>
        <p:spPr bwMode="auto">
          <a:xfrm>
            <a:off x="914529" y="1427212"/>
            <a:ext cx="127027" cy="46282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1</a:t>
            </a:r>
          </a:p>
        </p:txBody>
      </p:sp>
      <p:pic>
        <p:nvPicPr>
          <p:cNvPr id="36" name="Google Shape;268;p41">
            <a:extLst>
              <a:ext uri="{FF2B5EF4-FFF2-40B4-BE49-F238E27FC236}">
                <a16:creationId xmlns:a16="http://schemas.microsoft.com/office/drawing/2014/main" id="{109B8AB9-5B1B-4637-B0C3-C457F42E68A5}"/>
              </a:ext>
            </a:extLst>
          </p:cNvPr>
          <p:cNvPicPr preferRelativeResize="0"/>
          <p:nvPr/>
        </p:nvPicPr>
        <p:blipFill rotWithShape="1">
          <a:blip r:embed="rId6">
            <a:alphaModFix/>
          </a:blip>
          <a:srcRect/>
          <a:stretch/>
        </p:blipFill>
        <p:spPr>
          <a:xfrm>
            <a:off x="232422" y="356339"/>
            <a:ext cx="830263" cy="898525"/>
          </a:xfrm>
          <a:prstGeom prst="rect">
            <a:avLst/>
          </a:prstGeom>
          <a:noFill/>
          <a:ln>
            <a:noFill/>
          </a:ln>
        </p:spPr>
      </p:pic>
      <p:sp>
        <p:nvSpPr>
          <p:cNvPr id="40" name="Content Placeholder 5">
            <a:extLst>
              <a:ext uri="{FF2B5EF4-FFF2-40B4-BE49-F238E27FC236}">
                <a16:creationId xmlns:a16="http://schemas.microsoft.com/office/drawing/2014/main" id="{2DFFDE7E-4477-40DD-91CD-A3864D2DD14E}"/>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1" name="Content Placeholder 5">
            <a:extLst>
              <a:ext uri="{FF2B5EF4-FFF2-40B4-BE49-F238E27FC236}">
                <a16:creationId xmlns:a16="http://schemas.microsoft.com/office/drawing/2014/main" id="{578892DD-0F68-48A5-B25A-EA2EC6BF7589}"/>
              </a:ext>
            </a:extLst>
          </p:cNvPr>
          <p:cNvSpPr>
            <a:spLocks noGrp="1"/>
          </p:cNvSpPr>
          <p:nvPr>
            <p:ph sz="quarter" idx="13"/>
          </p:nvPr>
        </p:nvSpPr>
        <p:spPr>
          <a:xfrm>
            <a:off x="1674662" y="2069236"/>
            <a:ext cx="4421338" cy="4120427"/>
          </a:xfrm>
          <a:prstGeom prst="rect">
            <a:avLst/>
          </a:prstGeom>
        </p:spPr>
        <p:txBody>
          <a:bodyPr/>
          <a:lstStyle>
            <a:lvl1pPr>
              <a:lnSpc>
                <a:spcPct val="100000"/>
              </a:lnSpc>
              <a:buNone/>
              <a:defRPr sz="2000"/>
            </a:lvl1pPr>
          </a:lstStyle>
          <a:p>
            <a:pPr lvl="0"/>
            <a:r>
              <a:rPr lang="fr-FR" dirty="0"/>
              <a:t>Cliquez pour modifier les styles du texte du masque</a:t>
            </a:r>
          </a:p>
        </p:txBody>
      </p:sp>
      <p:sp>
        <p:nvSpPr>
          <p:cNvPr id="42" name="Rectangle 41">
            <a:extLst>
              <a:ext uri="{FF2B5EF4-FFF2-40B4-BE49-F238E27FC236}">
                <a16:creationId xmlns:a16="http://schemas.microsoft.com/office/drawing/2014/main" id="{DCD77C5B-B997-4625-A77F-A01354A7502C}"/>
              </a:ext>
            </a:extLst>
          </p:cNvPr>
          <p:cNvSpPr/>
          <p:nvPr userDrawn="1"/>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8F4DDBE4-412F-48ED-9D8F-45A91CB0B32B}"/>
              </a:ext>
            </a:extLst>
          </p:cNvPr>
          <p:cNvSpPr/>
          <p:nvPr userDrawn="1"/>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5D52BDB4-E1F1-4716-8A1A-847148A5A34B}"/>
              </a:ext>
            </a:extLst>
          </p:cNvPr>
          <p:cNvSpPr/>
          <p:nvPr userDrawn="1"/>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477FF1C-F78E-44AA-BC7F-FA9AD0BCB8FD}"/>
              </a:ext>
            </a:extLst>
          </p:cNvPr>
          <p:cNvSpPr/>
          <p:nvPr userDrawn="1"/>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oVideo">
            <a:extLst>
              <a:ext uri="{FF2B5EF4-FFF2-40B4-BE49-F238E27FC236}">
                <a16:creationId xmlns:a16="http://schemas.microsoft.com/office/drawing/2014/main" id="{EC937B1A-29F1-4EBF-BFD1-A37EA70F7C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48" name="PictoGuide">
            <a:extLst>
              <a:ext uri="{FF2B5EF4-FFF2-40B4-BE49-F238E27FC236}">
                <a16:creationId xmlns:a16="http://schemas.microsoft.com/office/drawing/2014/main" id="{9B065321-2BB9-4D6E-A4AE-A153D1B5C27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49" name="Image 42">
            <a:extLst>
              <a:ext uri="{FF2B5EF4-FFF2-40B4-BE49-F238E27FC236}">
                <a16:creationId xmlns:a16="http://schemas.microsoft.com/office/drawing/2014/main" id="{7DE82B18-86F5-48B6-84FC-1A85AABCA73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50" name="PictoVideo">
            <a:extLst>
              <a:ext uri="{FF2B5EF4-FFF2-40B4-BE49-F238E27FC236}">
                <a16:creationId xmlns:a16="http://schemas.microsoft.com/office/drawing/2014/main" id="{7CCC1302-BC0B-4CE0-A651-70CA58A584A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55" name="? bleu">
            <a:extLst>
              <a:ext uri="{FF2B5EF4-FFF2-40B4-BE49-F238E27FC236}">
                <a16:creationId xmlns:a16="http://schemas.microsoft.com/office/drawing/2014/main" id="{5EF63B1D-7D12-464D-BCD8-A8C47B5A49CB}"/>
              </a:ext>
            </a:extLst>
          </p:cNvPr>
          <p:cNvSpPr>
            <a:spLocks noChangeArrowheads="1"/>
          </p:cNvSpPr>
          <p:nvPr userDrawn="1"/>
        </p:nvSpPr>
        <p:spPr bwMode="auto">
          <a:xfrm>
            <a:off x="914529" y="1427212"/>
            <a:ext cx="127027" cy="46282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1</a:t>
            </a:r>
          </a:p>
        </p:txBody>
      </p:sp>
      <p:sp>
        <p:nvSpPr>
          <p:cNvPr id="58" name="Title 1">
            <a:extLst>
              <a:ext uri="{FF2B5EF4-FFF2-40B4-BE49-F238E27FC236}">
                <a16:creationId xmlns:a16="http://schemas.microsoft.com/office/drawing/2014/main" id="{AA787950-A5C4-45F1-876A-3B6BDCFD74E6}"/>
              </a:ext>
            </a:extLst>
          </p:cNvPr>
          <p:cNvSpPr>
            <a:spLocks noGrp="1"/>
          </p:cNvSpPr>
          <p:nvPr>
            <p:ph type="title"/>
          </p:nvPr>
        </p:nvSpPr>
        <p:spPr>
          <a:xfrm>
            <a:off x="1674662" y="374957"/>
            <a:ext cx="9680726" cy="1325563"/>
          </a:xfrm>
          <a:prstGeom prst="rect">
            <a:avLst/>
          </a:prstGeom>
        </p:spPr>
        <p:txBody>
          <a:bodyPr/>
          <a:lstStyle>
            <a:lvl1pPr>
              <a:defRPr sz="3600"/>
            </a:lvl1pPr>
          </a:lstStyle>
          <a:p>
            <a:r>
              <a:rPr lang="fr-FR" dirty="0"/>
              <a:t>Modifiez le style du titre</a:t>
            </a:r>
            <a:endParaRPr lang="en-US" dirty="0"/>
          </a:p>
        </p:txBody>
      </p:sp>
      <p:sp>
        <p:nvSpPr>
          <p:cNvPr id="39" name="Google Shape;880;p35">
            <a:extLst>
              <a:ext uri="{FF2B5EF4-FFF2-40B4-BE49-F238E27FC236}">
                <a16:creationId xmlns:a16="http://schemas.microsoft.com/office/drawing/2014/main" id="{FA4B2745-FF20-4B19-8046-E0208DADB005}"/>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80;p35">
            <a:extLst>
              <a:ext uri="{FF2B5EF4-FFF2-40B4-BE49-F238E27FC236}">
                <a16:creationId xmlns:a16="http://schemas.microsoft.com/office/drawing/2014/main" id="{282A2693-26C8-42EA-BBF0-051DBB852DF2}"/>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Slide Number Placeholder 5">
            <a:extLst>
              <a:ext uri="{FF2B5EF4-FFF2-40B4-BE49-F238E27FC236}">
                <a16:creationId xmlns:a16="http://schemas.microsoft.com/office/drawing/2014/main" id="{0B7C4027-3DDF-4E70-BCBE-DC2A2A0C371D}"/>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spTree>
    <p:extLst>
      <p:ext uri="{BB962C8B-B14F-4D97-AF65-F5344CB8AC3E}">
        <p14:creationId xmlns:p14="http://schemas.microsoft.com/office/powerpoint/2010/main" val="149129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ie 2 -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309445-F726-40C0-B4DE-BFAA8FDCA5F6}"/>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37FA711-805E-4435-ADC1-53709A3D670D}"/>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pentagone 8">
            <a:extLst>
              <a:ext uri="{FF2B5EF4-FFF2-40B4-BE49-F238E27FC236}">
                <a16:creationId xmlns:a16="http://schemas.microsoft.com/office/drawing/2014/main" id="{331952CB-19A2-4FB0-97FE-7AAA427A94DE}"/>
              </a:ext>
            </a:extLst>
          </p:cNvPr>
          <p:cNvSpPr/>
          <p:nvPr/>
        </p:nvSpPr>
        <p:spPr>
          <a:xfrm>
            <a:off x="-1" y="2074873"/>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8F875FB-41F9-4B1E-9016-7E73F6B1853C}"/>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F27FD2D-0955-4254-A079-A4431763BB98}"/>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oVideo">
            <a:extLst>
              <a:ext uri="{FF2B5EF4-FFF2-40B4-BE49-F238E27FC236}">
                <a16:creationId xmlns:a16="http://schemas.microsoft.com/office/drawing/2014/main" id="{BCD41075-8F5B-4F65-A00D-43CCDB4207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3" name="PictoGuide">
            <a:extLst>
              <a:ext uri="{FF2B5EF4-FFF2-40B4-BE49-F238E27FC236}">
                <a16:creationId xmlns:a16="http://schemas.microsoft.com/office/drawing/2014/main" id="{D63CBF7B-90ED-44BA-93B7-D6FDFEB693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4" name="Image 42">
            <a:extLst>
              <a:ext uri="{FF2B5EF4-FFF2-40B4-BE49-F238E27FC236}">
                <a16:creationId xmlns:a16="http://schemas.microsoft.com/office/drawing/2014/main" id="{3F843A3F-DFEC-4CC7-8DC2-EA5C42160A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5" name="PictoVideo">
            <a:extLst>
              <a:ext uri="{FF2B5EF4-FFF2-40B4-BE49-F238E27FC236}">
                <a16:creationId xmlns:a16="http://schemas.microsoft.com/office/drawing/2014/main" id="{F955B559-8BBA-4E7D-A36A-4E073712EA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6" name="Rectangle 15">
            <a:extLst>
              <a:ext uri="{FF2B5EF4-FFF2-40B4-BE49-F238E27FC236}">
                <a16:creationId xmlns:a16="http://schemas.microsoft.com/office/drawing/2014/main" id="{98DE0FD8-DA0E-42A4-9654-FF9AAF5591E3}"/>
              </a:ext>
            </a:extLst>
          </p:cNvPr>
          <p:cNvSpPr/>
          <p:nvPr/>
        </p:nvSpPr>
        <p:spPr>
          <a:xfrm>
            <a:off x="0" y="3254069"/>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A3ED9990-4CF5-48A1-ACDB-A2F8DC2FCF73}"/>
              </a:ext>
            </a:extLst>
          </p:cNvPr>
          <p:cNvSpPr/>
          <p:nvPr/>
        </p:nvSpPr>
        <p:spPr>
          <a:xfrm>
            <a:off x="0" y="267154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45A2265-B9EC-4453-BE68-FE8BBC2F75A1}"/>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A043796-0203-4D79-953B-33B53B8D10DC}"/>
              </a:ext>
            </a:extLst>
          </p:cNvPr>
          <p:cNvSpPr/>
          <p:nvPr userDrawn="1"/>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 bleu">
            <a:extLst>
              <a:ext uri="{FF2B5EF4-FFF2-40B4-BE49-F238E27FC236}">
                <a16:creationId xmlns:a16="http://schemas.microsoft.com/office/drawing/2014/main" id="{F191DD7E-BBF6-4498-8FC4-6B245C875131}"/>
              </a:ext>
            </a:extLst>
          </p:cNvPr>
          <p:cNvSpPr>
            <a:spLocks noChangeArrowheads="1"/>
          </p:cNvSpPr>
          <p:nvPr/>
        </p:nvSpPr>
        <p:spPr bwMode="auto">
          <a:xfrm>
            <a:off x="914529" y="2016251"/>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2</a:t>
            </a:r>
          </a:p>
        </p:txBody>
      </p:sp>
      <p:pic>
        <p:nvPicPr>
          <p:cNvPr id="21" name="Google Shape;268;p41">
            <a:extLst>
              <a:ext uri="{FF2B5EF4-FFF2-40B4-BE49-F238E27FC236}">
                <a16:creationId xmlns:a16="http://schemas.microsoft.com/office/drawing/2014/main" id="{3BE46AF5-6BEF-4930-BFBD-0CFC5AF3E64A}"/>
              </a:ext>
            </a:extLst>
          </p:cNvPr>
          <p:cNvPicPr preferRelativeResize="0"/>
          <p:nvPr/>
        </p:nvPicPr>
        <p:blipFill rotWithShape="1">
          <a:blip r:embed="rId6">
            <a:alphaModFix/>
          </a:blip>
          <a:srcRect/>
          <a:stretch/>
        </p:blipFill>
        <p:spPr>
          <a:xfrm>
            <a:off x="232422" y="356718"/>
            <a:ext cx="830263" cy="898525"/>
          </a:xfrm>
          <a:prstGeom prst="rect">
            <a:avLst/>
          </a:prstGeom>
          <a:noFill/>
          <a:ln>
            <a:noFill/>
          </a:ln>
        </p:spPr>
      </p:pic>
      <p:sp>
        <p:nvSpPr>
          <p:cNvPr id="26" name="Content Placeholder 5">
            <a:extLst>
              <a:ext uri="{FF2B5EF4-FFF2-40B4-BE49-F238E27FC236}">
                <a16:creationId xmlns:a16="http://schemas.microsoft.com/office/drawing/2014/main" id="{5AD2E47C-EE04-4A03-B6BF-992BA2321484}"/>
              </a:ext>
            </a:extLst>
          </p:cNvPr>
          <p:cNvSpPr>
            <a:spLocks noGrp="1"/>
          </p:cNvSpPr>
          <p:nvPr>
            <p:ph sz="quarter" idx="13"/>
          </p:nvPr>
        </p:nvSpPr>
        <p:spPr>
          <a:xfrm>
            <a:off x="1720796" y="0"/>
            <a:ext cx="10471204" cy="6858000"/>
          </a:xfrm>
          <a:prstGeom prst="rect">
            <a:avLst/>
          </a:prstGeom>
        </p:spPr>
        <p:txBody>
          <a:bodyPr/>
          <a:lstStyle>
            <a:lvl1pPr>
              <a:buNone/>
              <a:defRPr/>
            </a:lvl1pPr>
          </a:lstStyle>
          <a:p>
            <a:pPr lvl="0"/>
            <a:r>
              <a:rPr lang="fr-FR"/>
              <a:t>Cliquez pour modifier les styles du texte du masque</a:t>
            </a:r>
          </a:p>
        </p:txBody>
      </p:sp>
      <p:sp>
        <p:nvSpPr>
          <p:cNvPr id="27" name="Espace réservé du texte 44">
            <a:extLst>
              <a:ext uri="{FF2B5EF4-FFF2-40B4-BE49-F238E27FC236}">
                <a16:creationId xmlns:a16="http://schemas.microsoft.com/office/drawing/2014/main" id="{00403611-EA21-4F77-B85B-CCF73DE93308}"/>
              </a:ext>
            </a:extLst>
          </p:cNvPr>
          <p:cNvSpPr>
            <a:spLocks noGrp="1"/>
          </p:cNvSpPr>
          <p:nvPr>
            <p:ph type="body" sz="quarter" idx="14" hasCustomPrompt="1"/>
          </p:nvPr>
        </p:nvSpPr>
        <p:spPr>
          <a:xfrm>
            <a:off x="1846851" y="6015571"/>
            <a:ext cx="3162472" cy="703132"/>
          </a:xfrm>
          <a:prstGeom prst="rect">
            <a:avLst/>
          </a:prstGeom>
        </p:spPr>
        <p:txBody>
          <a:bodyPr/>
          <a:lstStyle>
            <a:lvl1pPr>
              <a:buNone/>
              <a:defRPr lang="fr-FR" sz="4400" kern="1200" dirty="0">
                <a:solidFill>
                  <a:schemeClr val="accent5"/>
                </a:solidFill>
                <a:latin typeface="Impact" panose="020B0806030902050204" pitchFamily="34" charset="0"/>
                <a:ea typeface="+mj-ea"/>
                <a:cs typeface="+mj-cs"/>
              </a:defRPr>
            </a:lvl1pPr>
          </a:lstStyle>
          <a:p>
            <a:pPr lvl="0"/>
            <a:r>
              <a:rPr lang="fr-FR" dirty="0"/>
              <a:t>Titre partie</a:t>
            </a:r>
          </a:p>
        </p:txBody>
      </p:sp>
      <p:sp>
        <p:nvSpPr>
          <p:cNvPr id="28" name="Google Shape;880;p35">
            <a:extLst>
              <a:ext uri="{FF2B5EF4-FFF2-40B4-BE49-F238E27FC236}">
                <a16:creationId xmlns:a16="http://schemas.microsoft.com/office/drawing/2014/main" id="{A92ABF1F-3E74-49E5-B443-B302F26D33B6}"/>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0;p35">
            <a:extLst>
              <a:ext uri="{FF2B5EF4-FFF2-40B4-BE49-F238E27FC236}">
                <a16:creationId xmlns:a16="http://schemas.microsoft.com/office/drawing/2014/main" id="{444D3C31-D6D3-47D6-8D20-650D21D70E7C}"/>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17A2A3B0-D49E-413E-B159-17560C07E662}"/>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spTree>
    <p:extLst>
      <p:ext uri="{BB962C8B-B14F-4D97-AF65-F5344CB8AC3E}">
        <p14:creationId xmlns:p14="http://schemas.microsoft.com/office/powerpoint/2010/main" val="2025071663"/>
      </p:ext>
    </p:extLst>
  </p:cSld>
  <p:clrMapOvr>
    <a:masterClrMapping/>
  </p:clrMapOvr>
  <p:extLst>
    <p:ext uri="{DCECCB84-F9BA-43D5-87BE-67443E8EF086}">
      <p15:sldGuideLst xmlns:p15="http://schemas.microsoft.com/office/powerpoint/2012/main">
        <p15:guide id="1" orient="horz" pos="2160">
          <p15:clr>
            <a:srgbClr val="FBAE40"/>
          </p15:clr>
        </p15:guide>
        <p15:guide id="2" pos="107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Parti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309445-F726-40C0-B4DE-BFAA8FDCA5F6}"/>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37FA711-805E-4435-ADC1-53709A3D670D}"/>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pentagone 8">
            <a:extLst>
              <a:ext uri="{FF2B5EF4-FFF2-40B4-BE49-F238E27FC236}">
                <a16:creationId xmlns:a16="http://schemas.microsoft.com/office/drawing/2014/main" id="{331952CB-19A2-4FB0-97FE-7AAA427A94DE}"/>
              </a:ext>
            </a:extLst>
          </p:cNvPr>
          <p:cNvSpPr/>
          <p:nvPr/>
        </p:nvSpPr>
        <p:spPr>
          <a:xfrm>
            <a:off x="-1" y="2074873"/>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8F875FB-41F9-4B1E-9016-7E73F6B1853C}"/>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F27FD2D-0955-4254-A079-A4431763BB98}"/>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oVideo">
            <a:extLst>
              <a:ext uri="{FF2B5EF4-FFF2-40B4-BE49-F238E27FC236}">
                <a16:creationId xmlns:a16="http://schemas.microsoft.com/office/drawing/2014/main" id="{BCD41075-8F5B-4F65-A00D-43CCDB4207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3" name="PictoGuide">
            <a:extLst>
              <a:ext uri="{FF2B5EF4-FFF2-40B4-BE49-F238E27FC236}">
                <a16:creationId xmlns:a16="http://schemas.microsoft.com/office/drawing/2014/main" id="{D63CBF7B-90ED-44BA-93B7-D6FDFEB693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4" name="Image 42">
            <a:extLst>
              <a:ext uri="{FF2B5EF4-FFF2-40B4-BE49-F238E27FC236}">
                <a16:creationId xmlns:a16="http://schemas.microsoft.com/office/drawing/2014/main" id="{3F843A3F-DFEC-4CC7-8DC2-EA5C42160A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5" name="PictoVideo">
            <a:extLst>
              <a:ext uri="{FF2B5EF4-FFF2-40B4-BE49-F238E27FC236}">
                <a16:creationId xmlns:a16="http://schemas.microsoft.com/office/drawing/2014/main" id="{F955B559-8BBA-4E7D-A36A-4E073712EA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6" name="Rectangle 15">
            <a:extLst>
              <a:ext uri="{FF2B5EF4-FFF2-40B4-BE49-F238E27FC236}">
                <a16:creationId xmlns:a16="http://schemas.microsoft.com/office/drawing/2014/main" id="{98DE0FD8-DA0E-42A4-9654-FF9AAF5591E3}"/>
              </a:ext>
            </a:extLst>
          </p:cNvPr>
          <p:cNvSpPr/>
          <p:nvPr/>
        </p:nvSpPr>
        <p:spPr>
          <a:xfrm>
            <a:off x="0" y="3254069"/>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A3ED9990-4CF5-48A1-ACDB-A2F8DC2FCF73}"/>
              </a:ext>
            </a:extLst>
          </p:cNvPr>
          <p:cNvSpPr/>
          <p:nvPr/>
        </p:nvSpPr>
        <p:spPr>
          <a:xfrm>
            <a:off x="0" y="267154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45A2265-B9EC-4453-BE68-FE8BBC2F75A1}"/>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A043796-0203-4D79-953B-33B53B8D10DC}"/>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 bleu">
            <a:extLst>
              <a:ext uri="{FF2B5EF4-FFF2-40B4-BE49-F238E27FC236}">
                <a16:creationId xmlns:a16="http://schemas.microsoft.com/office/drawing/2014/main" id="{F191DD7E-BBF6-4498-8FC4-6B245C875131}"/>
              </a:ext>
            </a:extLst>
          </p:cNvPr>
          <p:cNvSpPr>
            <a:spLocks noChangeArrowheads="1"/>
          </p:cNvSpPr>
          <p:nvPr/>
        </p:nvSpPr>
        <p:spPr bwMode="auto">
          <a:xfrm>
            <a:off x="914529" y="2016251"/>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2</a:t>
            </a:r>
          </a:p>
        </p:txBody>
      </p:sp>
      <p:pic>
        <p:nvPicPr>
          <p:cNvPr id="21" name="Google Shape;268;p41">
            <a:extLst>
              <a:ext uri="{FF2B5EF4-FFF2-40B4-BE49-F238E27FC236}">
                <a16:creationId xmlns:a16="http://schemas.microsoft.com/office/drawing/2014/main" id="{3BE46AF5-6BEF-4930-BFBD-0CFC5AF3E64A}"/>
              </a:ext>
            </a:extLst>
          </p:cNvPr>
          <p:cNvPicPr preferRelativeResize="0"/>
          <p:nvPr/>
        </p:nvPicPr>
        <p:blipFill rotWithShape="1">
          <a:blip r:embed="rId6">
            <a:alphaModFix/>
          </a:blip>
          <a:srcRect/>
          <a:stretch/>
        </p:blipFill>
        <p:spPr>
          <a:xfrm>
            <a:off x="232422" y="356718"/>
            <a:ext cx="830263" cy="898525"/>
          </a:xfrm>
          <a:prstGeom prst="rect">
            <a:avLst/>
          </a:prstGeom>
          <a:noFill/>
          <a:ln>
            <a:noFill/>
          </a:ln>
        </p:spPr>
      </p:pic>
      <p:sp>
        <p:nvSpPr>
          <p:cNvPr id="22" name="Title 1">
            <a:extLst>
              <a:ext uri="{FF2B5EF4-FFF2-40B4-BE49-F238E27FC236}">
                <a16:creationId xmlns:a16="http://schemas.microsoft.com/office/drawing/2014/main" id="{816D3134-4E0D-4756-878F-D44ABE7E55DD}"/>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dirty="0"/>
              <a:t>Modifiez le style du titre</a:t>
            </a:r>
            <a:endParaRPr lang="en-US" dirty="0"/>
          </a:p>
        </p:txBody>
      </p:sp>
      <p:sp>
        <p:nvSpPr>
          <p:cNvPr id="23" name="Content Placeholder 5">
            <a:extLst>
              <a:ext uri="{FF2B5EF4-FFF2-40B4-BE49-F238E27FC236}">
                <a16:creationId xmlns:a16="http://schemas.microsoft.com/office/drawing/2014/main" id="{740FCCF6-865C-4842-A939-FAB6979D88E5}"/>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4" name="Content Placeholder 5">
            <a:extLst>
              <a:ext uri="{FF2B5EF4-FFF2-40B4-BE49-F238E27FC236}">
                <a16:creationId xmlns:a16="http://schemas.microsoft.com/office/drawing/2014/main" id="{143DF492-D3CA-4FEB-93EB-25876AD3689D}"/>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
        <p:nvSpPr>
          <p:cNvPr id="28" name="Google Shape;880;p35">
            <a:extLst>
              <a:ext uri="{FF2B5EF4-FFF2-40B4-BE49-F238E27FC236}">
                <a16:creationId xmlns:a16="http://schemas.microsoft.com/office/drawing/2014/main" id="{00E349B5-B577-4E79-B21C-8BA1AC1BD2D7}"/>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0;p35">
            <a:extLst>
              <a:ext uri="{FF2B5EF4-FFF2-40B4-BE49-F238E27FC236}">
                <a16:creationId xmlns:a16="http://schemas.microsoft.com/office/drawing/2014/main" id="{679FF8C8-6374-474A-85FD-55FC391CC530}"/>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5797FD56-8EAF-4411-949F-7CCA0C462A2D}"/>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spTree>
    <p:extLst>
      <p:ext uri="{BB962C8B-B14F-4D97-AF65-F5344CB8AC3E}">
        <p14:creationId xmlns:p14="http://schemas.microsoft.com/office/powerpoint/2010/main" val="1414811806"/>
      </p:ext>
    </p:extLst>
  </p:cSld>
  <p:clrMapOvr>
    <a:masterClrMapping/>
  </p:clrMapOvr>
  <p:extLst>
    <p:ext uri="{DCECCB84-F9BA-43D5-87BE-67443E8EF086}">
      <p15:sldGuideLst xmlns:p15="http://schemas.microsoft.com/office/powerpoint/2012/main">
        <p15:guide id="1" orient="horz" pos="2160">
          <p15:clr>
            <a:srgbClr val="FBAE40"/>
          </p15:clr>
        </p15:guide>
        <p15:guide id="2" pos="107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ie 3 -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2E25D-8F3E-4F2F-BB71-FE968F0190B5}"/>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3DBF6F-8266-4B5C-BC5E-B9A4D23BA63A}"/>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pentagone 8">
            <a:extLst>
              <a:ext uri="{FF2B5EF4-FFF2-40B4-BE49-F238E27FC236}">
                <a16:creationId xmlns:a16="http://schemas.microsoft.com/office/drawing/2014/main" id="{CAED99FA-F86E-4256-A796-14B7986E089B}"/>
              </a:ext>
            </a:extLst>
          </p:cNvPr>
          <p:cNvSpPr/>
          <p:nvPr/>
        </p:nvSpPr>
        <p:spPr>
          <a:xfrm>
            <a:off x="-1" y="2664471"/>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7D141E1-1C25-4A2F-87A3-C1C14FA38933}"/>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EE09B41-BF8D-4C08-A6F2-EB0DAD93355C}"/>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oVideo">
            <a:extLst>
              <a:ext uri="{FF2B5EF4-FFF2-40B4-BE49-F238E27FC236}">
                <a16:creationId xmlns:a16="http://schemas.microsoft.com/office/drawing/2014/main" id="{2E683354-AC5A-4367-AABB-D9ED56D100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3" name="PictoGuide">
            <a:extLst>
              <a:ext uri="{FF2B5EF4-FFF2-40B4-BE49-F238E27FC236}">
                <a16:creationId xmlns:a16="http://schemas.microsoft.com/office/drawing/2014/main" id="{9B57A44F-C486-45F4-A01B-CB5EB24793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4" name="Image 42">
            <a:extLst>
              <a:ext uri="{FF2B5EF4-FFF2-40B4-BE49-F238E27FC236}">
                <a16:creationId xmlns:a16="http://schemas.microsoft.com/office/drawing/2014/main" id="{EF10A541-D538-4057-94AD-4A6A2E0909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5" name="PictoVideo">
            <a:extLst>
              <a:ext uri="{FF2B5EF4-FFF2-40B4-BE49-F238E27FC236}">
                <a16:creationId xmlns:a16="http://schemas.microsoft.com/office/drawing/2014/main" id="{01698094-B9F8-4BF8-885B-61374F570C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6" name="Rectangle 15">
            <a:extLst>
              <a:ext uri="{FF2B5EF4-FFF2-40B4-BE49-F238E27FC236}">
                <a16:creationId xmlns:a16="http://schemas.microsoft.com/office/drawing/2014/main" id="{CE67D8C5-CD08-4261-91B1-92CCDA25344B}"/>
              </a:ext>
            </a:extLst>
          </p:cNvPr>
          <p:cNvSpPr/>
          <p:nvPr/>
        </p:nvSpPr>
        <p:spPr>
          <a:xfrm>
            <a:off x="0" y="3254069"/>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37C75D5-421D-4140-8CC9-DAF13FF9698E}"/>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A8F6B01-538A-4A98-8C46-10F1DB78197F}"/>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6FD6673-6FDA-4A38-B96D-60DBEC03F06D}"/>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 bleu">
            <a:extLst>
              <a:ext uri="{FF2B5EF4-FFF2-40B4-BE49-F238E27FC236}">
                <a16:creationId xmlns:a16="http://schemas.microsoft.com/office/drawing/2014/main" id="{9299F7A2-5186-45A9-B278-A61F34292D09}"/>
              </a:ext>
            </a:extLst>
          </p:cNvPr>
          <p:cNvSpPr>
            <a:spLocks noChangeArrowheads="1"/>
          </p:cNvSpPr>
          <p:nvPr/>
        </p:nvSpPr>
        <p:spPr bwMode="auto">
          <a:xfrm>
            <a:off x="914529" y="2605849"/>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3</a:t>
            </a:r>
          </a:p>
        </p:txBody>
      </p:sp>
      <p:sp>
        <p:nvSpPr>
          <p:cNvPr id="26" name="Content Placeholder 5">
            <a:extLst>
              <a:ext uri="{FF2B5EF4-FFF2-40B4-BE49-F238E27FC236}">
                <a16:creationId xmlns:a16="http://schemas.microsoft.com/office/drawing/2014/main" id="{F134F81A-0C95-431E-9E4E-E78A620D49FC}"/>
              </a:ext>
            </a:extLst>
          </p:cNvPr>
          <p:cNvSpPr>
            <a:spLocks noGrp="1"/>
          </p:cNvSpPr>
          <p:nvPr>
            <p:ph sz="quarter" idx="13"/>
          </p:nvPr>
        </p:nvSpPr>
        <p:spPr>
          <a:xfrm>
            <a:off x="1720796" y="0"/>
            <a:ext cx="10471204" cy="6858000"/>
          </a:xfrm>
          <a:prstGeom prst="rect">
            <a:avLst/>
          </a:prstGeom>
        </p:spPr>
        <p:txBody>
          <a:bodyPr/>
          <a:lstStyle>
            <a:lvl1pPr>
              <a:buNone/>
              <a:defRPr/>
            </a:lvl1pPr>
          </a:lstStyle>
          <a:p>
            <a:pPr lvl="0"/>
            <a:r>
              <a:rPr lang="fr-FR"/>
              <a:t>Cliquez pour modifier les styles du texte du masque</a:t>
            </a:r>
          </a:p>
        </p:txBody>
      </p:sp>
      <p:sp>
        <p:nvSpPr>
          <p:cNvPr id="27" name="Espace réservé du texte 44">
            <a:extLst>
              <a:ext uri="{FF2B5EF4-FFF2-40B4-BE49-F238E27FC236}">
                <a16:creationId xmlns:a16="http://schemas.microsoft.com/office/drawing/2014/main" id="{B8B9B7DB-C54F-463D-97A2-B26E71B208CB}"/>
              </a:ext>
            </a:extLst>
          </p:cNvPr>
          <p:cNvSpPr>
            <a:spLocks noGrp="1"/>
          </p:cNvSpPr>
          <p:nvPr>
            <p:ph type="body" sz="quarter" idx="14" hasCustomPrompt="1"/>
          </p:nvPr>
        </p:nvSpPr>
        <p:spPr>
          <a:xfrm>
            <a:off x="1846851" y="6015571"/>
            <a:ext cx="3162472" cy="703132"/>
          </a:xfrm>
          <a:prstGeom prst="rect">
            <a:avLst/>
          </a:prstGeom>
        </p:spPr>
        <p:txBody>
          <a:bodyPr/>
          <a:lstStyle>
            <a:lvl1pPr>
              <a:buNone/>
              <a:defRPr lang="fr-FR" sz="4400" kern="1200" dirty="0">
                <a:solidFill>
                  <a:schemeClr val="accent5"/>
                </a:solidFill>
                <a:latin typeface="Impact" panose="020B0806030902050204" pitchFamily="34" charset="0"/>
                <a:ea typeface="+mj-ea"/>
                <a:cs typeface="+mj-cs"/>
              </a:defRPr>
            </a:lvl1pPr>
          </a:lstStyle>
          <a:p>
            <a:pPr lvl="0"/>
            <a:r>
              <a:rPr lang="fr-FR" dirty="0"/>
              <a:t>Titre partie</a:t>
            </a:r>
          </a:p>
        </p:txBody>
      </p:sp>
      <p:sp>
        <p:nvSpPr>
          <p:cNvPr id="28" name="Google Shape;880;p35">
            <a:extLst>
              <a:ext uri="{FF2B5EF4-FFF2-40B4-BE49-F238E27FC236}">
                <a16:creationId xmlns:a16="http://schemas.microsoft.com/office/drawing/2014/main" id="{C8821D7F-530B-47A4-ABF7-4E81B7938031}"/>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0;p35">
            <a:extLst>
              <a:ext uri="{FF2B5EF4-FFF2-40B4-BE49-F238E27FC236}">
                <a16:creationId xmlns:a16="http://schemas.microsoft.com/office/drawing/2014/main" id="{D5C05F85-8464-4730-86DE-08400F93E5C5}"/>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11ECE338-ABC2-4515-9AB1-0C6205DBFFEF}"/>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1" name="Google Shape;268;p41">
            <a:extLst>
              <a:ext uri="{FF2B5EF4-FFF2-40B4-BE49-F238E27FC236}">
                <a16:creationId xmlns:a16="http://schemas.microsoft.com/office/drawing/2014/main" id="{35516D5C-48F1-4514-87CB-43A04CBE1C17}"/>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32364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Parti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2E25D-8F3E-4F2F-BB71-FE968F0190B5}"/>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3DBF6F-8266-4B5C-BC5E-B9A4D23BA63A}"/>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pentagone 8">
            <a:extLst>
              <a:ext uri="{FF2B5EF4-FFF2-40B4-BE49-F238E27FC236}">
                <a16:creationId xmlns:a16="http://schemas.microsoft.com/office/drawing/2014/main" id="{CAED99FA-F86E-4256-A796-14B7986E089B}"/>
              </a:ext>
            </a:extLst>
          </p:cNvPr>
          <p:cNvSpPr/>
          <p:nvPr/>
        </p:nvSpPr>
        <p:spPr>
          <a:xfrm>
            <a:off x="-1" y="2664471"/>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7D141E1-1C25-4A2F-87A3-C1C14FA38933}"/>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EE09B41-BF8D-4C08-A6F2-EB0DAD93355C}"/>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oVideo">
            <a:extLst>
              <a:ext uri="{FF2B5EF4-FFF2-40B4-BE49-F238E27FC236}">
                <a16:creationId xmlns:a16="http://schemas.microsoft.com/office/drawing/2014/main" id="{2E683354-AC5A-4367-AABB-D9ED56D100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3" name="PictoGuide">
            <a:extLst>
              <a:ext uri="{FF2B5EF4-FFF2-40B4-BE49-F238E27FC236}">
                <a16:creationId xmlns:a16="http://schemas.microsoft.com/office/drawing/2014/main" id="{9B57A44F-C486-45F4-A01B-CB5EB24793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4" name="Image 42">
            <a:extLst>
              <a:ext uri="{FF2B5EF4-FFF2-40B4-BE49-F238E27FC236}">
                <a16:creationId xmlns:a16="http://schemas.microsoft.com/office/drawing/2014/main" id="{EF10A541-D538-4057-94AD-4A6A2E0909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5" name="PictoVideo">
            <a:extLst>
              <a:ext uri="{FF2B5EF4-FFF2-40B4-BE49-F238E27FC236}">
                <a16:creationId xmlns:a16="http://schemas.microsoft.com/office/drawing/2014/main" id="{01698094-B9F8-4BF8-885B-61374F570C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6" name="Rectangle 15">
            <a:extLst>
              <a:ext uri="{FF2B5EF4-FFF2-40B4-BE49-F238E27FC236}">
                <a16:creationId xmlns:a16="http://schemas.microsoft.com/office/drawing/2014/main" id="{CE67D8C5-CD08-4261-91B1-92CCDA25344B}"/>
              </a:ext>
            </a:extLst>
          </p:cNvPr>
          <p:cNvSpPr/>
          <p:nvPr/>
        </p:nvSpPr>
        <p:spPr>
          <a:xfrm>
            <a:off x="0" y="3254069"/>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37C75D5-421D-4140-8CC9-DAF13FF9698E}"/>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A8F6B01-538A-4A98-8C46-10F1DB78197F}"/>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6FD6673-6FDA-4A38-B96D-60DBEC03F06D}"/>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 bleu">
            <a:extLst>
              <a:ext uri="{FF2B5EF4-FFF2-40B4-BE49-F238E27FC236}">
                <a16:creationId xmlns:a16="http://schemas.microsoft.com/office/drawing/2014/main" id="{9299F7A2-5186-45A9-B278-A61F34292D09}"/>
              </a:ext>
            </a:extLst>
          </p:cNvPr>
          <p:cNvSpPr>
            <a:spLocks noChangeArrowheads="1"/>
          </p:cNvSpPr>
          <p:nvPr/>
        </p:nvSpPr>
        <p:spPr bwMode="auto">
          <a:xfrm>
            <a:off x="914529" y="2605849"/>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3</a:t>
            </a:r>
          </a:p>
        </p:txBody>
      </p:sp>
      <p:sp>
        <p:nvSpPr>
          <p:cNvPr id="22" name="Title 1">
            <a:extLst>
              <a:ext uri="{FF2B5EF4-FFF2-40B4-BE49-F238E27FC236}">
                <a16:creationId xmlns:a16="http://schemas.microsoft.com/office/drawing/2014/main" id="{3FAD363B-EA2E-4B85-B820-69FAEC0A1FBE}"/>
              </a:ext>
            </a:extLst>
          </p:cNvPr>
          <p:cNvSpPr>
            <a:spLocks noGrp="1"/>
          </p:cNvSpPr>
          <p:nvPr>
            <p:ph type="title"/>
          </p:nvPr>
        </p:nvSpPr>
        <p:spPr>
          <a:xfrm>
            <a:off x="1674662" y="365125"/>
            <a:ext cx="9680726" cy="1325563"/>
          </a:xfrm>
          <a:prstGeom prst="rect">
            <a:avLst/>
          </a:prstGeom>
        </p:spPr>
        <p:txBody>
          <a:bodyPr/>
          <a:lstStyle>
            <a:lvl1pPr>
              <a:defRPr sz="3600"/>
            </a:lvl1pPr>
          </a:lstStyle>
          <a:p>
            <a:r>
              <a:rPr lang="fr-FR"/>
              <a:t>Modifiez le style du titre</a:t>
            </a:r>
            <a:endParaRPr lang="en-US" dirty="0"/>
          </a:p>
        </p:txBody>
      </p:sp>
      <p:sp>
        <p:nvSpPr>
          <p:cNvPr id="23" name="Content Placeholder 5">
            <a:extLst>
              <a:ext uri="{FF2B5EF4-FFF2-40B4-BE49-F238E27FC236}">
                <a16:creationId xmlns:a16="http://schemas.microsoft.com/office/drawing/2014/main" id="{14FD8C5B-F670-44EC-8E15-5E4055F1CBE4}"/>
              </a:ext>
            </a:extLst>
          </p:cNvPr>
          <p:cNvSpPr>
            <a:spLocks noGrp="1"/>
          </p:cNvSpPr>
          <p:nvPr>
            <p:ph sz="quarter" idx="4"/>
          </p:nvPr>
        </p:nvSpPr>
        <p:spPr>
          <a:xfrm>
            <a:off x="6322866" y="2069236"/>
            <a:ext cx="5032522" cy="4120427"/>
          </a:xfrm>
          <a:prstGeom prst="rect">
            <a:avLst/>
          </a:prstGeom>
        </p:spPr>
        <p:txBody>
          <a:bodyPr/>
          <a:lstStyle>
            <a:lvl1pPr marL="0" indent="0">
              <a:lnSpc>
                <a:spcPct val="100000"/>
              </a:lnSpc>
              <a:buNone/>
              <a:defRPr sz="2000"/>
            </a:lvl1pPr>
            <a:lvl2pPr marL="457200" indent="0">
              <a:lnSpc>
                <a:spcPct val="100000"/>
              </a:lnSpc>
              <a:buNone/>
              <a:defRPr sz="2000"/>
            </a:lvl2pPr>
            <a:lvl3pPr marL="914400" indent="0">
              <a:lnSpc>
                <a:spcPct val="100000"/>
              </a:lnSpc>
              <a:buNone/>
              <a:defRPr sz="2000"/>
            </a:lvl3pPr>
            <a:lvl4pPr marL="1371600" indent="0">
              <a:lnSpc>
                <a:spcPct val="100000"/>
              </a:lnSpc>
              <a:buNone/>
              <a:defRPr sz="2000"/>
            </a:lvl4pPr>
            <a:lvl5pPr marL="1828800" indent="0">
              <a:lnSpc>
                <a:spcPct val="100000"/>
              </a:lnSpc>
              <a:buNone/>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4" name="Content Placeholder 5">
            <a:extLst>
              <a:ext uri="{FF2B5EF4-FFF2-40B4-BE49-F238E27FC236}">
                <a16:creationId xmlns:a16="http://schemas.microsoft.com/office/drawing/2014/main" id="{A276E15C-C512-4CE3-B912-640CB0374229}"/>
              </a:ext>
            </a:extLst>
          </p:cNvPr>
          <p:cNvSpPr>
            <a:spLocks noGrp="1"/>
          </p:cNvSpPr>
          <p:nvPr>
            <p:ph sz="quarter" idx="13"/>
          </p:nvPr>
        </p:nvSpPr>
        <p:spPr>
          <a:xfrm>
            <a:off x="1674662" y="2069236"/>
            <a:ext cx="4421338" cy="4120427"/>
          </a:xfrm>
          <a:prstGeom prst="rect">
            <a:avLst/>
          </a:prstGeom>
        </p:spPr>
        <p:txBody>
          <a:bodyPr/>
          <a:lstStyle>
            <a:lvl1pPr marL="0" indent="0">
              <a:lnSpc>
                <a:spcPct val="100000"/>
              </a:lnSpc>
              <a:buFont typeface="Arial" panose="020B0604020202020204" pitchFamily="34" charset="0"/>
              <a:buNone/>
              <a:defRPr sz="2000"/>
            </a:lvl1pPr>
          </a:lstStyle>
          <a:p>
            <a:pPr lvl="0"/>
            <a:r>
              <a:rPr lang="fr-FR"/>
              <a:t>Cliquez pour modifier les styles du texte du masque</a:t>
            </a:r>
          </a:p>
        </p:txBody>
      </p:sp>
      <p:sp>
        <p:nvSpPr>
          <p:cNvPr id="28" name="Google Shape;880;p35">
            <a:extLst>
              <a:ext uri="{FF2B5EF4-FFF2-40B4-BE49-F238E27FC236}">
                <a16:creationId xmlns:a16="http://schemas.microsoft.com/office/drawing/2014/main" id="{4279062F-D15B-40CF-8215-126F554B8055}"/>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0;p35">
            <a:extLst>
              <a:ext uri="{FF2B5EF4-FFF2-40B4-BE49-F238E27FC236}">
                <a16:creationId xmlns:a16="http://schemas.microsoft.com/office/drawing/2014/main" id="{CEFA884D-5EA1-4410-A99A-5EF73E1372EF}"/>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Slide Number Placeholder 5">
            <a:extLst>
              <a:ext uri="{FF2B5EF4-FFF2-40B4-BE49-F238E27FC236}">
                <a16:creationId xmlns:a16="http://schemas.microsoft.com/office/drawing/2014/main" id="{9A71ECDA-496A-45D1-94EE-85A3FC8DC3FE}"/>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1" name="Google Shape;268;p41">
            <a:extLst>
              <a:ext uri="{FF2B5EF4-FFF2-40B4-BE49-F238E27FC236}">
                <a16:creationId xmlns:a16="http://schemas.microsoft.com/office/drawing/2014/main" id="{38186CA1-7233-4219-AB7F-78A49166F5AF}"/>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203327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tie 4 -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7E3713-D32D-4C1E-8A20-F5F09375E1E5}"/>
              </a:ext>
            </a:extLst>
          </p:cNvPr>
          <p:cNvSpPr/>
          <p:nvPr/>
        </p:nvSpPr>
        <p:spPr>
          <a:xfrm>
            <a:off x="-8878" y="5598321"/>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F241936-73B7-4530-A570-B454A80B53D1}"/>
              </a:ext>
            </a:extLst>
          </p:cNvPr>
          <p:cNvSpPr/>
          <p:nvPr/>
        </p:nvSpPr>
        <p:spPr>
          <a:xfrm>
            <a:off x="-8878" y="5015793"/>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pentagone 9">
            <a:extLst>
              <a:ext uri="{FF2B5EF4-FFF2-40B4-BE49-F238E27FC236}">
                <a16:creationId xmlns:a16="http://schemas.microsoft.com/office/drawing/2014/main" id="{EDA93FF1-A388-4773-98FD-B64204D4B664}"/>
              </a:ext>
            </a:extLst>
          </p:cNvPr>
          <p:cNvSpPr/>
          <p:nvPr/>
        </p:nvSpPr>
        <p:spPr>
          <a:xfrm>
            <a:off x="-1" y="3254069"/>
            <a:ext cx="1447797" cy="417250"/>
          </a:xfrm>
          <a:prstGeom prst="homePlate">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F88B6D9-9AB4-4CEA-9CE1-46AF4876944A}"/>
              </a:ext>
            </a:extLst>
          </p:cNvPr>
          <p:cNvSpPr/>
          <p:nvPr/>
        </p:nvSpPr>
        <p:spPr>
          <a:xfrm>
            <a:off x="-8878" y="4426195"/>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AB5313F-468A-4AE7-9A45-267898CF49EA}"/>
              </a:ext>
            </a:extLst>
          </p:cNvPr>
          <p:cNvSpPr/>
          <p:nvPr/>
        </p:nvSpPr>
        <p:spPr>
          <a:xfrm>
            <a:off x="-8878" y="6180849"/>
            <a:ext cx="1071563" cy="41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oVideo">
            <a:extLst>
              <a:ext uri="{FF2B5EF4-FFF2-40B4-BE49-F238E27FC236}">
                <a16:creationId xmlns:a16="http://schemas.microsoft.com/office/drawing/2014/main" id="{1A1BE634-4DA9-435F-9E5A-A8736C4CB1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88" y="5624143"/>
            <a:ext cx="461256" cy="391428"/>
          </a:xfrm>
          <a:prstGeom prst="rect">
            <a:avLst/>
          </a:prstGeom>
          <a:noFill/>
          <a:ln>
            <a:noFill/>
          </a:ln>
        </p:spPr>
      </p:pic>
      <p:pic>
        <p:nvPicPr>
          <p:cNvPr id="14" name="PictoGuide">
            <a:extLst>
              <a:ext uri="{FF2B5EF4-FFF2-40B4-BE49-F238E27FC236}">
                <a16:creationId xmlns:a16="http://schemas.microsoft.com/office/drawing/2014/main" id="{4D4350CE-15AE-4E2E-A280-32CDF261CF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38" y="5048637"/>
            <a:ext cx="458306" cy="389462"/>
          </a:xfrm>
          <a:prstGeom prst="rect">
            <a:avLst/>
          </a:prstGeom>
          <a:noFill/>
          <a:ln>
            <a:noFill/>
          </a:ln>
        </p:spPr>
      </p:pic>
      <p:pic>
        <p:nvPicPr>
          <p:cNvPr id="15" name="Image 42">
            <a:extLst>
              <a:ext uri="{FF2B5EF4-FFF2-40B4-BE49-F238E27FC236}">
                <a16:creationId xmlns:a16="http://schemas.microsoft.com/office/drawing/2014/main" id="{F43F8CB5-1F4B-4757-8805-6D6D205976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08" y="4450115"/>
            <a:ext cx="482894" cy="410116"/>
          </a:xfrm>
          <a:prstGeom prst="rect">
            <a:avLst/>
          </a:prstGeom>
          <a:noFill/>
          <a:ln>
            <a:noFill/>
          </a:ln>
        </p:spPr>
      </p:pic>
      <p:pic>
        <p:nvPicPr>
          <p:cNvPr id="16" name="PictoVideo">
            <a:extLst>
              <a:ext uri="{FF2B5EF4-FFF2-40B4-BE49-F238E27FC236}">
                <a16:creationId xmlns:a16="http://schemas.microsoft.com/office/drawing/2014/main" id="{943025B2-DDAA-4D7B-A6C0-44843D8D7D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82" y="6214377"/>
            <a:ext cx="440602" cy="373724"/>
          </a:xfrm>
          <a:prstGeom prst="rect">
            <a:avLst/>
          </a:prstGeom>
          <a:noFill/>
          <a:ln>
            <a:noFill/>
          </a:ln>
        </p:spPr>
      </p:pic>
      <p:sp>
        <p:nvSpPr>
          <p:cNvPr id="17" name="Rectangle 16">
            <a:extLst>
              <a:ext uri="{FF2B5EF4-FFF2-40B4-BE49-F238E27FC236}">
                <a16:creationId xmlns:a16="http://schemas.microsoft.com/office/drawing/2014/main" id="{9A8B632A-3F6C-4173-AF5D-5376804F2983}"/>
              </a:ext>
            </a:extLst>
          </p:cNvPr>
          <p:cNvSpPr/>
          <p:nvPr/>
        </p:nvSpPr>
        <p:spPr>
          <a:xfrm>
            <a:off x="0" y="2664471"/>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580151C-8F97-4CD3-9DA2-3145A6CF2F60}"/>
              </a:ext>
            </a:extLst>
          </p:cNvPr>
          <p:cNvSpPr/>
          <p:nvPr/>
        </p:nvSpPr>
        <p:spPr>
          <a:xfrm>
            <a:off x="0" y="2069236"/>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A892FEE-9030-4BBB-A57F-33015F22A9BB}"/>
              </a:ext>
            </a:extLst>
          </p:cNvPr>
          <p:cNvSpPr/>
          <p:nvPr/>
        </p:nvSpPr>
        <p:spPr>
          <a:xfrm>
            <a:off x="0" y="1492345"/>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6E02B306-EE5C-41FB-AA0E-9399E9F2364D}"/>
              </a:ext>
            </a:extLst>
          </p:cNvPr>
          <p:cNvSpPr/>
          <p:nvPr/>
        </p:nvSpPr>
        <p:spPr>
          <a:xfrm>
            <a:off x="0" y="3836597"/>
            <a:ext cx="1071563" cy="417250"/>
          </a:xfrm>
          <a:prstGeom prst="rect">
            <a:avLst/>
          </a:prstGeom>
          <a:solidFill>
            <a:srgbClr val="F5F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 bleu">
            <a:extLst>
              <a:ext uri="{FF2B5EF4-FFF2-40B4-BE49-F238E27FC236}">
                <a16:creationId xmlns:a16="http://schemas.microsoft.com/office/drawing/2014/main" id="{D0E0BCD4-5866-48D9-8E87-8C176977FFD5}"/>
              </a:ext>
            </a:extLst>
          </p:cNvPr>
          <p:cNvSpPr>
            <a:spLocks noChangeArrowheads="1"/>
          </p:cNvSpPr>
          <p:nvPr/>
        </p:nvSpPr>
        <p:spPr bwMode="auto">
          <a:xfrm>
            <a:off x="914529" y="3195447"/>
            <a:ext cx="127027" cy="5232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b="1" dirty="0">
                <a:solidFill>
                  <a:schemeClr val="bg1"/>
                </a:solidFill>
                <a:latin typeface="+mn-lt"/>
              </a:rPr>
              <a:t>4</a:t>
            </a:r>
          </a:p>
        </p:txBody>
      </p:sp>
      <p:sp>
        <p:nvSpPr>
          <p:cNvPr id="27" name="Content Placeholder 5">
            <a:extLst>
              <a:ext uri="{FF2B5EF4-FFF2-40B4-BE49-F238E27FC236}">
                <a16:creationId xmlns:a16="http://schemas.microsoft.com/office/drawing/2014/main" id="{5708C356-BAC8-45BE-8FA7-4EBB739943BA}"/>
              </a:ext>
            </a:extLst>
          </p:cNvPr>
          <p:cNvSpPr>
            <a:spLocks noGrp="1"/>
          </p:cNvSpPr>
          <p:nvPr>
            <p:ph sz="quarter" idx="13"/>
          </p:nvPr>
        </p:nvSpPr>
        <p:spPr>
          <a:xfrm>
            <a:off x="1720796" y="0"/>
            <a:ext cx="10471204" cy="6858000"/>
          </a:xfrm>
          <a:prstGeom prst="rect">
            <a:avLst/>
          </a:prstGeom>
        </p:spPr>
        <p:txBody>
          <a:bodyPr/>
          <a:lstStyle>
            <a:lvl1pPr>
              <a:buNone/>
              <a:defRPr/>
            </a:lvl1pPr>
          </a:lstStyle>
          <a:p>
            <a:pPr lvl="0"/>
            <a:r>
              <a:rPr lang="fr-FR"/>
              <a:t>Cliquez pour modifier les styles du texte du masque</a:t>
            </a:r>
          </a:p>
        </p:txBody>
      </p:sp>
      <p:sp>
        <p:nvSpPr>
          <p:cNvPr id="28" name="Espace réservé du texte 44">
            <a:extLst>
              <a:ext uri="{FF2B5EF4-FFF2-40B4-BE49-F238E27FC236}">
                <a16:creationId xmlns:a16="http://schemas.microsoft.com/office/drawing/2014/main" id="{325655A9-A9FF-42B3-B94F-86E368E8DF6C}"/>
              </a:ext>
            </a:extLst>
          </p:cNvPr>
          <p:cNvSpPr>
            <a:spLocks noGrp="1"/>
          </p:cNvSpPr>
          <p:nvPr>
            <p:ph type="body" sz="quarter" idx="14" hasCustomPrompt="1"/>
          </p:nvPr>
        </p:nvSpPr>
        <p:spPr>
          <a:xfrm>
            <a:off x="1846851" y="6015571"/>
            <a:ext cx="3162472" cy="703132"/>
          </a:xfrm>
          <a:prstGeom prst="rect">
            <a:avLst/>
          </a:prstGeom>
        </p:spPr>
        <p:txBody>
          <a:bodyPr/>
          <a:lstStyle>
            <a:lvl1pPr>
              <a:buNone/>
              <a:defRPr lang="fr-FR" sz="4400" kern="1200" dirty="0">
                <a:solidFill>
                  <a:schemeClr val="accent5"/>
                </a:solidFill>
                <a:latin typeface="Impact" panose="020B0806030902050204" pitchFamily="34" charset="0"/>
                <a:ea typeface="+mj-ea"/>
                <a:cs typeface="+mj-cs"/>
              </a:defRPr>
            </a:lvl1pPr>
          </a:lstStyle>
          <a:p>
            <a:pPr lvl="0"/>
            <a:r>
              <a:rPr lang="fr-FR" dirty="0"/>
              <a:t>Titre partie</a:t>
            </a:r>
          </a:p>
        </p:txBody>
      </p:sp>
      <p:sp>
        <p:nvSpPr>
          <p:cNvPr id="29" name="Google Shape;880;p35">
            <a:extLst>
              <a:ext uri="{FF2B5EF4-FFF2-40B4-BE49-F238E27FC236}">
                <a16:creationId xmlns:a16="http://schemas.microsoft.com/office/drawing/2014/main" id="{4F15E453-51F3-4270-A0C7-E65397EB4CDA}"/>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223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80;p35">
            <a:extLst>
              <a:ext uri="{FF2B5EF4-FFF2-40B4-BE49-F238E27FC236}">
                <a16:creationId xmlns:a16="http://schemas.microsoft.com/office/drawing/2014/main" id="{A27F6284-4D2A-402F-A6BA-46507DAD9AAE}"/>
              </a:ext>
            </a:extLst>
          </p:cNvPr>
          <p:cNvSpPr/>
          <p:nvPr userDrawn="1"/>
        </p:nvSpPr>
        <p:spPr>
          <a:xfrm flipH="1">
            <a:off x="11068812" y="6257971"/>
            <a:ext cx="847435" cy="417249"/>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rgbClr val="0AA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Slide Number Placeholder 5">
            <a:extLst>
              <a:ext uri="{FF2B5EF4-FFF2-40B4-BE49-F238E27FC236}">
                <a16:creationId xmlns:a16="http://schemas.microsoft.com/office/drawing/2014/main" id="{4D1FD493-8180-4C47-BCC5-053460D4B1D5}"/>
              </a:ext>
            </a:extLst>
          </p:cNvPr>
          <p:cNvSpPr>
            <a:spLocks noGrp="1"/>
          </p:cNvSpPr>
          <p:nvPr>
            <p:ph type="sldNum" sz="quarter" idx="12"/>
          </p:nvPr>
        </p:nvSpPr>
        <p:spPr>
          <a:xfrm>
            <a:off x="8997457" y="6329974"/>
            <a:ext cx="2743200" cy="365125"/>
          </a:xfrm>
          <a:prstGeom prst="rect">
            <a:avLst/>
          </a:prstGeom>
        </p:spPr>
        <p:txBody>
          <a:bodyPr/>
          <a:lstStyle>
            <a:lvl1pPr>
              <a:defRPr sz="1600" b="1">
                <a:solidFill>
                  <a:schemeClr val="bg1"/>
                </a:solidFill>
              </a:defRPr>
            </a:lvl1pPr>
          </a:lstStyle>
          <a:p>
            <a:fld id="{A6975CB3-950E-4025-A1C5-3373A41C9E6B}" type="slidenum">
              <a:rPr lang="fr-FR" smtClean="0"/>
              <a:pPr/>
              <a:t>‹N°›</a:t>
            </a:fld>
            <a:endParaRPr lang="fr-FR" dirty="0">
              <a:solidFill>
                <a:schemeClr val="bg1"/>
              </a:solidFill>
            </a:endParaRPr>
          </a:p>
        </p:txBody>
      </p:sp>
      <p:pic>
        <p:nvPicPr>
          <p:cNvPr id="32" name="Google Shape;268;p41">
            <a:extLst>
              <a:ext uri="{FF2B5EF4-FFF2-40B4-BE49-F238E27FC236}">
                <a16:creationId xmlns:a16="http://schemas.microsoft.com/office/drawing/2014/main" id="{9235C891-2A88-493A-BF50-8C35127CE779}"/>
              </a:ext>
            </a:extLst>
          </p:cNvPr>
          <p:cNvPicPr preferRelativeResize="0"/>
          <p:nvPr userDrawn="1"/>
        </p:nvPicPr>
        <p:blipFill rotWithShape="1">
          <a:blip r:embed="rId6">
            <a:alphaModFix/>
          </a:blip>
          <a:srcRect/>
          <a:stretch/>
        </p:blipFill>
        <p:spPr>
          <a:xfrm>
            <a:off x="232422" y="356718"/>
            <a:ext cx="830263" cy="898525"/>
          </a:xfrm>
          <a:prstGeom prst="rect">
            <a:avLst/>
          </a:prstGeom>
          <a:noFill/>
          <a:ln>
            <a:noFill/>
          </a:ln>
        </p:spPr>
      </p:pic>
    </p:spTree>
    <p:extLst>
      <p:ext uri="{BB962C8B-B14F-4D97-AF65-F5344CB8AC3E}">
        <p14:creationId xmlns:p14="http://schemas.microsoft.com/office/powerpoint/2010/main" val="11307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75CB3-950E-4025-A1C5-3373A41C9E6B}" type="slidenum">
              <a:rPr lang="fr-FR" smtClean="0"/>
              <a:t>‹N°›</a:t>
            </a:fld>
            <a:endParaRPr lang="fr-FR"/>
          </a:p>
        </p:txBody>
      </p:sp>
    </p:spTree>
    <p:extLst>
      <p:ext uri="{BB962C8B-B14F-4D97-AF65-F5344CB8AC3E}">
        <p14:creationId xmlns:p14="http://schemas.microsoft.com/office/powerpoint/2010/main" val="1076167039"/>
      </p:ext>
    </p:extLst>
  </p:cSld>
  <p:clrMap bg1="lt1" tx1="dk1" bg2="lt2" tx2="dk2" accent1="accent1" accent2="accent2" accent3="accent3" accent4="accent4" accent5="accent5" accent6="accent6" hlink="hlink" folHlink="folHlink"/>
  <p:sldLayoutIdLst>
    <p:sldLayoutId id="2147488515" r:id="rId1"/>
    <p:sldLayoutId id="2147488494" r:id="rId2"/>
    <p:sldLayoutId id="2147488495" r:id="rId3"/>
    <p:sldLayoutId id="2147488496" r:id="rId4"/>
    <p:sldLayoutId id="2147488497" r:id="rId5"/>
    <p:sldLayoutId id="2147488498" r:id="rId6"/>
    <p:sldLayoutId id="2147488499" r:id="rId7"/>
    <p:sldLayoutId id="2147488500" r:id="rId8"/>
    <p:sldLayoutId id="2147488501" r:id="rId9"/>
    <p:sldLayoutId id="2147488502" r:id="rId10"/>
    <p:sldLayoutId id="2147488503" r:id="rId11"/>
    <p:sldLayoutId id="2147488504" r:id="rId12"/>
    <p:sldLayoutId id="2147488505" r:id="rId13"/>
    <p:sldLayoutId id="2147488506" r:id="rId14"/>
    <p:sldLayoutId id="2147488507" r:id="rId15"/>
    <p:sldLayoutId id="2147488508" r:id="rId16"/>
    <p:sldLayoutId id="2147488509" r:id="rId17"/>
    <p:sldLayoutId id="2147488510" r:id="rId18"/>
    <p:sldLayoutId id="2147488516" r:id="rId19"/>
    <p:sldLayoutId id="2147488511" r:id="rId20"/>
    <p:sldLayoutId id="2147488514"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slide" Target="slide11.xml"/><Relationship Id="rId3" Type="http://schemas.openxmlformats.org/officeDocument/2006/relationships/image" Target="../media/image42.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3.svg"/><Relationship Id="rId11" Type="http://schemas.openxmlformats.org/officeDocument/2006/relationships/image" Target="../media/image20.png"/><Relationship Id="rId5" Type="http://schemas.openxmlformats.org/officeDocument/2006/relationships/image" Target="../media/image32.png"/><Relationship Id="rId10" Type="http://schemas.openxmlformats.org/officeDocument/2006/relationships/image" Target="../media/image30.png"/><Relationship Id="rId4" Type="http://schemas.openxmlformats.org/officeDocument/2006/relationships/image" Target="../media/image43.png"/><Relationship Id="rId9" Type="http://schemas.openxmlformats.org/officeDocument/2006/relationships/image" Target="../media/image29.png"/><Relationship Id="rId1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5.xml"/><Relationship Id="rId1" Type="http://schemas.openxmlformats.org/officeDocument/2006/relationships/slideLayout" Target="../slideLayouts/slideLayout8.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0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slide" Target="slide102.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media/image187.png"/><Relationship Id="rId11" Type="http://schemas.openxmlformats.org/officeDocument/2006/relationships/image" Target="../media/image39.png"/><Relationship Id="rId5" Type="http://schemas.openxmlformats.org/officeDocument/2006/relationships/image" Target="../media/image186.png"/><Relationship Id="rId10" Type="http://schemas.openxmlformats.org/officeDocument/2006/relationships/slide" Target="slide101.xml"/><Relationship Id="rId4" Type="http://schemas.openxmlformats.org/officeDocument/2006/relationships/image" Target="../media/image185.png"/><Relationship Id="rId9" Type="http://schemas.openxmlformats.org/officeDocument/2006/relationships/image" Target="../media/image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9.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0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4.png"/><Relationship Id="rId7" Type="http://schemas.openxmlformats.org/officeDocument/2006/relationships/image" Target="../media/image194.png"/><Relationship Id="rId12" Type="http://schemas.openxmlformats.org/officeDocument/2006/relationships/slide" Target="slide106.xml"/><Relationship Id="rId2" Type="http://schemas.openxmlformats.org/officeDocument/2006/relationships/notesSlide" Target="../notesSlides/notesSlide100.xml"/><Relationship Id="rId1" Type="http://schemas.openxmlformats.org/officeDocument/2006/relationships/slideLayout" Target="../slideLayouts/slideLayout8.xml"/><Relationship Id="rId6" Type="http://schemas.openxmlformats.org/officeDocument/2006/relationships/image" Target="../media/image193.png"/><Relationship Id="rId11" Type="http://schemas.openxmlformats.org/officeDocument/2006/relationships/slide" Target="slide107.xml"/><Relationship Id="rId5" Type="http://schemas.openxmlformats.org/officeDocument/2006/relationships/image" Target="../media/image192.png"/><Relationship Id="rId10" Type="http://schemas.openxmlformats.org/officeDocument/2006/relationships/image" Target="../media/image17.png"/><Relationship Id="rId4" Type="http://schemas.openxmlformats.org/officeDocument/2006/relationships/image" Target="../media/image191.png"/><Relationship Id="rId9" Type="http://schemas.openxmlformats.org/officeDocument/2006/relationships/slide" Target="slide108.xml"/></Relationships>
</file>

<file path=ppt/slides/_rels/slide106.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notesSlide" Target="../notesSlides/notesSlide101.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39.png"/></Relationships>
</file>

<file path=ppt/slides/_rels/slide10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slide" Target="slide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3.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slide" Target="slide105.xml"/></Relationships>
</file>

<file path=ppt/slides/_rels/slide10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9.png"/></Relationships>
</file>

<file path=ppt/slides/_rels/slide110.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105.xml"/><Relationship Id="rId1" Type="http://schemas.openxmlformats.org/officeDocument/2006/relationships/slideLayout" Target="../slideLayouts/slideLayout8.xml"/><Relationship Id="rId6" Type="http://schemas.openxmlformats.org/officeDocument/2006/relationships/image" Target="../media/image201.gif"/><Relationship Id="rId5" Type="http://schemas.openxmlformats.org/officeDocument/2006/relationships/image" Target="../media/image200.gif"/><Relationship Id="rId4" Type="http://schemas.openxmlformats.org/officeDocument/2006/relationships/image" Target="../media/image199.png"/></Relationships>
</file>

<file path=ppt/slides/_rels/slide111.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image" Target="../media/image205.png"/><Relationship Id="rId11" Type="http://schemas.openxmlformats.org/officeDocument/2006/relationships/image" Target="../media/image207.png"/><Relationship Id="rId5" Type="http://schemas.openxmlformats.org/officeDocument/2006/relationships/image" Target="../media/image204.png"/><Relationship Id="rId10" Type="http://schemas.openxmlformats.org/officeDocument/2006/relationships/slide" Target="slide112.xml"/><Relationship Id="rId4" Type="http://schemas.openxmlformats.org/officeDocument/2006/relationships/image" Target="../media/image203.png"/><Relationship Id="rId9" Type="http://schemas.openxmlformats.org/officeDocument/2006/relationships/image" Target="../media/image17.png"/></Relationships>
</file>

<file path=ppt/slides/_rels/slide1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8.png"/><Relationship Id="rId7" Type="http://schemas.openxmlformats.org/officeDocument/2006/relationships/image" Target="../media/image210.pn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image" Target="../media/image209.png"/><Relationship Id="rId5" Type="http://schemas.openxmlformats.org/officeDocument/2006/relationships/image" Target="../media/image5.png"/><Relationship Id="rId4" Type="http://schemas.openxmlformats.org/officeDocument/2006/relationships/image" Target="../media/image188.png"/><Relationship Id="rId9" Type="http://schemas.openxmlformats.org/officeDocument/2006/relationships/image" Target="../media/image17.png"/></Relationships>
</file>

<file path=ppt/slides/_rels/slide1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8.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slide" Target="slide111.xml"/></Relationships>
</file>

<file path=ppt/slides/_rels/slide114.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notesSlide" Target="../notesSlides/notesSlide109.xml"/><Relationship Id="rId1" Type="http://schemas.openxmlformats.org/officeDocument/2006/relationships/slideLayout" Target="../slideLayouts/slideLayout8.xml"/><Relationship Id="rId5" Type="http://schemas.openxmlformats.org/officeDocument/2006/relationships/image" Target="../media/image211.gif"/><Relationship Id="rId4" Type="http://schemas.openxmlformats.org/officeDocument/2006/relationships/image" Target="../media/image39.png"/></Relationships>
</file>

<file path=ppt/slides/_rels/slide115.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2.png"/><Relationship Id="rId7" Type="http://schemas.openxmlformats.org/officeDocument/2006/relationships/slide" Target="slide118.xml"/><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image" Target="../media/image213.png"/><Relationship Id="rId9" Type="http://schemas.openxmlformats.org/officeDocument/2006/relationships/slide" Target="slide117.xml"/></Relationships>
</file>

<file path=ppt/slides/_rels/slide117.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notesSlide" Target="../notesSlides/notesSlide111.xml"/><Relationship Id="rId1" Type="http://schemas.openxmlformats.org/officeDocument/2006/relationships/slideLayout" Target="../slideLayouts/slideLayout16.xml"/><Relationship Id="rId6" Type="http://schemas.openxmlformats.org/officeDocument/2006/relationships/image" Target="../media/image213.png"/><Relationship Id="rId5" Type="http://schemas.openxmlformats.org/officeDocument/2006/relationships/image" Target="../media/image14.png"/><Relationship Id="rId4" Type="http://schemas.openxmlformats.org/officeDocument/2006/relationships/image" Target="../media/image39.png"/></Relationships>
</file>

<file path=ppt/slides/_rels/slide11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2.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slide" Target="slide116.xml"/></Relationships>
</file>

<file path=ppt/slides/_rels/slide1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4.png"/><Relationship Id="rId7" Type="http://schemas.openxmlformats.org/officeDocument/2006/relationships/slide" Target="slide121.xml"/><Relationship Id="rId2" Type="http://schemas.openxmlformats.org/officeDocument/2006/relationships/notesSlide" Target="../notesSlides/notesSlide113.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image" Target="../media/image215.png"/><Relationship Id="rId9" Type="http://schemas.openxmlformats.org/officeDocument/2006/relationships/slide" Target="slide120.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14.xml"/><Relationship Id="rId5" Type="http://schemas.openxmlformats.org/officeDocument/2006/relationships/image" Target="../media/image17.png"/><Relationship Id="rId4" Type="http://schemas.openxmlformats.org/officeDocument/2006/relationships/slide" Target="slide13.xml"/></Relationships>
</file>

<file path=ppt/slides/_rels/slide12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slide" Target="slide119.xml"/></Relationships>
</file>

<file path=ppt/slides/_rels/slide12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5.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2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6.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slide" Target="slide119.xml"/></Relationships>
</file>

<file path=ppt/slides/_rels/slide1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7.png"/><Relationship Id="rId7" Type="http://schemas.openxmlformats.org/officeDocument/2006/relationships/slide" Target="slide124.xml"/><Relationship Id="rId12" Type="http://schemas.openxmlformats.org/officeDocument/2006/relationships/image" Target="../media/image221.png"/><Relationship Id="rId2" Type="http://schemas.openxmlformats.org/officeDocument/2006/relationships/notesSlide" Target="../notesSlides/notesSlide117.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slide" Target="slide125.xml"/><Relationship Id="rId5" Type="http://schemas.openxmlformats.org/officeDocument/2006/relationships/image" Target="../media/image219.png"/><Relationship Id="rId10" Type="http://schemas.openxmlformats.org/officeDocument/2006/relationships/slide" Target="slide127.xml"/><Relationship Id="rId4" Type="http://schemas.openxmlformats.org/officeDocument/2006/relationships/image" Target="../media/image218.png"/><Relationship Id="rId9" Type="http://schemas.openxmlformats.org/officeDocument/2006/relationships/image" Target="../media/image220.png"/></Relationships>
</file>

<file path=ppt/slides/_rels/slide1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18.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123.xml"/><Relationship Id="rId4" Type="http://schemas.openxmlformats.org/officeDocument/2006/relationships/image" Target="../media/image14.png"/></Relationships>
</file>

<file path=ppt/slides/_rels/slide12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20.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123.xml"/><Relationship Id="rId4" Type="http://schemas.openxmlformats.org/officeDocument/2006/relationships/image" Target="../media/image14.png"/></Relationships>
</file>

<file path=ppt/slides/_rels/slide127.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12.png"/><Relationship Id="rId2" Type="http://schemas.openxmlformats.org/officeDocument/2006/relationships/notesSlide" Target="../notesSlides/notesSlide121.xml"/><Relationship Id="rId1" Type="http://schemas.openxmlformats.org/officeDocument/2006/relationships/slideLayout" Target="../slideLayouts/slideLayout14.xml"/><Relationship Id="rId6" Type="http://schemas.openxmlformats.org/officeDocument/2006/relationships/slide" Target="slide129.xml"/><Relationship Id="rId5" Type="http://schemas.openxmlformats.org/officeDocument/2006/relationships/image" Target="../media/image225.png"/><Relationship Id="rId4" Type="http://schemas.openxmlformats.org/officeDocument/2006/relationships/slide" Target="slide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22.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slide" Target="slide127.xml"/></Relationships>
</file>

<file path=ppt/slides/_rels/slide1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2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slide" Target="slide12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slide" Target="slide12.xml"/><Relationship Id="rId4" Type="http://schemas.openxmlformats.org/officeDocument/2006/relationships/image" Target="../media/image51.png"/></Relationships>
</file>

<file path=ppt/slides/_rels/slide13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4.xml"/><Relationship Id="rId1" Type="http://schemas.openxmlformats.org/officeDocument/2006/relationships/slideLayout" Target="../slideLayouts/slideLayout9.xml"/><Relationship Id="rId4" Type="http://schemas.openxmlformats.org/officeDocument/2006/relationships/image" Target="../media/image228.png"/></Relationships>
</file>

<file path=ppt/slides/_rels/slide131.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125.xml"/><Relationship Id="rId1" Type="http://schemas.openxmlformats.org/officeDocument/2006/relationships/slideLayout" Target="../slideLayouts/slideLayout10.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tmosud.org/glossaire#AASQA" TargetMode="Externa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3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26.xml"/><Relationship Id="rId1" Type="http://schemas.openxmlformats.org/officeDocument/2006/relationships/slideLayout" Target="../slideLayouts/slideLayout10.xml"/><Relationship Id="rId5" Type="http://schemas.openxmlformats.org/officeDocument/2006/relationships/image" Target="../media/image228.png"/><Relationship Id="rId4" Type="http://schemas.openxmlformats.org/officeDocument/2006/relationships/image" Target="../media/image236.png"/></Relationships>
</file>

<file path=ppt/slides/_rels/slide13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4.png"/><Relationship Id="rId7" Type="http://schemas.openxmlformats.org/officeDocument/2006/relationships/image" Target="../media/image240.png"/><Relationship Id="rId2" Type="http://schemas.openxmlformats.org/officeDocument/2006/relationships/notesSlide" Target="../notesSlides/notesSlide129.xml"/><Relationship Id="rId1" Type="http://schemas.openxmlformats.org/officeDocument/2006/relationships/slideLayout" Target="../slideLayouts/slideLayout1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139.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2.png"/><Relationship Id="rId7"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12.xml"/><Relationship Id="rId6" Type="http://schemas.openxmlformats.org/officeDocument/2006/relationships/slide" Target="slide142.xml"/><Relationship Id="rId5" Type="http://schemas.openxmlformats.org/officeDocument/2006/relationships/image" Target="../media/image244.png"/><Relationship Id="rId4" Type="http://schemas.openxmlformats.org/officeDocument/2006/relationships/image" Target="../media/image243.png"/><Relationship Id="rId9" Type="http://schemas.openxmlformats.org/officeDocument/2006/relationships/slide" Target="slide140.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9.png"/></Relationships>
</file>

<file path=ppt/slides/_rels/slide140.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2.png"/><Relationship Id="rId7" Type="http://schemas.openxmlformats.org/officeDocument/2006/relationships/image" Target="../media/image248.png"/><Relationship Id="rId2" Type="http://schemas.openxmlformats.org/officeDocument/2006/relationships/notesSlide" Target="../notesSlides/notesSlide131.xml"/><Relationship Id="rId1" Type="http://schemas.openxmlformats.org/officeDocument/2006/relationships/slideLayout" Target="../slideLayouts/slideLayout12.xml"/><Relationship Id="rId6" Type="http://schemas.openxmlformats.org/officeDocument/2006/relationships/image" Target="../media/image247.png"/><Relationship Id="rId5" Type="http://schemas.openxmlformats.org/officeDocument/2006/relationships/image" Target="../media/image17.png"/><Relationship Id="rId4" Type="http://schemas.openxmlformats.org/officeDocument/2006/relationships/image" Target="../media/image246.png"/><Relationship Id="rId9" Type="http://schemas.openxmlformats.org/officeDocument/2006/relationships/image" Target="../media/image250.png"/></Relationships>
</file>

<file path=ppt/slides/_rels/slide14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3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slide" Target="slide139.xm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3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slide" Target="slide139.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20.png"/><Relationship Id="rId2" Type="http://schemas.openxmlformats.org/officeDocument/2006/relationships/notesSlide" Target="../notesSlides/notesSlide134.xml"/><Relationship Id="rId1" Type="http://schemas.openxmlformats.org/officeDocument/2006/relationships/slideLayout" Target="../slideLayouts/slideLayout12.xml"/><Relationship Id="rId6" Type="http://schemas.openxmlformats.org/officeDocument/2006/relationships/image" Target="../media/image253.png"/><Relationship Id="rId5" Type="http://schemas.openxmlformats.org/officeDocument/2006/relationships/image" Target="../media/image31.png"/><Relationship Id="rId4" Type="http://schemas.openxmlformats.org/officeDocument/2006/relationships/image" Target="../media/image252.png"/></Relationships>
</file>

<file path=ppt/slides/_rels/slide14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54.png"/><Relationship Id="rId7" Type="http://schemas.openxmlformats.org/officeDocument/2006/relationships/image" Target="../media/image34.png"/><Relationship Id="rId2" Type="http://schemas.openxmlformats.org/officeDocument/2006/relationships/notesSlide" Target="../notesSlides/notesSlide135.xml"/><Relationship Id="rId1" Type="http://schemas.openxmlformats.org/officeDocument/2006/relationships/slideLayout" Target="../slideLayouts/slideLayout12.xml"/><Relationship Id="rId6" Type="http://schemas.openxmlformats.org/officeDocument/2006/relationships/image" Target="../media/image255.png"/><Relationship Id="rId11" Type="http://schemas.openxmlformats.org/officeDocument/2006/relationships/image" Target="../media/image33.svg"/><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256.png"/></Relationships>
</file>

<file path=ppt/slides/_rels/slide145.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emf"/><Relationship Id="rId7" Type="http://schemas.openxmlformats.org/officeDocument/2006/relationships/image" Target="../media/image261.png"/><Relationship Id="rId2" Type="http://schemas.openxmlformats.org/officeDocument/2006/relationships/notesSlide" Target="../notesSlides/notesSlide136.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 Id="rId9" Type="http://schemas.openxmlformats.org/officeDocument/2006/relationships/image" Target="../media/image263.png"/></Relationships>
</file>

<file path=ppt/slides/_rels/slide147.xml.rels><?xml version="1.0" encoding="UTF-8" standalone="yes"?>
<Relationships xmlns="http://schemas.openxmlformats.org/package/2006/relationships"><Relationship Id="rId8" Type="http://schemas.openxmlformats.org/officeDocument/2006/relationships/hyperlink" Target="http://www.atmosud.org/" TargetMode="External"/><Relationship Id="rId3" Type="http://schemas.openxmlformats.org/officeDocument/2006/relationships/hyperlink" Target="http://www.lairetmoi.org/" TargetMode="External"/><Relationship Id="rId7" Type="http://schemas.openxmlformats.org/officeDocument/2006/relationships/image" Target="../media/image266.png"/><Relationship Id="rId2" Type="http://schemas.openxmlformats.org/officeDocument/2006/relationships/notesSlide" Target="../notesSlides/notesSlide137.xml"/><Relationship Id="rId1" Type="http://schemas.openxmlformats.org/officeDocument/2006/relationships/slideLayout" Target="../slideLayouts/slideLayout13.xml"/><Relationship Id="rId6" Type="http://schemas.openxmlformats.org/officeDocument/2006/relationships/image" Target="../media/image265.png"/><Relationship Id="rId11" Type="http://schemas.openxmlformats.org/officeDocument/2006/relationships/image" Target="../media/image268.png"/><Relationship Id="rId5" Type="http://schemas.openxmlformats.org/officeDocument/2006/relationships/image" Target="../media/image3.tiff"/><Relationship Id="rId10" Type="http://schemas.openxmlformats.org/officeDocument/2006/relationships/hyperlink" Target="http://ecologieprovence.org/" TargetMode="External"/><Relationship Id="rId4" Type="http://schemas.openxmlformats.org/officeDocument/2006/relationships/image" Target="../media/image264.jpg"/><Relationship Id="rId9" Type="http://schemas.openxmlformats.org/officeDocument/2006/relationships/image" Target="../media/image267.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png"/><Relationship Id="rId7"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1.png"/><Relationship Id="rId5" Type="http://schemas.openxmlformats.org/officeDocument/2006/relationships/image" Target="../media/image33.svg"/><Relationship Id="rId10"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32.xml"/><Relationship Id="rId18"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slide" Target="slide30.xml"/><Relationship Id="rId12" Type="http://schemas.openxmlformats.org/officeDocument/2006/relationships/slide" Target="slide34.xml"/><Relationship Id="rId17" Type="http://schemas.openxmlformats.org/officeDocument/2006/relationships/image" Target="../media/image69.png"/><Relationship Id="rId2" Type="http://schemas.openxmlformats.org/officeDocument/2006/relationships/notesSlide" Target="../notesSlides/notesSlide23.xml"/><Relationship Id="rId16"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slide" Target="slide33.xml"/><Relationship Id="rId5" Type="http://schemas.openxmlformats.org/officeDocument/2006/relationships/slide" Target="slide28.xml"/><Relationship Id="rId15" Type="http://schemas.openxmlformats.org/officeDocument/2006/relationships/image" Target="../media/image67.png"/><Relationship Id="rId10" Type="http://schemas.openxmlformats.org/officeDocument/2006/relationships/slide" Target="slide31.xml"/><Relationship Id="rId19" Type="http://schemas.openxmlformats.org/officeDocument/2006/relationships/image" Target="../media/image71.png"/><Relationship Id="rId4" Type="http://schemas.openxmlformats.org/officeDocument/2006/relationships/image" Target="../media/image63.png"/><Relationship Id="rId9" Type="http://schemas.openxmlformats.org/officeDocument/2006/relationships/slide" Target="slide29.xml"/><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 Target="slide8.xml"/><Relationship Id="rId11" Type="http://schemas.openxmlformats.org/officeDocument/2006/relationships/slide" Target="slide7.xml"/><Relationship Id="rId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slide" Target="slide9.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7.jpg"/></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9.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17.png"/><Relationship Id="rId4" Type="http://schemas.openxmlformats.org/officeDocument/2006/relationships/slide" Target="slide37.xml"/><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0.png"/><Relationship Id="rId3" Type="http://schemas.openxmlformats.org/officeDocument/2006/relationships/image" Target="../media/image32.png"/><Relationship Id="rId7" Type="http://schemas.openxmlformats.org/officeDocument/2006/relationships/image" Target="../media/image29.png"/><Relationship Id="rId12" Type="http://schemas.openxmlformats.org/officeDocument/2006/relationships/slide" Target="slide39.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5.svg"/><Relationship Id="rId11" Type="http://schemas.openxmlformats.org/officeDocument/2006/relationships/image" Target="../media/image84.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33.sv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image" Target="../media/image32.png"/><Relationship Id="rId7" Type="http://schemas.openxmlformats.org/officeDocument/2006/relationships/slide" Target="slide41.xml"/><Relationship Id="rId12"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5.svg"/><Relationship Id="rId11" Type="http://schemas.openxmlformats.org/officeDocument/2006/relationships/image" Target="../media/image20.png"/><Relationship Id="rId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5.png"/><Relationship Id="rId7" Type="http://schemas.openxmlformats.org/officeDocument/2006/relationships/slide" Target="slide43.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47.xml"/><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80.png"/><Relationship Id="rId2" Type="http://schemas.openxmlformats.org/officeDocument/2006/relationships/notesSlide" Target="../notesSlides/notesSlide41.xml"/><Relationship Id="rId16"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slide" Target="slide46.xml"/><Relationship Id="rId5" Type="http://schemas.openxmlformats.org/officeDocument/2006/relationships/image" Target="../media/image91.png"/><Relationship Id="rId15" Type="http://schemas.openxmlformats.org/officeDocument/2006/relationships/slide" Target="slide49.xml"/><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slide" Target="slide52.xml"/><Relationship Id="rId14" Type="http://schemas.openxmlformats.org/officeDocument/2006/relationships/slide" Target="slide48.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1.png"/><Relationship Id="rId7" Type="http://schemas.openxmlformats.org/officeDocument/2006/relationships/slide" Target="slide51.xml"/><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45.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35.sv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01.png"/><Relationship Id="rId12" Type="http://schemas.openxmlformats.org/officeDocument/2006/relationships/slide" Target="slide61.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07.png"/><Relationship Id="rId11" Type="http://schemas.openxmlformats.org/officeDocument/2006/relationships/slide" Target="slide57.xml"/><Relationship Id="rId5" Type="http://schemas.openxmlformats.org/officeDocument/2006/relationships/image" Target="../media/image106.png"/><Relationship Id="rId15" Type="http://schemas.openxmlformats.org/officeDocument/2006/relationships/slide" Target="slide58.xml"/><Relationship Id="rId10" Type="http://schemas.openxmlformats.org/officeDocument/2006/relationships/slide" Target="slide60.xml"/><Relationship Id="rId4" Type="http://schemas.openxmlformats.org/officeDocument/2006/relationships/image" Target="../media/image105.png"/><Relationship Id="rId9" Type="http://schemas.openxmlformats.org/officeDocument/2006/relationships/image" Target="../media/image80.png"/><Relationship Id="rId14" Type="http://schemas.openxmlformats.org/officeDocument/2006/relationships/slide" Target="slide62.xml"/></Relationships>
</file>

<file path=ppt/slides/_rels/slide5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3.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1.png"/><Relationship Id="rId7" Type="http://schemas.openxmlformats.org/officeDocument/2006/relationships/slide" Target="slide51.xml"/><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55.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slide" Target="slide7.xml"/><Relationship Id="rId5" Type="http://schemas.openxmlformats.org/officeDocument/2006/relationships/image" Target="../media/image14.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slide" Target="slide55.xm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55.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55.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slide" Target="slide70.xml"/><Relationship Id="rId3" Type="http://schemas.openxmlformats.org/officeDocument/2006/relationships/image" Target="../media/image115.png"/><Relationship Id="rId21" Type="http://schemas.openxmlformats.org/officeDocument/2006/relationships/slide" Target="slide73.xml"/><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slide" Target="slide68.xml"/><Relationship Id="rId25" Type="http://schemas.openxmlformats.org/officeDocument/2006/relationships/image" Target="../media/image35.svg"/><Relationship Id="rId2" Type="http://schemas.openxmlformats.org/officeDocument/2006/relationships/notesSlide" Target="../notesSlides/notesSlide61.xml"/><Relationship Id="rId16" Type="http://schemas.openxmlformats.org/officeDocument/2006/relationships/slide" Target="slide67.xml"/><Relationship Id="rId20" Type="http://schemas.openxmlformats.org/officeDocument/2006/relationships/slide" Target="slide72.xml"/><Relationship Id="rId1" Type="http://schemas.openxmlformats.org/officeDocument/2006/relationships/slideLayout" Target="../slideLayouts/slideLayout6.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34.png"/><Relationship Id="rId5" Type="http://schemas.openxmlformats.org/officeDocument/2006/relationships/image" Target="../media/image117.png"/><Relationship Id="rId15" Type="http://schemas.openxmlformats.org/officeDocument/2006/relationships/image" Target="../media/image17.png"/><Relationship Id="rId23" Type="http://schemas.openxmlformats.org/officeDocument/2006/relationships/slide" Target="slide74.xml"/><Relationship Id="rId10" Type="http://schemas.openxmlformats.org/officeDocument/2006/relationships/image" Target="../media/image122.png"/><Relationship Id="rId19" Type="http://schemas.openxmlformats.org/officeDocument/2006/relationships/slide" Target="slide71.xml"/><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slide" Target="slide66.xml"/><Relationship Id="rId22" Type="http://schemas.openxmlformats.org/officeDocument/2006/relationships/slide" Target="slide69.xml"/></Relationships>
</file>

<file path=ppt/slides/_rels/slide66.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35.svg"/><Relationship Id="rId4" Type="http://schemas.openxmlformats.org/officeDocument/2006/relationships/image" Target="../media/image30.png"/><Relationship Id="rId9"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65.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16.xml"/><Relationship Id="rId5" Type="http://schemas.openxmlformats.org/officeDocument/2006/relationships/image" Target="../media/image135.png"/><Relationship Id="rId4" Type="http://schemas.openxmlformats.org/officeDocument/2006/relationships/slide" Target="slide75.xml"/></Relationships>
</file>

<file path=ppt/slides/_rels/slide7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29.png"/><Relationship Id="rId7" Type="http://schemas.openxmlformats.org/officeDocument/2006/relationships/image" Target="../media/image136.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0.png"/><Relationship Id="rId10" Type="http://schemas.openxmlformats.org/officeDocument/2006/relationships/image" Target="../media/image138.png"/><Relationship Id="rId4" Type="http://schemas.openxmlformats.org/officeDocument/2006/relationships/image" Target="../media/image30.png"/><Relationship Id="rId9" Type="http://schemas.openxmlformats.org/officeDocument/2006/relationships/slide" Target="slide77.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slide" Target="slide76.xml"/><Relationship Id="rId4" Type="http://schemas.openxmlformats.org/officeDocument/2006/relationships/image" Target="../media/image137.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75.xml"/><Relationship Id="rId1" Type="http://schemas.openxmlformats.org/officeDocument/2006/relationships/slideLayout" Target="../slideLayouts/slideLayout1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slide" Target="slide9.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slide" Target="slide83.xml"/><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80.png"/><Relationship Id="rId17" Type="http://schemas.openxmlformats.org/officeDocument/2006/relationships/image" Target="../media/image35.svg"/><Relationship Id="rId2" Type="http://schemas.openxmlformats.org/officeDocument/2006/relationships/notesSlide" Target="../notesSlides/notesSlide78.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50.png"/><Relationship Id="rId11" Type="http://schemas.openxmlformats.org/officeDocument/2006/relationships/slide" Target="slide84.xml"/><Relationship Id="rId5" Type="http://schemas.openxmlformats.org/officeDocument/2006/relationships/image" Target="../media/image149.png"/><Relationship Id="rId15" Type="http://schemas.openxmlformats.org/officeDocument/2006/relationships/slide" Target="slide87.xml"/><Relationship Id="rId10" Type="http://schemas.openxmlformats.org/officeDocument/2006/relationships/image" Target="../media/image153.png"/><Relationship Id="rId4" Type="http://schemas.openxmlformats.org/officeDocument/2006/relationships/image" Target="../media/image148.png"/><Relationship Id="rId9" Type="http://schemas.openxmlformats.org/officeDocument/2006/relationships/slide" Target="slide85.xml"/><Relationship Id="rId14" Type="http://schemas.openxmlformats.org/officeDocument/2006/relationships/slide" Target="slide86.xml"/></Relationships>
</file>

<file path=ppt/slides/_rels/slide83.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79.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slide" Target="slide82.xml"/><Relationship Id="rId4" Type="http://schemas.openxmlformats.org/officeDocument/2006/relationships/image" Target="../media/image154.jpeg"/></Relationships>
</file>

<file path=ppt/slides/_rels/slide84.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80.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slide" Target="slide82.xml"/><Relationship Id="rId4" Type="http://schemas.openxmlformats.org/officeDocument/2006/relationships/image" Target="../media/image155.jpeg"/></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82.xml"/></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slide" Target="slide82.xml"/></Relationships>
</file>

<file path=ppt/slides/_rels/slide87.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41.png"/><Relationship Id="rId7" Type="http://schemas.openxmlformats.org/officeDocument/2006/relationships/image" Target="../media/image161.png"/><Relationship Id="rId12" Type="http://schemas.openxmlformats.org/officeDocument/2006/relationships/slide" Target="slide92.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160.png"/><Relationship Id="rId11" Type="http://schemas.openxmlformats.org/officeDocument/2006/relationships/slide" Target="slide91.xml"/><Relationship Id="rId5" Type="http://schemas.openxmlformats.org/officeDocument/2006/relationships/image" Target="../media/image17.png"/><Relationship Id="rId10" Type="http://schemas.openxmlformats.org/officeDocument/2006/relationships/image" Target="../media/image138.png"/><Relationship Id="rId4" Type="http://schemas.openxmlformats.org/officeDocument/2006/relationships/slide" Target="slide93.xml"/><Relationship Id="rId9" Type="http://schemas.openxmlformats.org/officeDocument/2006/relationships/slide" Target="slide90.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jpeg"/></Relationships>
</file>

<file path=ppt/slides/_rels/slide90.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4.png"/><Relationship Id="rId2" Type="http://schemas.openxmlformats.org/officeDocument/2006/relationships/notesSlide" Target="../notesSlides/notesSlide86.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slide" Target="slide89.xml"/></Relationships>
</file>

<file path=ppt/slides/_rels/slide91.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89.xml"/><Relationship Id="rId4" Type="http://schemas.openxmlformats.org/officeDocument/2006/relationships/image" Target="../media/image166.png"/></Relationships>
</file>

<file path=ppt/slides/_rels/slide92.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4.png"/><Relationship Id="rId2" Type="http://schemas.openxmlformats.org/officeDocument/2006/relationships/notesSlide" Target="../notesSlides/notesSlide88.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slide" Target="slide89.xml"/><Relationship Id="rId4" Type="http://schemas.openxmlformats.org/officeDocument/2006/relationships/image" Target="../media/image168.png"/></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slide" Target="slide89.xml"/></Relationships>
</file>

<file path=ppt/slides/_rels/slide9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4.png"/></Relationships>
</file>

<file path=ppt/slides/_rels/slide9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71.png"/><Relationship Id="rId10" Type="http://schemas.openxmlformats.org/officeDocument/2006/relationships/image" Target="../media/image35.svg"/><Relationship Id="rId4" Type="http://schemas.openxmlformats.org/officeDocument/2006/relationships/image" Target="../media/image170.png"/><Relationship Id="rId9" Type="http://schemas.openxmlformats.org/officeDocument/2006/relationships/image" Target="../media/image34.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Rectangle 3">
            <a:extLst>
              <a:ext uri="{FF2B5EF4-FFF2-40B4-BE49-F238E27FC236}">
                <a16:creationId xmlns:a16="http://schemas.microsoft.com/office/drawing/2014/main" id="{96EA536E-DCC9-8A44-B13D-12D831CA696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a:extLst>
              <a:ext uri="{FF2B5EF4-FFF2-40B4-BE49-F238E27FC236}">
                <a16:creationId xmlns:a16="http://schemas.microsoft.com/office/drawing/2014/main" id="{E3151DD7-F3D1-8B47-9923-9266F48BA36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fr-FR" altLang="fr-FR"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Espace réservé du texte 6"/>
          <p:cNvSpPr>
            <a:spLocks noGrp="1"/>
          </p:cNvSpPr>
          <p:nvPr>
            <p:ph type="body" sz="quarter" idx="14"/>
          </p:nvPr>
        </p:nvSpPr>
        <p:spPr>
          <a:xfrm>
            <a:off x="3513786" y="468175"/>
            <a:ext cx="4801875" cy="718374"/>
          </a:xfrm>
        </p:spPr>
        <p:txBody>
          <a:bodyPr/>
          <a:lstStyle/>
          <a:p>
            <a:r>
              <a:rPr lang="fr-FR" dirty="0">
                <a:solidFill>
                  <a:schemeClr val="accent5"/>
                </a:solidFill>
              </a:rPr>
              <a:t>Module L’Essentiel : la pollution de l’air</a:t>
            </a:r>
          </a:p>
        </p:txBody>
      </p:sp>
      <p:pic>
        <p:nvPicPr>
          <p:cNvPr id="9" name="Google Shape;269;p41">
            <a:extLst>
              <a:ext uri="{FF2B5EF4-FFF2-40B4-BE49-F238E27FC236}">
                <a16:creationId xmlns:a16="http://schemas.microsoft.com/office/drawing/2014/main" id="{F7933161-50A0-4728-B21B-BD16D45FA73F}"/>
              </a:ext>
            </a:extLst>
          </p:cNvPr>
          <p:cNvPicPr preferRelativeResize="0"/>
          <p:nvPr/>
        </p:nvPicPr>
        <p:blipFill rotWithShape="1">
          <a:blip r:embed="rId3">
            <a:alphaModFix/>
          </a:blip>
          <a:srcRect/>
          <a:stretch/>
        </p:blipFill>
        <p:spPr>
          <a:xfrm>
            <a:off x="4290438" y="1480427"/>
            <a:ext cx="6122964" cy="5132966"/>
          </a:xfrm>
          <a:prstGeom prst="rect">
            <a:avLst/>
          </a:prstGeom>
          <a:noFill/>
          <a:ln>
            <a:noFill/>
          </a:ln>
        </p:spPr>
      </p:pic>
      <p:sp>
        <p:nvSpPr>
          <p:cNvPr id="2" name="Ztxt-VERSION-PPT">
            <a:extLst>
              <a:ext uri="{FF2B5EF4-FFF2-40B4-BE49-F238E27FC236}">
                <a16:creationId xmlns:a16="http://schemas.microsoft.com/office/drawing/2014/main" id="{1D77CA7E-CF67-DF46-73C3-94B9E575FC7A}"/>
              </a:ext>
            </a:extLst>
          </p:cNvPr>
          <p:cNvSpPr txBox="1">
            <a:spLocks noChangeArrowheads="1"/>
          </p:cNvSpPr>
          <p:nvPr/>
        </p:nvSpPr>
        <p:spPr bwMode="auto">
          <a:xfrm rot="16200000">
            <a:off x="11230769" y="1629569"/>
            <a:ext cx="1577975" cy="277813"/>
          </a:xfrm>
          <a:prstGeom prst="rect">
            <a:avLst/>
          </a:prstGeom>
          <a:noFill/>
          <a:ln>
            <a:noFill/>
          </a:ln>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r>
              <a:rPr lang="fr-FR" altLang="fr-FR" sz="1200" i="1" kern="0" dirty="0">
                <a:solidFill>
                  <a:prstClr val="white">
                    <a:lumMod val="50000"/>
                  </a:prstClr>
                </a:solidFill>
                <a:latin typeface="Corbel" panose="020B0503020204020204" pitchFamily="34" charset="0"/>
              </a:rPr>
              <a:t>Version 30/06/2021</a:t>
            </a:r>
          </a:p>
        </p:txBody>
      </p:sp>
      <p:sp>
        <p:nvSpPr>
          <p:cNvPr id="10" name="ZoneTexte 9">
            <a:extLst>
              <a:ext uri="{FF2B5EF4-FFF2-40B4-BE49-F238E27FC236}">
                <a16:creationId xmlns:a16="http://schemas.microsoft.com/office/drawing/2014/main" id="{D68FD711-1873-DCCE-90B2-6152800DEEC1}"/>
              </a:ext>
            </a:extLst>
          </p:cNvPr>
          <p:cNvSpPr txBox="1"/>
          <p:nvPr/>
        </p:nvSpPr>
        <p:spPr>
          <a:xfrm>
            <a:off x="523298" y="4678152"/>
            <a:ext cx="2008755" cy="369332"/>
          </a:xfrm>
          <a:prstGeom prst="rect">
            <a:avLst/>
          </a:prstGeom>
          <a:noFill/>
        </p:spPr>
        <p:txBody>
          <a:bodyPr wrap="none" rtlCol="0">
            <a:spAutoFit/>
          </a:bodyPr>
          <a:lstStyle/>
          <a:p>
            <a:r>
              <a:rPr lang="fr-FR" dirty="0"/>
              <a:t>Avec le soutien de :</a:t>
            </a:r>
          </a:p>
        </p:txBody>
      </p:sp>
      <p:pic>
        <p:nvPicPr>
          <p:cNvPr id="11" name="Image 1">
            <a:extLst>
              <a:ext uri="{FF2B5EF4-FFF2-40B4-BE49-F238E27FC236}">
                <a16:creationId xmlns:a16="http://schemas.microsoft.com/office/drawing/2014/main" id="{1BB4DBEC-B1CE-3894-D71D-C63698413F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00773" y="5586579"/>
            <a:ext cx="5889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623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e 3">
            <a:extLst>
              <a:ext uri="{FF2B5EF4-FFF2-40B4-BE49-F238E27FC236}">
                <a16:creationId xmlns:a16="http://schemas.microsoft.com/office/drawing/2014/main" id="{6BDEEE8C-3EB9-47D3-8435-CCF5A718CDA5}"/>
              </a:ext>
            </a:extLst>
          </p:cNvPr>
          <p:cNvSpPr/>
          <p:nvPr/>
        </p:nvSpPr>
        <p:spPr bwMode="auto">
          <a:xfrm>
            <a:off x="1466075" y="4849791"/>
            <a:ext cx="3322221" cy="184530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24" name="l'épaisseur de la zone respirable"/>
          <p:cNvSpPr txBox="1">
            <a:spLocks noChangeArrowheads="1"/>
          </p:cNvSpPr>
          <p:nvPr/>
        </p:nvSpPr>
        <p:spPr bwMode="auto">
          <a:xfrm>
            <a:off x="1466075" y="4891230"/>
            <a:ext cx="3326555" cy="1815882"/>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eaLnBrk="1" hangingPunct="1">
              <a:lnSpc>
                <a:spcPct val="100000"/>
              </a:lnSpc>
              <a:spcBef>
                <a:spcPct val="0"/>
              </a:spcBef>
              <a:buNone/>
            </a:pPr>
            <a:r>
              <a:rPr lang="fr-FR" altLang="fr-FR" sz="1600" b="1" dirty="0">
                <a:solidFill>
                  <a:schemeClr val="bg1"/>
                </a:solidFill>
                <a:cs typeface="Calibri" panose="020F0502020204030204" pitchFamily="34" charset="0"/>
              </a:rPr>
              <a:t>*Le savais-tu ?</a:t>
            </a:r>
          </a:p>
          <a:p>
            <a:pPr marL="0" indent="0" algn="ctr" eaLnBrk="1" hangingPunct="1">
              <a:lnSpc>
                <a:spcPct val="100000"/>
              </a:lnSpc>
              <a:spcBef>
                <a:spcPct val="0"/>
              </a:spcBef>
              <a:buNone/>
            </a:pPr>
            <a:r>
              <a:rPr lang="fr-FR" altLang="fr-FR" sz="1600" dirty="0">
                <a:solidFill>
                  <a:schemeClr val="bg1"/>
                </a:solidFill>
                <a:cs typeface="Calibri" panose="020F0502020204030204" pitchFamily="34" charset="0"/>
              </a:rPr>
              <a:t>Les athlètes de haut niveau peuvent respirer jusqu’à 50 fois plus d’air lors d’une activité physique. Mais pour d’autres personnes, ce ne sera que 2, 10 ou 20 fois plus… Cela dépend des personnes. </a:t>
            </a:r>
            <a:r>
              <a:rPr lang="fr-FR" altLang="fr-FR" sz="1600" i="1" dirty="0">
                <a:solidFill>
                  <a:schemeClr val="bg1"/>
                </a:solidFill>
                <a:cs typeface="Calibri" panose="020F0502020204030204" pitchFamily="34" charset="0"/>
              </a:rPr>
              <a:t>Source : Vidal.</a:t>
            </a:r>
          </a:p>
        </p:txBody>
      </p:sp>
      <p:sp>
        <p:nvSpPr>
          <p:cNvPr id="5" name="Espace réservé du contenu 4"/>
          <p:cNvSpPr>
            <a:spLocks noGrp="1"/>
          </p:cNvSpPr>
          <p:nvPr>
            <p:ph sz="quarter" idx="4294967295"/>
          </p:nvPr>
        </p:nvSpPr>
        <p:spPr>
          <a:xfrm>
            <a:off x="7056954" y="5085773"/>
            <a:ext cx="4683703" cy="712185"/>
          </a:xfrm>
          <a:prstGeom prst="rect">
            <a:avLst/>
          </a:prstGeom>
        </p:spPr>
        <p:txBody>
          <a:bodyPr/>
          <a:lstStyle/>
          <a:p>
            <a:pPr marL="0" indent="0">
              <a:buNone/>
            </a:pPr>
            <a:r>
              <a:rPr lang="fr-FR" sz="1800" dirty="0"/>
              <a:t>On recommande donc d’éviter l’activité physique intense lors des pics de pollution.</a:t>
            </a:r>
          </a:p>
        </p:txBody>
      </p:sp>
      <p:sp>
        <p:nvSpPr>
          <p:cNvPr id="3" name="Espace réservé du numéro de diapositive 2">
            <a:extLst>
              <a:ext uri="{FF2B5EF4-FFF2-40B4-BE49-F238E27FC236}">
                <a16:creationId xmlns:a16="http://schemas.microsoft.com/office/drawing/2014/main" id="{EC3B4427-FD3F-404B-AAD1-EC1D362C47E8}"/>
              </a:ext>
            </a:extLst>
          </p:cNvPr>
          <p:cNvSpPr>
            <a:spLocks noGrp="1"/>
          </p:cNvSpPr>
          <p:nvPr>
            <p:ph type="sldNum" sz="quarter" idx="12"/>
          </p:nvPr>
        </p:nvSpPr>
        <p:spPr/>
        <p:txBody>
          <a:bodyPr/>
          <a:lstStyle/>
          <a:p>
            <a:pPr>
              <a:defRPr/>
            </a:pPr>
            <a:fld id="{50240480-DD0E-42A1-8670-F37586A9812A}" type="slidenum">
              <a:rPr lang="fr-FR" altLang="fr-FR" smtClean="0"/>
              <a:pPr>
                <a:defRPr/>
              </a:pPr>
              <a:t>10</a:t>
            </a:fld>
            <a:endParaRPr lang="fr-FR" altLang="fr-FR"/>
          </a:p>
        </p:txBody>
      </p:sp>
      <p:pic>
        <p:nvPicPr>
          <p:cNvPr id="48141"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08780" y="1937410"/>
            <a:ext cx="2450557" cy="31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48144"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4814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2241" y="3420450"/>
            <a:ext cx="27358" cy="17099"/>
          </a:xfrm>
          <a:prstGeom prst="rect">
            <a:avLst/>
          </a:prstGeom>
        </p:spPr>
      </p:pic>
      <p:pic>
        <p:nvPicPr>
          <p:cNvPr id="40"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51027" y="4356875"/>
            <a:ext cx="842212" cy="885374"/>
          </a:xfrm>
          <a:prstGeom prst="rect">
            <a:avLst/>
          </a:prstGeom>
        </p:spPr>
      </p:pic>
      <p:pic>
        <p:nvPicPr>
          <p:cNvPr id="52"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1027" y="5637423"/>
            <a:ext cx="756857" cy="759706"/>
          </a:xfrm>
          <a:prstGeom prst="rect">
            <a:avLst/>
          </a:prstGeom>
        </p:spPr>
      </p:pic>
      <p:pic>
        <p:nvPicPr>
          <p:cNvPr id="5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1027" y="3257412"/>
            <a:ext cx="756857" cy="759706"/>
          </a:xfrm>
          <a:prstGeom prst="rect">
            <a:avLst/>
          </a:prstGeom>
        </p:spPr>
      </p:pic>
      <p:pic>
        <p:nvPicPr>
          <p:cNvPr id="55"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1027" y="2057495"/>
            <a:ext cx="756857" cy="759706"/>
          </a:xfrm>
          <a:prstGeom prst="rect">
            <a:avLst/>
          </a:prstGeom>
        </p:spPr>
      </p:pic>
      <p:sp>
        <p:nvSpPr>
          <p:cNvPr id="72" name="Rectangle 71"/>
          <p:cNvSpPr/>
          <p:nvPr/>
        </p:nvSpPr>
        <p:spPr bwMode="auto">
          <a:xfrm>
            <a:off x="7057064" y="2162028"/>
            <a:ext cx="4894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50" indent="-6350" eaLnBrk="1" hangingPunct="1">
              <a:spcBef>
                <a:spcPct val="50000"/>
              </a:spcBef>
            </a:pPr>
            <a:r>
              <a:rPr lang="fr-FR" altLang="fr-FR" sz="2400" b="1" dirty="0">
                <a:latin typeface="+mn-lt"/>
                <a:cs typeface="Calibri" panose="020F0502020204030204" pitchFamily="34" charset="0"/>
              </a:rPr>
              <a:t>ne varie pas</a:t>
            </a:r>
          </a:p>
        </p:txBody>
      </p:sp>
      <p:sp>
        <p:nvSpPr>
          <p:cNvPr id="73" name="17% DE DIOXYG7NE"/>
          <p:cNvSpPr>
            <a:spLocks noChangeArrowheads="1"/>
          </p:cNvSpPr>
          <p:nvPr/>
        </p:nvSpPr>
        <p:spPr bwMode="auto">
          <a:xfrm>
            <a:off x="7057064" y="3380810"/>
            <a:ext cx="5134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eaLnBrk="1" hangingPunct="1">
              <a:spcBef>
                <a:spcPct val="50000"/>
              </a:spcBef>
            </a:pPr>
            <a:r>
              <a:rPr lang="fr-FR" altLang="fr-FR" sz="2400" b="1" dirty="0">
                <a:latin typeface="+mn-lt"/>
                <a:cs typeface="Calibri" panose="020F0502020204030204" pitchFamily="34" charset="0"/>
              </a:rPr>
              <a:t>peut diminuer jusqu’à 10 fois</a:t>
            </a:r>
          </a:p>
        </p:txBody>
      </p:sp>
      <p:sp>
        <p:nvSpPr>
          <p:cNvPr id="74" name="Rectangle 73"/>
          <p:cNvSpPr/>
          <p:nvPr/>
        </p:nvSpPr>
        <p:spPr bwMode="auto">
          <a:xfrm>
            <a:off x="7057064" y="4554659"/>
            <a:ext cx="5134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eaLnBrk="1" hangingPunct="1">
              <a:spcBef>
                <a:spcPct val="50000"/>
              </a:spcBef>
            </a:pPr>
            <a:r>
              <a:rPr lang="fr-FR" altLang="fr-FR" sz="2400" b="1" dirty="0">
                <a:latin typeface="+mn-lt"/>
                <a:cs typeface="Calibri" panose="020F0502020204030204" pitchFamily="34" charset="0"/>
              </a:rPr>
              <a:t>peut augmenter jusqu’à 50 fois</a:t>
            </a:r>
          </a:p>
        </p:txBody>
      </p:sp>
      <p:sp>
        <p:nvSpPr>
          <p:cNvPr id="75" name="Rectangle 74"/>
          <p:cNvSpPr/>
          <p:nvPr/>
        </p:nvSpPr>
        <p:spPr bwMode="auto">
          <a:xfrm>
            <a:off x="7057065" y="5786443"/>
            <a:ext cx="5134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50" indent="-6350" eaLnBrk="1" hangingPunct="1">
              <a:spcBef>
                <a:spcPct val="50000"/>
              </a:spcBef>
            </a:pPr>
            <a:r>
              <a:rPr lang="fr-FR" altLang="fr-FR" sz="2400" b="1" dirty="0">
                <a:latin typeface="+mn-lt"/>
                <a:cs typeface="Calibri" panose="020F0502020204030204" pitchFamily="34" charset="0"/>
              </a:rPr>
              <a:t>peut augmenter jusqu’à 150 fois</a:t>
            </a:r>
          </a:p>
        </p:txBody>
      </p:sp>
      <p:pic>
        <p:nvPicPr>
          <p:cNvPr id="44"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0615" y="5680215"/>
            <a:ext cx="767773" cy="900000"/>
          </a:xfrm>
          <a:prstGeom prst="rect">
            <a:avLst/>
          </a:prstGeom>
        </p:spPr>
      </p:pic>
      <p:pic>
        <p:nvPicPr>
          <p:cNvPr id="45" name="Imag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0615" y="4449260"/>
            <a:ext cx="767773" cy="900000"/>
          </a:xfrm>
          <a:prstGeom prst="rect">
            <a:avLst/>
          </a:prstGeom>
        </p:spPr>
      </p:pic>
      <p:pic>
        <p:nvPicPr>
          <p:cNvPr id="46" name="Imag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0615" y="1987348"/>
            <a:ext cx="767773" cy="900000"/>
          </a:xfrm>
          <a:prstGeom prst="rect">
            <a:avLst/>
          </a:prstGeom>
        </p:spPr>
      </p:pic>
      <p:pic>
        <p:nvPicPr>
          <p:cNvPr id="48" name="Image 2"/>
          <p:cNvPicPr preferRelativeResize="0">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0615" y="3218304"/>
            <a:ext cx="763508" cy="900000"/>
          </a:xfrm>
          <a:prstGeom prst="rect">
            <a:avLst/>
          </a:prstGeom>
        </p:spPr>
      </p:pic>
      <p:pic>
        <p:nvPicPr>
          <p:cNvPr id="28" name="Btn_Camera_Txt1">
            <a:hlinkClick r:id="rId13" action="ppaction://hlinksldjump"/>
          </p:cNvPr>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bwMode="auto">
          <a:xfrm>
            <a:off x="11531665" y="5057257"/>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re 8"/>
          <p:cNvSpPr txBox="1">
            <a:spLocks/>
          </p:cNvSpPr>
          <p:nvPr/>
        </p:nvSpPr>
        <p:spPr>
          <a:xfrm>
            <a:off x="1674662" y="374957"/>
            <a:ext cx="968072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sz="3600" dirty="0"/>
              <a:t>Lorsque je cours, le volume d’air que je respire …</a:t>
            </a:r>
            <a:endParaRPr lang="fr-FR" sz="3600" b="1" dirty="0">
              <a:cs typeface="Arial" charset="0"/>
            </a:endParaRPr>
          </a:p>
        </p:txBody>
      </p:sp>
      <p:sp>
        <p:nvSpPr>
          <p:cNvPr id="25" name="Rectangle 24">
            <a:extLst>
              <a:ext uri="{FF2B5EF4-FFF2-40B4-BE49-F238E27FC236}">
                <a16:creationId xmlns:a16="http://schemas.microsoft.com/office/drawing/2014/main" id="{F7C22683-9488-4E68-8455-80D9B0C06E66}"/>
              </a:ext>
            </a:extLst>
          </p:cNvPr>
          <p:cNvSpPr/>
          <p:nvPr/>
        </p:nvSpPr>
        <p:spPr>
          <a:xfrm>
            <a:off x="7038992" y="4474213"/>
            <a:ext cx="4316396" cy="622555"/>
          </a:xfrm>
          <a:prstGeom prst="rect">
            <a:avLst/>
          </a:prstGeom>
          <a:noFill/>
          <a:ln w="47625">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244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8141"/>
                                        </p:tgtEl>
                                        <p:attrNameLst>
                                          <p:attrName>style.visibility</p:attrName>
                                        </p:attrNameLst>
                                      </p:cBhvr>
                                      <p:to>
                                        <p:strVal val="visible"/>
                                      </p:to>
                                    </p:set>
                                    <p:animEffect transition="in" filter="wipe(down)">
                                      <p:cBhvr>
                                        <p:cTn id="7" dur="580">
                                          <p:stCondLst>
                                            <p:cond delay="0"/>
                                          </p:stCondLst>
                                        </p:cTn>
                                        <p:tgtEl>
                                          <p:spTgt spid="48141"/>
                                        </p:tgtEl>
                                      </p:cBhvr>
                                    </p:animEffect>
                                    <p:anim calcmode="lin" valueType="num">
                                      <p:cBhvr>
                                        <p:cTn id="8" dur="1822" tmFilter="0,0; 0.14,0.36; 0.43,0.73; 0.71,0.91; 1.0,1.0">
                                          <p:stCondLst>
                                            <p:cond delay="0"/>
                                          </p:stCondLst>
                                        </p:cTn>
                                        <p:tgtEl>
                                          <p:spTgt spid="481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1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1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1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1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8141"/>
                                        </p:tgtEl>
                                      </p:cBhvr>
                                      <p:to x="100000" y="60000"/>
                                    </p:animScale>
                                    <p:animScale>
                                      <p:cBhvr>
                                        <p:cTn id="14" dur="166" decel="50000">
                                          <p:stCondLst>
                                            <p:cond delay="676"/>
                                          </p:stCondLst>
                                        </p:cTn>
                                        <p:tgtEl>
                                          <p:spTgt spid="48141"/>
                                        </p:tgtEl>
                                      </p:cBhvr>
                                      <p:to x="100000" y="100000"/>
                                    </p:animScale>
                                    <p:animScale>
                                      <p:cBhvr>
                                        <p:cTn id="15" dur="26">
                                          <p:stCondLst>
                                            <p:cond delay="1312"/>
                                          </p:stCondLst>
                                        </p:cTn>
                                        <p:tgtEl>
                                          <p:spTgt spid="48141"/>
                                        </p:tgtEl>
                                      </p:cBhvr>
                                      <p:to x="100000" y="80000"/>
                                    </p:animScale>
                                    <p:animScale>
                                      <p:cBhvr>
                                        <p:cTn id="16" dur="166" decel="50000">
                                          <p:stCondLst>
                                            <p:cond delay="1338"/>
                                          </p:stCondLst>
                                        </p:cTn>
                                        <p:tgtEl>
                                          <p:spTgt spid="48141"/>
                                        </p:tgtEl>
                                      </p:cBhvr>
                                      <p:to x="100000" y="100000"/>
                                    </p:animScale>
                                    <p:animScale>
                                      <p:cBhvr>
                                        <p:cTn id="17" dur="26">
                                          <p:stCondLst>
                                            <p:cond delay="1642"/>
                                          </p:stCondLst>
                                        </p:cTn>
                                        <p:tgtEl>
                                          <p:spTgt spid="48141"/>
                                        </p:tgtEl>
                                      </p:cBhvr>
                                      <p:to x="100000" y="90000"/>
                                    </p:animScale>
                                    <p:animScale>
                                      <p:cBhvr>
                                        <p:cTn id="18" dur="166" decel="50000">
                                          <p:stCondLst>
                                            <p:cond delay="1668"/>
                                          </p:stCondLst>
                                        </p:cTn>
                                        <p:tgtEl>
                                          <p:spTgt spid="48141"/>
                                        </p:tgtEl>
                                      </p:cBhvr>
                                      <p:to x="100000" y="100000"/>
                                    </p:animScale>
                                    <p:animScale>
                                      <p:cBhvr>
                                        <p:cTn id="19" dur="26">
                                          <p:stCondLst>
                                            <p:cond delay="1808"/>
                                          </p:stCondLst>
                                        </p:cTn>
                                        <p:tgtEl>
                                          <p:spTgt spid="48141"/>
                                        </p:tgtEl>
                                      </p:cBhvr>
                                      <p:to x="100000" y="95000"/>
                                    </p:animScale>
                                    <p:animScale>
                                      <p:cBhvr>
                                        <p:cTn id="20" dur="166" decel="50000">
                                          <p:stCondLst>
                                            <p:cond delay="1834"/>
                                          </p:stCondLst>
                                        </p:cTn>
                                        <p:tgtEl>
                                          <p:spTgt spid="481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8"/>
                    </p:tgtEl>
                  </p:cond>
                </p:stCondLst>
                <p:endSync evt="end" delay="0">
                  <p:rtn val="all"/>
                </p:endSync>
                <p:childTnLst>
                  <p:par>
                    <p:cTn id="22" fill="hold">
                      <p:stCondLst>
                        <p:cond delay="0"/>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p:cTn id="26" dur="1000" fill="hold"/>
                                        <p:tgtEl>
                                          <p:spTgt spid="54"/>
                                        </p:tgtEl>
                                        <p:attrNameLst>
                                          <p:attrName>ppt_w</p:attrName>
                                        </p:attrNameLst>
                                      </p:cBhvr>
                                      <p:tavLst>
                                        <p:tav tm="0">
                                          <p:val>
                                            <p:fltVal val="0"/>
                                          </p:val>
                                        </p:tav>
                                        <p:tav tm="100000">
                                          <p:val>
                                            <p:strVal val="#ppt_w"/>
                                          </p:val>
                                        </p:tav>
                                      </p:tavLst>
                                    </p:anim>
                                    <p:anim calcmode="lin" valueType="num">
                                      <p:cBhvr>
                                        <p:cTn id="27" dur="1000" fill="hold"/>
                                        <p:tgtEl>
                                          <p:spTgt spid="54"/>
                                        </p:tgtEl>
                                        <p:attrNameLst>
                                          <p:attrName>ppt_h</p:attrName>
                                        </p:attrNameLst>
                                      </p:cBhvr>
                                      <p:tavLst>
                                        <p:tav tm="0">
                                          <p:val>
                                            <p:fltVal val="0"/>
                                          </p:val>
                                        </p:tav>
                                        <p:tav tm="100000">
                                          <p:val>
                                            <p:strVal val="#ppt_h"/>
                                          </p:val>
                                        </p:tav>
                                      </p:tavLst>
                                    </p:anim>
                                    <p:anim calcmode="lin" valueType="num">
                                      <p:cBhvr>
                                        <p:cTn id="28" dur="1000" fill="hold"/>
                                        <p:tgtEl>
                                          <p:spTgt spid="54"/>
                                        </p:tgtEl>
                                        <p:attrNameLst>
                                          <p:attrName>style.rotation</p:attrName>
                                        </p:attrNameLst>
                                      </p:cBhvr>
                                      <p:tavLst>
                                        <p:tav tm="0">
                                          <p:val>
                                            <p:fltVal val="90"/>
                                          </p:val>
                                        </p:tav>
                                        <p:tav tm="100000">
                                          <p:val>
                                            <p:fltVal val="0"/>
                                          </p:val>
                                        </p:tav>
                                      </p:tavLst>
                                    </p:anim>
                                    <p:animEffect transition="in" filter="fade">
                                      <p:cBhvr>
                                        <p:cTn id="29" dur="1000"/>
                                        <p:tgtEl>
                                          <p:spTgt spid="54"/>
                                        </p:tgtEl>
                                      </p:cBhvr>
                                    </p:animEffect>
                                  </p:childTnLst>
                                </p:cTn>
                              </p:par>
                            </p:childTnLst>
                          </p:cTn>
                        </p:par>
                      </p:childTnLst>
                    </p:cTn>
                  </p:par>
                </p:childTnLst>
              </p:cTn>
              <p:nextCondLst>
                <p:cond evt="onClick" delay="0">
                  <p:tgtEl>
                    <p:spTgt spid="48"/>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80">
                                          <p:stCondLst>
                                            <p:cond delay="0"/>
                                          </p:stCondLst>
                                        </p:cTn>
                                        <p:tgtEl>
                                          <p:spTgt spid="40"/>
                                        </p:tgtEl>
                                      </p:cBhvr>
                                    </p:animEffect>
                                    <p:anim calcmode="lin" valueType="num">
                                      <p:cBhvr>
                                        <p:cTn id="3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41" dur="26">
                                          <p:stCondLst>
                                            <p:cond delay="650"/>
                                          </p:stCondLst>
                                        </p:cTn>
                                        <p:tgtEl>
                                          <p:spTgt spid="40"/>
                                        </p:tgtEl>
                                      </p:cBhvr>
                                      <p:to x="100000" y="60000"/>
                                    </p:animScale>
                                    <p:animScale>
                                      <p:cBhvr>
                                        <p:cTn id="42" dur="166" decel="50000">
                                          <p:stCondLst>
                                            <p:cond delay="676"/>
                                          </p:stCondLst>
                                        </p:cTn>
                                        <p:tgtEl>
                                          <p:spTgt spid="40"/>
                                        </p:tgtEl>
                                      </p:cBhvr>
                                      <p:to x="100000" y="100000"/>
                                    </p:animScale>
                                    <p:animScale>
                                      <p:cBhvr>
                                        <p:cTn id="43" dur="26">
                                          <p:stCondLst>
                                            <p:cond delay="1312"/>
                                          </p:stCondLst>
                                        </p:cTn>
                                        <p:tgtEl>
                                          <p:spTgt spid="40"/>
                                        </p:tgtEl>
                                      </p:cBhvr>
                                      <p:to x="100000" y="80000"/>
                                    </p:animScale>
                                    <p:animScale>
                                      <p:cBhvr>
                                        <p:cTn id="44" dur="166" decel="50000">
                                          <p:stCondLst>
                                            <p:cond delay="1338"/>
                                          </p:stCondLst>
                                        </p:cTn>
                                        <p:tgtEl>
                                          <p:spTgt spid="40"/>
                                        </p:tgtEl>
                                      </p:cBhvr>
                                      <p:to x="100000" y="100000"/>
                                    </p:animScale>
                                    <p:animScale>
                                      <p:cBhvr>
                                        <p:cTn id="45" dur="26">
                                          <p:stCondLst>
                                            <p:cond delay="1642"/>
                                          </p:stCondLst>
                                        </p:cTn>
                                        <p:tgtEl>
                                          <p:spTgt spid="40"/>
                                        </p:tgtEl>
                                      </p:cBhvr>
                                      <p:to x="100000" y="90000"/>
                                    </p:animScale>
                                    <p:animScale>
                                      <p:cBhvr>
                                        <p:cTn id="46" dur="166" decel="50000">
                                          <p:stCondLst>
                                            <p:cond delay="1668"/>
                                          </p:stCondLst>
                                        </p:cTn>
                                        <p:tgtEl>
                                          <p:spTgt spid="40"/>
                                        </p:tgtEl>
                                      </p:cBhvr>
                                      <p:to x="100000" y="100000"/>
                                    </p:animScale>
                                    <p:animScale>
                                      <p:cBhvr>
                                        <p:cTn id="47" dur="26">
                                          <p:stCondLst>
                                            <p:cond delay="1808"/>
                                          </p:stCondLst>
                                        </p:cTn>
                                        <p:tgtEl>
                                          <p:spTgt spid="40"/>
                                        </p:tgtEl>
                                      </p:cBhvr>
                                      <p:to x="100000" y="95000"/>
                                    </p:animScale>
                                    <p:animScale>
                                      <p:cBhvr>
                                        <p:cTn id="48" dur="166" decel="50000">
                                          <p:stCondLst>
                                            <p:cond delay="1834"/>
                                          </p:stCondLst>
                                        </p:cTn>
                                        <p:tgtEl>
                                          <p:spTgt spid="40"/>
                                        </p:tgtEl>
                                      </p:cBhvr>
                                      <p:to x="100000" y="100000"/>
                                    </p:animScale>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p:cTn id="64" dur="1000" fill="hold"/>
                                        <p:tgtEl>
                                          <p:spTgt spid="52"/>
                                        </p:tgtEl>
                                        <p:attrNameLst>
                                          <p:attrName>ppt_w</p:attrName>
                                        </p:attrNameLst>
                                      </p:cBhvr>
                                      <p:tavLst>
                                        <p:tav tm="0">
                                          <p:val>
                                            <p:fltVal val="0"/>
                                          </p:val>
                                        </p:tav>
                                        <p:tav tm="100000">
                                          <p:val>
                                            <p:strVal val="#ppt_w"/>
                                          </p:val>
                                        </p:tav>
                                      </p:tavLst>
                                    </p:anim>
                                    <p:anim calcmode="lin" valueType="num">
                                      <p:cBhvr>
                                        <p:cTn id="65" dur="1000" fill="hold"/>
                                        <p:tgtEl>
                                          <p:spTgt spid="52"/>
                                        </p:tgtEl>
                                        <p:attrNameLst>
                                          <p:attrName>ppt_h</p:attrName>
                                        </p:attrNameLst>
                                      </p:cBhvr>
                                      <p:tavLst>
                                        <p:tav tm="0">
                                          <p:val>
                                            <p:fltVal val="0"/>
                                          </p:val>
                                        </p:tav>
                                        <p:tav tm="100000">
                                          <p:val>
                                            <p:strVal val="#ppt_h"/>
                                          </p:val>
                                        </p:tav>
                                      </p:tavLst>
                                    </p:anim>
                                    <p:anim calcmode="lin" valueType="num">
                                      <p:cBhvr>
                                        <p:cTn id="66" dur="1000" fill="hold"/>
                                        <p:tgtEl>
                                          <p:spTgt spid="52"/>
                                        </p:tgtEl>
                                        <p:attrNameLst>
                                          <p:attrName>style.rotation</p:attrName>
                                        </p:attrNameLst>
                                      </p:cBhvr>
                                      <p:tavLst>
                                        <p:tav tm="0">
                                          <p:val>
                                            <p:fltVal val="90"/>
                                          </p:val>
                                        </p:tav>
                                        <p:tav tm="100000">
                                          <p:val>
                                            <p:fltVal val="0"/>
                                          </p:val>
                                        </p:tav>
                                      </p:tavLst>
                                    </p:anim>
                                    <p:animEffect transition="in" filter="fade">
                                      <p:cBhvr>
                                        <p:cTn id="67" dur="1000"/>
                                        <p:tgtEl>
                                          <p:spTgt spid="52"/>
                                        </p:tgtEl>
                                      </p:cBhvr>
                                    </p:animEffec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p:cTn id="73" dur="1000" fill="hold"/>
                                        <p:tgtEl>
                                          <p:spTgt spid="55"/>
                                        </p:tgtEl>
                                        <p:attrNameLst>
                                          <p:attrName>ppt_w</p:attrName>
                                        </p:attrNameLst>
                                      </p:cBhvr>
                                      <p:tavLst>
                                        <p:tav tm="0">
                                          <p:val>
                                            <p:fltVal val="0"/>
                                          </p:val>
                                        </p:tav>
                                        <p:tav tm="100000">
                                          <p:val>
                                            <p:strVal val="#ppt_w"/>
                                          </p:val>
                                        </p:tav>
                                      </p:tavLst>
                                    </p:anim>
                                    <p:anim calcmode="lin" valueType="num">
                                      <p:cBhvr>
                                        <p:cTn id="74" dur="1000" fill="hold"/>
                                        <p:tgtEl>
                                          <p:spTgt spid="55"/>
                                        </p:tgtEl>
                                        <p:attrNameLst>
                                          <p:attrName>ppt_h</p:attrName>
                                        </p:attrNameLst>
                                      </p:cBhvr>
                                      <p:tavLst>
                                        <p:tav tm="0">
                                          <p:val>
                                            <p:fltVal val="0"/>
                                          </p:val>
                                        </p:tav>
                                        <p:tav tm="100000">
                                          <p:val>
                                            <p:strVal val="#ppt_h"/>
                                          </p:val>
                                        </p:tav>
                                      </p:tavLst>
                                    </p:anim>
                                    <p:anim calcmode="lin" valueType="num">
                                      <p:cBhvr>
                                        <p:cTn id="75" dur="1000" fill="hold"/>
                                        <p:tgtEl>
                                          <p:spTgt spid="55"/>
                                        </p:tgtEl>
                                        <p:attrNameLst>
                                          <p:attrName>style.rotation</p:attrName>
                                        </p:attrNameLst>
                                      </p:cBhvr>
                                      <p:tavLst>
                                        <p:tav tm="0">
                                          <p:val>
                                            <p:fltVal val="90"/>
                                          </p:val>
                                        </p:tav>
                                        <p:tav tm="100000">
                                          <p:val>
                                            <p:fltVal val="0"/>
                                          </p:val>
                                        </p:tav>
                                      </p:tavLst>
                                    </p:anim>
                                    <p:animEffect transition="in" filter="fade">
                                      <p:cBhvr>
                                        <p:cTn id="76" dur="1000"/>
                                        <p:tgtEl>
                                          <p:spTgt spid="55"/>
                                        </p:tgtEl>
                                      </p:cBhvr>
                                    </p:animEffect>
                                  </p:childTnLst>
                                </p:cTn>
                              </p:par>
                            </p:childTnLst>
                          </p:cTn>
                        </p:par>
                      </p:childTnLst>
                    </p:cTn>
                  </p:par>
                </p:childTnLst>
              </p:cTn>
              <p:nextCondLst>
                <p:cond evt="onClick" delay="0">
                  <p:tgtEl>
                    <p:spTgt spid="46"/>
                  </p:tgtEl>
                </p:cond>
              </p:nextCondLst>
            </p:seq>
          </p:childTnLst>
        </p:cTn>
      </p:par>
    </p:tnLst>
    <p:bldLst>
      <p:bldP spid="30" grpId="0" animBg="1"/>
      <p:bldP spid="24" grpId="0"/>
      <p:bldP spid="5" grpId="0" build="p"/>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mps"/>
          <p:cNvSpPr/>
          <p:nvPr/>
        </p:nvSpPr>
        <p:spPr>
          <a:xfrm>
            <a:off x="1291077" y="5907920"/>
            <a:ext cx="9615075" cy="548464"/>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prstClr val="white"/>
              </a:solidFill>
            </a:endParaRPr>
          </a:p>
        </p:txBody>
      </p:sp>
      <p:grpSp>
        <p:nvGrpSpPr>
          <p:cNvPr id="46" name="Groupe 5"/>
          <p:cNvGrpSpPr>
            <a:grpSpLocks/>
          </p:cNvGrpSpPr>
          <p:nvPr/>
        </p:nvGrpSpPr>
        <p:grpSpPr bwMode="auto">
          <a:xfrm>
            <a:off x="1353482" y="3160088"/>
            <a:ext cx="9656099" cy="3535021"/>
            <a:chOff x="-195950" y="2560920"/>
            <a:chExt cx="9657742" cy="3537922"/>
          </a:xfrm>
        </p:grpSpPr>
        <p:pic>
          <p:nvPicPr>
            <p:cNvPr id="78870"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3915711" y="2759670"/>
              <a:ext cx="1443087" cy="253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71" name="Groupe 28"/>
            <p:cNvGrpSpPr>
              <a:grpSpLocks/>
            </p:cNvGrpSpPr>
            <p:nvPr/>
          </p:nvGrpSpPr>
          <p:grpSpPr bwMode="auto">
            <a:xfrm>
              <a:off x="-195950" y="2560920"/>
              <a:ext cx="9657742" cy="3537922"/>
              <a:chOff x="-195950" y="2561392"/>
              <a:chExt cx="9657742" cy="3537386"/>
            </a:xfrm>
          </p:grpSpPr>
          <p:grpSp>
            <p:nvGrpSpPr>
              <p:cNvPr id="78873" name="Groupe 28"/>
              <p:cNvGrpSpPr>
                <a:grpSpLocks/>
              </p:cNvGrpSpPr>
              <p:nvPr/>
            </p:nvGrpSpPr>
            <p:grpSpPr bwMode="auto">
              <a:xfrm>
                <a:off x="-195950" y="2561392"/>
                <a:ext cx="3189777" cy="3537384"/>
                <a:chOff x="-196604" y="3689169"/>
                <a:chExt cx="3189983" cy="3536457"/>
              </a:xfrm>
            </p:grpSpPr>
            <p:pic>
              <p:nvPicPr>
                <p:cNvPr id="78878"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2731" y="3689169"/>
                  <a:ext cx="2969033" cy="279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9" name="ZoneTexte 17"/>
                <p:cNvSpPr txBox="1">
                  <a:spLocks noChangeArrowheads="1"/>
                </p:cNvSpPr>
                <p:nvPr/>
              </p:nvSpPr>
              <p:spPr bwMode="auto">
                <a:xfrm>
                  <a:off x="-196604" y="6481733"/>
                  <a:ext cx="3189983" cy="46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dirty="0">
                      <a:solidFill>
                        <a:srgbClr val="FFFFFF"/>
                      </a:solidFill>
                      <a:cs typeface="Calibri" panose="020F0502020204030204" pitchFamily="34" charset="0"/>
                    </a:rPr>
                    <a:t>Au début</a:t>
                  </a:r>
                </a:p>
              </p:txBody>
            </p:sp>
            <p:cxnSp>
              <p:nvCxnSpPr>
                <p:cNvPr id="60" name="Connecteur droit 59"/>
                <p:cNvCxnSpPr/>
                <p:nvPr/>
              </p:nvCxnSpPr>
              <p:spPr>
                <a:xfrm>
                  <a:off x="2993379" y="6452199"/>
                  <a:ext cx="0" cy="773427"/>
                </a:xfrm>
                <a:prstGeom prst="line">
                  <a:avLst/>
                </a:prstGeom>
                <a:ln w="31750">
                  <a:solidFill>
                    <a:srgbClr val="C9E8F3"/>
                  </a:solidFill>
                </a:ln>
              </p:spPr>
              <p:style>
                <a:lnRef idx="1">
                  <a:schemeClr val="accent1"/>
                </a:lnRef>
                <a:fillRef idx="0">
                  <a:schemeClr val="accent1"/>
                </a:fillRef>
                <a:effectRef idx="0">
                  <a:schemeClr val="accent1"/>
                </a:effectRef>
                <a:fontRef idx="minor">
                  <a:schemeClr val="tx1"/>
                </a:fontRef>
              </p:style>
            </p:cxnSp>
          </p:grpSp>
          <p:grpSp>
            <p:nvGrpSpPr>
              <p:cNvPr id="78874" name="Groupe 30"/>
              <p:cNvGrpSpPr>
                <a:grpSpLocks/>
              </p:cNvGrpSpPr>
              <p:nvPr/>
            </p:nvGrpSpPr>
            <p:grpSpPr bwMode="auto">
              <a:xfrm>
                <a:off x="3023641" y="5320382"/>
                <a:ext cx="3285450" cy="778396"/>
                <a:chOff x="3023946" y="6447908"/>
                <a:chExt cx="3284796" cy="778828"/>
              </a:xfrm>
            </p:grpSpPr>
            <p:sp>
              <p:nvSpPr>
                <p:cNvPr id="78876" name="ZoneTexte 17"/>
                <p:cNvSpPr txBox="1">
                  <a:spLocks noChangeArrowheads="1"/>
                </p:cNvSpPr>
                <p:nvPr/>
              </p:nvSpPr>
              <p:spPr bwMode="auto">
                <a:xfrm>
                  <a:off x="3023946" y="6481859"/>
                  <a:ext cx="3282317" cy="46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dirty="0">
                      <a:solidFill>
                        <a:srgbClr val="FFFFFF"/>
                      </a:solidFill>
                      <a:cs typeface="Calibri" panose="020F0502020204030204" pitchFamily="34" charset="0"/>
                    </a:rPr>
                    <a:t>Plus tard</a:t>
                  </a:r>
                </a:p>
              </p:txBody>
            </p:sp>
            <p:cxnSp>
              <p:nvCxnSpPr>
                <p:cNvPr id="57" name="Connecteur droit 56"/>
                <p:cNvCxnSpPr/>
                <p:nvPr/>
              </p:nvCxnSpPr>
              <p:spPr>
                <a:xfrm>
                  <a:off x="6305567" y="6447908"/>
                  <a:ext cx="3175" cy="778828"/>
                </a:xfrm>
                <a:prstGeom prst="line">
                  <a:avLst/>
                </a:prstGeom>
                <a:ln w="31750">
                  <a:solidFill>
                    <a:srgbClr val="C9E8F3"/>
                  </a:solidFill>
                </a:ln>
              </p:spPr>
              <p:style>
                <a:lnRef idx="1">
                  <a:schemeClr val="accent1"/>
                </a:lnRef>
                <a:fillRef idx="0">
                  <a:schemeClr val="accent1"/>
                </a:fillRef>
                <a:effectRef idx="0">
                  <a:schemeClr val="accent1"/>
                </a:effectRef>
                <a:fontRef idx="minor">
                  <a:schemeClr val="tx1"/>
                </a:fontRef>
              </p:style>
            </p:cxnSp>
          </p:grpSp>
          <p:sp>
            <p:nvSpPr>
              <p:cNvPr id="78875" name="ZoneTexte 17"/>
              <p:cNvSpPr txBox="1">
                <a:spLocks noChangeArrowheads="1"/>
              </p:cNvSpPr>
              <p:nvPr/>
            </p:nvSpPr>
            <p:spPr bwMode="auto">
              <a:xfrm>
                <a:off x="6375220" y="5354313"/>
                <a:ext cx="3086572" cy="46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dirty="0">
                    <a:solidFill>
                      <a:srgbClr val="FFFFFF"/>
                    </a:solidFill>
                    <a:cs typeface="Calibri" panose="020F0502020204030204" pitchFamily="34" charset="0"/>
                  </a:rPr>
                  <a:t>Encore plus tard</a:t>
                </a:r>
              </a:p>
            </p:txBody>
          </p:sp>
        </p:grpSp>
        <p:pic>
          <p:nvPicPr>
            <p:cNvPr id="78872"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6305914" y="2773439"/>
              <a:ext cx="2798803" cy="26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68"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47945" y="1849260"/>
            <a:ext cx="160020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p:txBody>
          <a:bodyPr/>
          <a:lstStyle/>
          <a:p>
            <a:r>
              <a:rPr lang="fr-FR" altLang="fr-FR" dirty="0">
                <a:cs typeface="Calibri" panose="020F0502020204030204" pitchFamily="34" charset="0"/>
              </a:rPr>
              <a:t>Quels sont les effets chroniques de la pollution de l’air sur la santé ?</a:t>
            </a:r>
            <a:br>
              <a:rPr lang="fr-FR" altLang="fr-FR" dirty="0">
                <a:cs typeface="Calibri" panose="020F0502020204030204" pitchFamily="34" charset="0"/>
              </a:rPr>
            </a:br>
            <a:endParaRPr lang="fr-FR" dirty="0"/>
          </a:p>
        </p:txBody>
      </p:sp>
      <p:sp>
        <p:nvSpPr>
          <p:cNvPr id="5" name="Espace réservé du contenu 4"/>
          <p:cNvSpPr>
            <a:spLocks noGrp="1"/>
          </p:cNvSpPr>
          <p:nvPr>
            <p:ph sz="quarter" idx="4"/>
          </p:nvPr>
        </p:nvSpPr>
        <p:spPr>
          <a:xfrm>
            <a:off x="5220182" y="1529426"/>
            <a:ext cx="6135206" cy="1843007"/>
          </a:xfrm>
        </p:spPr>
        <p:txBody>
          <a:bodyPr/>
          <a:lstStyle/>
          <a:p>
            <a:pPr marL="0" indent="0">
              <a:spcBef>
                <a:spcPts val="0"/>
              </a:spcBef>
              <a:buNone/>
            </a:pPr>
            <a:r>
              <a:rPr lang="fr-FR" altLang="fr-FR" sz="2000" dirty="0">
                <a:cs typeface="Calibri" panose="020F0502020204030204" pitchFamily="34" charset="0"/>
              </a:rPr>
              <a:t>Lorsque les symptômes de la pollution de l’air apparaissent lentement au cours du temps, à force d’un contact répété avec le polluant, on parle d’effet chronique.</a:t>
            </a:r>
          </a:p>
          <a:p>
            <a:pPr marL="0" indent="0">
              <a:spcBef>
                <a:spcPts val="0"/>
              </a:spcBef>
              <a:buNone/>
            </a:pPr>
            <a:endParaRPr lang="fr-FR" altLang="fr-FR" sz="2000" dirty="0">
              <a:cs typeface="Calibri" panose="020F0502020204030204" pitchFamily="34" charset="0"/>
            </a:endParaRPr>
          </a:p>
          <a:p>
            <a:pPr marL="0" indent="0">
              <a:spcBef>
                <a:spcPts val="0"/>
              </a:spcBef>
              <a:buNone/>
            </a:pPr>
            <a:r>
              <a:rPr lang="fr-FR" altLang="fr-FR" sz="1400" dirty="0">
                <a:cs typeface="Calibri" panose="020F0502020204030204" pitchFamily="34" charset="0"/>
              </a:rPr>
              <a:t>Quelques exemples : allergies, asthme, maladies respiratoires, cancers…</a:t>
            </a:r>
          </a:p>
          <a:p>
            <a:pPr marL="0" indent="0">
              <a:buNone/>
            </a:pPr>
            <a:endParaRPr lang="fr-FR" sz="2000" dirty="0"/>
          </a:p>
        </p:txBody>
      </p:sp>
      <p:sp>
        <p:nvSpPr>
          <p:cNvPr id="2" name="Espace réservé du numéro de diapositive 1">
            <a:extLst>
              <a:ext uri="{FF2B5EF4-FFF2-40B4-BE49-F238E27FC236}">
                <a16:creationId xmlns:a16="http://schemas.microsoft.com/office/drawing/2014/main" id="{068CE7D9-05CB-0E4A-8F77-A411C7BDD592}"/>
              </a:ext>
            </a:extLst>
          </p:cNvPr>
          <p:cNvSpPr>
            <a:spLocks noGrp="1"/>
          </p:cNvSpPr>
          <p:nvPr>
            <p:ph type="sldNum" sz="quarter" idx="12"/>
          </p:nvPr>
        </p:nvSpPr>
        <p:spPr/>
        <p:txBody>
          <a:bodyPr/>
          <a:lstStyle/>
          <a:p>
            <a:pPr>
              <a:defRPr/>
            </a:pPr>
            <a:fld id="{48F265C7-EABA-4DE4-891D-2039DC5DD204}" type="slidenum">
              <a:rPr lang="fr-FR" altLang="fr-FR" smtClean="0"/>
              <a:pPr>
                <a:defRPr/>
              </a:pPr>
              <a:t>100</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68"/>
                                        </p:tgtEl>
                                        <p:attrNameLst>
                                          <p:attrName>style.visibility</p:attrName>
                                        </p:attrNameLst>
                                      </p:cBhvr>
                                      <p:to>
                                        <p:strVal val="visible"/>
                                      </p:to>
                                    </p:set>
                                  </p:childTnLst>
                                </p:cTn>
                              </p:par>
                              <p:par>
                                <p:cTn id="7" presetID="55"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strVal val="#ppt_w*0.70"/>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Effect transition="in" filter="fade">
                                      <p:cBhvr>
                                        <p:cTn id="11" dur="1000"/>
                                        <p:tgtEl>
                                          <p:spTgt spid="3"/>
                                        </p:tgtEl>
                                      </p:cBhvr>
                                    </p:animEffect>
                                  </p:childTnLst>
                                </p:cTn>
                              </p:par>
                              <p:par>
                                <p:cTn id="12" presetID="1"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a:xfrm>
            <a:off x="7998107" y="2879466"/>
            <a:ext cx="3577200" cy="2595363"/>
          </a:xfrm>
        </p:spPr>
        <p:txBody>
          <a:bodyPr/>
          <a:lstStyle/>
          <a:p>
            <a:pPr marL="0" indent="0">
              <a:buNone/>
            </a:pPr>
            <a:r>
              <a:rPr lang="fr-FR" altLang="fr-FR" sz="2000" dirty="0">
                <a:cs typeface="Calibri" panose="020F0502020204030204" pitchFamily="34" charset="0"/>
              </a:rPr>
              <a:t>La cigarette peut avoir un </a:t>
            </a:r>
            <a:r>
              <a:rPr lang="fr-FR" altLang="fr-FR" sz="2000" b="1" dirty="0">
                <a:cs typeface="Calibri" panose="020F0502020204030204" pitchFamily="34" charset="0"/>
              </a:rPr>
              <a:t>effet immédiat </a:t>
            </a:r>
            <a:r>
              <a:rPr lang="fr-FR" altLang="fr-FR" sz="2000" b="1" u="sng" dirty="0">
                <a:cs typeface="Calibri" panose="020F0502020204030204" pitchFamily="34" charset="0"/>
              </a:rPr>
              <a:t>et</a:t>
            </a:r>
            <a:r>
              <a:rPr lang="fr-FR" altLang="fr-FR" sz="2000" b="1" dirty="0">
                <a:cs typeface="Calibri" panose="020F0502020204030204" pitchFamily="34" charset="0"/>
              </a:rPr>
              <a:t> chronique sur notre organisme</a:t>
            </a:r>
            <a:r>
              <a:rPr lang="fr-FR" altLang="fr-FR" sz="2000" dirty="0">
                <a:cs typeface="Calibri" panose="020F0502020204030204" pitchFamily="34" charset="0"/>
              </a:rPr>
              <a:t>.</a:t>
            </a:r>
          </a:p>
          <a:p>
            <a:pPr marL="0" indent="0">
              <a:buNone/>
            </a:pPr>
            <a:endParaRPr lang="fr-FR" altLang="fr-FR" sz="2000" dirty="0">
              <a:cs typeface="Calibri" panose="020F0502020204030204" pitchFamily="34" charset="0"/>
            </a:endParaRPr>
          </a:p>
          <a:p>
            <a:pPr marL="0" indent="0">
              <a:buNone/>
            </a:pPr>
            <a:r>
              <a:rPr lang="fr-FR" sz="2000" dirty="0">
                <a:cs typeface="Calibri" panose="020F0502020204030204" pitchFamily="34" charset="0"/>
              </a:rPr>
              <a:t>Par ailleurs, il est marqué clairement sur les paquets de cigarettes que « fumer tue ».</a:t>
            </a:r>
          </a:p>
        </p:txBody>
      </p:sp>
      <p:pic>
        <p:nvPicPr>
          <p:cNvPr id="25" name="Image 2" descr="Une image contenant jouet, poupée, table, gâteau&#10;&#10;Description générée automatiqu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909" y="2469173"/>
            <a:ext cx="6286178" cy="422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a:xfrm>
            <a:off x="1674661" y="365125"/>
            <a:ext cx="10438569" cy="1325563"/>
          </a:xfrm>
        </p:spPr>
        <p:txBody>
          <a:bodyPr/>
          <a:lstStyle/>
          <a:p>
            <a:r>
              <a:rPr lang="fr-FR" dirty="0">
                <a:cs typeface="Calibri" panose="020F0502020204030204" pitchFamily="34" charset="0"/>
              </a:rPr>
              <a:t>La cigarette a-t-elle un effet immédiat ou chronique sur notre organisme ? </a:t>
            </a:r>
            <a:endParaRPr lang="fr-FR" dirty="0"/>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101</a:t>
            </a:fld>
            <a:endParaRPr lang="fr-FR" dirty="0">
              <a:solidFill>
                <a:schemeClr val="bg1"/>
              </a:solidFill>
            </a:endParaRPr>
          </a:p>
        </p:txBody>
      </p:sp>
      <p:pic>
        <p:nvPicPr>
          <p:cNvPr id="6"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4">
            <a:alphaModFix/>
          </a:blip>
          <a:srcRect/>
          <a:stretch/>
        </p:blipFill>
        <p:spPr>
          <a:xfrm>
            <a:off x="1215205" y="1274409"/>
            <a:ext cx="1504224" cy="1589653"/>
          </a:xfrm>
          <a:prstGeom prst="rect">
            <a:avLst/>
          </a:prstGeom>
          <a:noFill/>
          <a:ln>
            <a:noFill/>
          </a:ln>
        </p:spPr>
      </p:pic>
      <p:pic>
        <p:nvPicPr>
          <p:cNvPr id="7" name="Plus 2">
            <a:hlinkClick r:id="rId5" action="ppaction://hlinksldjump"/>
            <a:extLst>
              <a:ext uri="{FF2B5EF4-FFF2-40B4-BE49-F238E27FC236}">
                <a16:creationId xmlns:a16="http://schemas.microsoft.com/office/drawing/2014/main" id="{82A80487-0E12-43BE-BB27-2D042AB40011}"/>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9898505" y="3540011"/>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 name="Image 55" descr="Une image contenant appareil, fer à repasser, sombre&#10;&#10;Description générée automatiquement">
            <a:extLst>
              <a:ext uri="{FF2B5EF4-FFF2-40B4-BE49-F238E27FC236}">
                <a16:creationId xmlns:a16="http://schemas.microsoft.com/office/drawing/2014/main" id="{39290C0C-B9CC-471A-B291-304E754F9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1674" y="1450591"/>
            <a:ext cx="3338352" cy="2086470"/>
          </a:xfrm>
          <a:prstGeom prst="rect">
            <a:avLst/>
          </a:prstGeom>
        </p:spPr>
      </p:pic>
      <p:pic>
        <p:nvPicPr>
          <p:cNvPr id="53" name="Imag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619" y="4723845"/>
            <a:ext cx="2660378" cy="1356271"/>
          </a:xfrm>
          <a:prstGeom prst="rect">
            <a:avLst/>
          </a:prstGeom>
        </p:spPr>
      </p:pic>
      <p:pic>
        <p:nvPicPr>
          <p:cNvPr id="49" name="Imag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5399" y="3851869"/>
            <a:ext cx="2224660" cy="2228247"/>
          </a:xfrm>
          <a:prstGeom prst="rect">
            <a:avLst/>
          </a:prstGeom>
        </p:spPr>
      </p:pic>
      <p:pic>
        <p:nvPicPr>
          <p:cNvPr id="54" name="Imag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1152" y="1517255"/>
            <a:ext cx="2760516" cy="19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3483" y="1095052"/>
            <a:ext cx="1240369" cy="2180956"/>
          </a:xfrm>
          <a:prstGeom prst="rect">
            <a:avLst/>
          </a:prstGeom>
        </p:spPr>
      </p:pic>
      <p:grpSp>
        <p:nvGrpSpPr>
          <p:cNvPr id="81" name="Groupe 6"/>
          <p:cNvGrpSpPr>
            <a:grpSpLocks/>
          </p:cNvGrpSpPr>
          <p:nvPr/>
        </p:nvGrpSpPr>
        <p:grpSpPr bwMode="auto">
          <a:xfrm>
            <a:off x="9193607" y="4111951"/>
            <a:ext cx="1835121" cy="1952874"/>
            <a:chOff x="7659039" y="4458438"/>
            <a:chExt cx="1836004" cy="1953182"/>
          </a:xfrm>
        </p:grpSpPr>
        <p:pic>
          <p:nvPicPr>
            <p:cNvPr id="82" name="Imag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659039" y="4887131"/>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Bulle ronde"/>
            <p:cNvSpPr/>
            <p:nvPr/>
          </p:nvSpPr>
          <p:spPr bwMode="auto">
            <a:xfrm>
              <a:off x="8360927" y="4458438"/>
              <a:ext cx="1134116" cy="739035"/>
            </a:xfrm>
            <a:prstGeom prst="wedgeEllipseCallout">
              <a:avLst>
                <a:gd name="adj1" fmla="val -12864"/>
                <a:gd name="adj2" fmla="val 76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endParaRPr>
            </a:p>
          </p:txBody>
        </p:sp>
        <p:sp>
          <p:nvSpPr>
            <p:cNvPr id="84" name="ZoneTexte 14"/>
            <p:cNvSpPr txBox="1">
              <a:spLocks noChangeArrowheads="1"/>
            </p:cNvSpPr>
            <p:nvPr/>
          </p:nvSpPr>
          <p:spPr bwMode="auto">
            <a:xfrm>
              <a:off x="8360927" y="4531662"/>
              <a:ext cx="1134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latin typeface="+mn-lt"/>
                  <a:cs typeface="Calibri" panose="020F0502020204030204" pitchFamily="34" charset="0"/>
                </a:rPr>
                <a:t>Et d’autres encore…</a:t>
              </a:r>
            </a:p>
          </p:txBody>
        </p:sp>
      </p:grpSp>
      <p:pic>
        <p:nvPicPr>
          <p:cNvPr id="94" name="Plus 4"/>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2917732" y="6314506"/>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2"/>
          <p:cNvSpPr>
            <a:spLocks noChangeArrowheads="1"/>
          </p:cNvSpPr>
          <p:nvPr/>
        </p:nvSpPr>
        <p:spPr bwMode="auto">
          <a:xfrm>
            <a:off x="1520380" y="3151158"/>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Impact sanitaire</a:t>
            </a:r>
            <a:endParaRPr lang="fr-FR" altLang="fr-FR" sz="1800" dirty="0">
              <a:latin typeface="+mn-lt"/>
              <a:cs typeface="Calibri" panose="020F0502020204030204" pitchFamily="34" charset="0"/>
            </a:endParaRPr>
          </a:p>
        </p:txBody>
      </p:sp>
      <p:sp>
        <p:nvSpPr>
          <p:cNvPr id="18" name="Rectangle 32"/>
          <p:cNvSpPr>
            <a:spLocks noChangeArrowheads="1"/>
          </p:cNvSpPr>
          <p:nvPr/>
        </p:nvSpPr>
        <p:spPr bwMode="auto">
          <a:xfrm>
            <a:off x="4995452" y="3144212"/>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Pollution de l’eau</a:t>
            </a:r>
          </a:p>
        </p:txBody>
      </p:sp>
      <p:sp>
        <p:nvSpPr>
          <p:cNvPr id="19" name="Rectangle 32"/>
          <p:cNvSpPr>
            <a:spLocks noChangeArrowheads="1"/>
          </p:cNvSpPr>
          <p:nvPr/>
        </p:nvSpPr>
        <p:spPr bwMode="auto">
          <a:xfrm>
            <a:off x="8245836" y="3151158"/>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Déforestation </a:t>
            </a:r>
          </a:p>
        </p:txBody>
      </p:sp>
      <p:sp>
        <p:nvSpPr>
          <p:cNvPr id="20" name="Rectangle 32"/>
          <p:cNvSpPr>
            <a:spLocks noChangeArrowheads="1"/>
          </p:cNvSpPr>
          <p:nvPr/>
        </p:nvSpPr>
        <p:spPr bwMode="auto">
          <a:xfrm>
            <a:off x="4995452" y="5801434"/>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Pesticides</a:t>
            </a:r>
            <a:endParaRPr lang="fr-FR" altLang="fr-FR" sz="1800" dirty="0">
              <a:latin typeface="+mn-lt"/>
              <a:cs typeface="Calibri" panose="020F0502020204030204" pitchFamily="34" charset="0"/>
            </a:endParaRPr>
          </a:p>
        </p:txBody>
      </p:sp>
      <p:sp>
        <p:nvSpPr>
          <p:cNvPr id="21" name="Rectangle 32"/>
          <p:cNvSpPr>
            <a:spLocks noChangeArrowheads="1"/>
          </p:cNvSpPr>
          <p:nvPr/>
        </p:nvSpPr>
        <p:spPr bwMode="auto">
          <a:xfrm>
            <a:off x="1160072" y="5647546"/>
            <a:ext cx="38860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Impact sur</a:t>
            </a:r>
          </a:p>
          <a:p>
            <a:pPr algn="ctr" eaLnBrk="1" hangingPunct="1">
              <a:lnSpc>
                <a:spcPct val="100000"/>
              </a:lnSpc>
              <a:spcBef>
                <a:spcPct val="0"/>
              </a:spcBef>
              <a:buFontTx/>
              <a:buNone/>
            </a:pPr>
            <a:r>
              <a:rPr lang="fr-FR" altLang="fr-FR" sz="2000" b="1" dirty="0">
                <a:latin typeface="+mn-lt"/>
                <a:cs typeface="Calibri" panose="020F0502020204030204" pitchFamily="34" charset="0"/>
              </a:rPr>
              <a:t>la biodiversité</a:t>
            </a:r>
            <a:endParaRPr lang="fr-FR" altLang="fr-FR" sz="1800" dirty="0">
              <a:latin typeface="+mn-lt"/>
              <a:cs typeface="Calibri" panose="020F0502020204030204" pitchFamily="34" charset="0"/>
            </a:endParaRPr>
          </a:p>
        </p:txBody>
      </p:sp>
      <p:pic>
        <p:nvPicPr>
          <p:cNvPr id="41" name="Plus 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6305778" y="3456617"/>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lus 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9601410" y="3500551"/>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lus 5"/>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6315009" y="6169427"/>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p:txBody>
          <a:bodyPr/>
          <a:lstStyle/>
          <a:p>
            <a:r>
              <a:rPr lang="fr-FR" dirty="0"/>
              <a:t>Impacts de la cigarette et du mégot</a:t>
            </a:r>
          </a:p>
        </p:txBody>
      </p:sp>
      <p:grpSp>
        <p:nvGrpSpPr>
          <p:cNvPr id="85" name="Groupe 84"/>
          <p:cNvGrpSpPr/>
          <p:nvPr/>
        </p:nvGrpSpPr>
        <p:grpSpPr>
          <a:xfrm>
            <a:off x="2598850" y="2015419"/>
            <a:ext cx="1015200" cy="1015200"/>
            <a:chOff x="2979068" y="2181479"/>
            <a:chExt cx="1015200" cy="1015200"/>
          </a:xfrm>
          <a:solidFill>
            <a:srgbClr val="42C4E3"/>
          </a:solidFill>
        </p:grpSpPr>
        <p:sp>
          <p:nvSpPr>
            <p:cNvPr id="86"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5"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96" name="Groupe 95"/>
          <p:cNvGrpSpPr/>
          <p:nvPr/>
        </p:nvGrpSpPr>
        <p:grpSpPr>
          <a:xfrm>
            <a:off x="9328145" y="2015419"/>
            <a:ext cx="1015200" cy="1015200"/>
            <a:chOff x="9725308" y="2293938"/>
            <a:chExt cx="1015200" cy="1015200"/>
          </a:xfrm>
        </p:grpSpPr>
        <p:sp>
          <p:nvSpPr>
            <p:cNvPr id="97"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8"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99" name="Groupe 98"/>
          <p:cNvGrpSpPr/>
          <p:nvPr/>
        </p:nvGrpSpPr>
        <p:grpSpPr>
          <a:xfrm>
            <a:off x="6065925" y="4627749"/>
            <a:ext cx="1015200" cy="1015200"/>
            <a:chOff x="6250282" y="5007328"/>
            <a:chExt cx="1015200" cy="1015200"/>
          </a:xfrm>
        </p:grpSpPr>
        <p:sp>
          <p:nvSpPr>
            <p:cNvPr id="100"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1"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02" name="Groupe 101"/>
          <p:cNvGrpSpPr/>
          <p:nvPr/>
        </p:nvGrpSpPr>
        <p:grpSpPr>
          <a:xfrm>
            <a:off x="2595521" y="4627749"/>
            <a:ext cx="1015200" cy="1015200"/>
            <a:chOff x="3027027" y="5047015"/>
            <a:chExt cx="1015200" cy="1015200"/>
          </a:xfrm>
        </p:grpSpPr>
        <p:sp>
          <p:nvSpPr>
            <p:cNvPr id="103"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4"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05" name="Groupe 104"/>
          <p:cNvGrpSpPr/>
          <p:nvPr/>
        </p:nvGrpSpPr>
        <p:grpSpPr>
          <a:xfrm>
            <a:off x="6062490" y="2015419"/>
            <a:ext cx="1015200" cy="1015200"/>
            <a:chOff x="6429109" y="2275219"/>
            <a:chExt cx="1015200" cy="1015200"/>
          </a:xfrm>
        </p:grpSpPr>
        <p:sp>
          <p:nvSpPr>
            <p:cNvPr id="106"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7"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108" name="Groupe 107"/>
          <p:cNvGrpSpPr/>
          <p:nvPr/>
        </p:nvGrpSpPr>
        <p:grpSpPr>
          <a:xfrm>
            <a:off x="9328145" y="4627749"/>
            <a:ext cx="1015200" cy="1015200"/>
            <a:chOff x="9902970" y="5173076"/>
            <a:chExt cx="1015200" cy="1015200"/>
          </a:xfrm>
        </p:grpSpPr>
        <p:sp>
          <p:nvSpPr>
            <p:cNvPr id="109"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0"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47" name="ZoneTexte 46"/>
          <p:cNvSpPr txBox="1"/>
          <p:nvPr/>
        </p:nvSpPr>
        <p:spPr>
          <a:xfrm>
            <a:off x="0" y="6572237"/>
            <a:ext cx="997517" cy="307777"/>
          </a:xfrm>
          <a:prstGeom prst="rect">
            <a:avLst/>
          </a:prstGeom>
          <a:noFill/>
        </p:spPr>
        <p:txBody>
          <a:bodyPr wrap="none" rtlCol="0">
            <a:spAutoFit/>
          </a:bodyPr>
          <a:lstStyle/>
          <a:p>
            <a:r>
              <a:rPr lang="fr-FR" sz="1400" dirty="0"/>
              <a:t>S.E.D.P.EDE</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102</a:t>
            </a:fld>
            <a:endParaRPr lang="fr-FR" dirty="0">
              <a:solidFill>
                <a:schemeClr val="bg1"/>
              </a:solidFill>
            </a:endParaRPr>
          </a:p>
        </p:txBody>
      </p:sp>
      <p:grpSp>
        <p:nvGrpSpPr>
          <p:cNvPr id="75" name="Groupe 74">
            <a:extLst>
              <a:ext uri="{FF2B5EF4-FFF2-40B4-BE49-F238E27FC236}">
                <a16:creationId xmlns:a16="http://schemas.microsoft.com/office/drawing/2014/main" id="{10749A04-4768-1A48-A419-D16F32A0EB25}"/>
              </a:ext>
            </a:extLst>
          </p:cNvPr>
          <p:cNvGrpSpPr>
            <a:grpSpLocks/>
          </p:cNvGrpSpPr>
          <p:nvPr/>
        </p:nvGrpSpPr>
        <p:grpSpPr bwMode="auto">
          <a:xfrm>
            <a:off x="7059270" y="925132"/>
            <a:ext cx="1650264" cy="1701325"/>
            <a:chOff x="10029459" y="2658282"/>
            <a:chExt cx="1216165" cy="1125004"/>
          </a:xfrm>
        </p:grpSpPr>
        <p:sp>
          <p:nvSpPr>
            <p:cNvPr id="76" name="Ellipse 3">
              <a:extLst>
                <a:ext uri="{FF2B5EF4-FFF2-40B4-BE49-F238E27FC236}">
                  <a16:creationId xmlns:a16="http://schemas.microsoft.com/office/drawing/2014/main" id="{179336AE-C532-1C4C-997F-A61E861E8D21}"/>
                </a:ext>
              </a:extLst>
            </p:cNvPr>
            <p:cNvSpPr/>
            <p:nvPr/>
          </p:nvSpPr>
          <p:spPr>
            <a:xfrm>
              <a:off x="10029459" y="2658282"/>
              <a:ext cx="1216165" cy="112500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77"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0081576" y="2710854"/>
              <a:ext cx="1157098" cy="103794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altLang="fr-FR" sz="1600" dirty="0">
                  <a:solidFill>
                    <a:schemeClr val="bg1"/>
                  </a:solidFill>
                  <a:latin typeface="+mn-lt"/>
                  <a:cs typeface="Calibri" panose="020F0502020204030204" pitchFamily="34" charset="0"/>
                </a:rPr>
                <a:t>1 mégot jeté dans l’environnement peut polluer jusqu’à 500 litres d’eau.</a:t>
              </a:r>
              <a:endParaRPr lang="fr-FR" sz="1600" dirty="0">
                <a:solidFill>
                  <a:schemeClr val="bg1"/>
                </a:solidFill>
                <a:latin typeface="+mn-lt"/>
                <a:ea typeface="Times New Roman" panose="02020603050405020304" pitchFamily="18" charset="0"/>
              </a:endParaRPr>
            </a:p>
          </p:txBody>
        </p:sp>
      </p:grpSp>
      <p:grpSp>
        <p:nvGrpSpPr>
          <p:cNvPr id="87" name="Groupe 86">
            <a:extLst>
              <a:ext uri="{FF2B5EF4-FFF2-40B4-BE49-F238E27FC236}">
                <a16:creationId xmlns:a16="http://schemas.microsoft.com/office/drawing/2014/main" id="{10749A04-4768-1A48-A419-D16F32A0EB25}"/>
              </a:ext>
            </a:extLst>
          </p:cNvPr>
          <p:cNvGrpSpPr>
            <a:grpSpLocks/>
          </p:cNvGrpSpPr>
          <p:nvPr/>
        </p:nvGrpSpPr>
        <p:grpSpPr bwMode="auto">
          <a:xfrm>
            <a:off x="7106598" y="4248243"/>
            <a:ext cx="1921039" cy="1608627"/>
            <a:chOff x="9910350" y="2452290"/>
            <a:chExt cx="1415713" cy="1063707"/>
          </a:xfrm>
        </p:grpSpPr>
        <p:sp>
          <p:nvSpPr>
            <p:cNvPr id="88" name="Ellipse 3">
              <a:extLst>
                <a:ext uri="{FF2B5EF4-FFF2-40B4-BE49-F238E27FC236}">
                  <a16:creationId xmlns:a16="http://schemas.microsoft.com/office/drawing/2014/main" id="{179336AE-C532-1C4C-997F-A61E861E8D21}"/>
                </a:ext>
              </a:extLst>
            </p:cNvPr>
            <p:cNvSpPr/>
            <p:nvPr/>
          </p:nvSpPr>
          <p:spPr>
            <a:xfrm>
              <a:off x="9910350" y="2452290"/>
              <a:ext cx="1415713" cy="106370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89"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0009521" y="2478055"/>
              <a:ext cx="1193617" cy="103794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solidFill>
                    <a:schemeClr val="bg1"/>
                  </a:solidFill>
                  <a:latin typeface="+mn-lt"/>
                  <a:cs typeface="Calibri" panose="020F0502020204030204" pitchFamily="34" charset="0"/>
                </a:rPr>
                <a:t>La culture du tabac est la 6</a:t>
              </a:r>
              <a:r>
                <a:rPr lang="fr-FR" altLang="fr-FR" sz="1600" baseline="30000" dirty="0">
                  <a:solidFill>
                    <a:schemeClr val="bg1"/>
                  </a:solidFill>
                  <a:latin typeface="+mn-lt"/>
                  <a:cs typeface="Calibri" panose="020F0502020204030204" pitchFamily="34" charset="0"/>
                </a:rPr>
                <a:t>ème</a:t>
              </a:r>
              <a:r>
                <a:rPr lang="fr-FR" altLang="fr-FR" sz="1600" dirty="0">
                  <a:solidFill>
                    <a:schemeClr val="bg1"/>
                  </a:solidFill>
                  <a:latin typeface="+mn-lt"/>
                  <a:cs typeface="Calibri" panose="020F0502020204030204" pitchFamily="34" charset="0"/>
                </a:rPr>
                <a:t> ressource agricole la plus gourmande en pesticides.</a:t>
              </a:r>
            </a:p>
          </p:txBody>
        </p:sp>
      </p:grpSp>
      <p:grpSp>
        <p:nvGrpSpPr>
          <p:cNvPr id="91" name="Groupe 90">
            <a:extLst>
              <a:ext uri="{FF2B5EF4-FFF2-40B4-BE49-F238E27FC236}">
                <a16:creationId xmlns:a16="http://schemas.microsoft.com/office/drawing/2014/main" id="{10749A04-4768-1A48-A419-D16F32A0EB25}"/>
              </a:ext>
            </a:extLst>
          </p:cNvPr>
          <p:cNvGrpSpPr>
            <a:grpSpLocks/>
          </p:cNvGrpSpPr>
          <p:nvPr/>
        </p:nvGrpSpPr>
        <p:grpSpPr bwMode="auto">
          <a:xfrm>
            <a:off x="3827104" y="3737041"/>
            <a:ext cx="1943558" cy="3073078"/>
            <a:chOff x="9757274" y="2480413"/>
            <a:chExt cx="1432308" cy="2032077"/>
          </a:xfrm>
        </p:grpSpPr>
        <p:sp>
          <p:nvSpPr>
            <p:cNvPr id="92" name="Ellipse 3">
              <a:extLst>
                <a:ext uri="{FF2B5EF4-FFF2-40B4-BE49-F238E27FC236}">
                  <a16:creationId xmlns:a16="http://schemas.microsoft.com/office/drawing/2014/main" id="{179336AE-C532-1C4C-997F-A61E861E8D21}"/>
                </a:ext>
              </a:extLst>
            </p:cNvPr>
            <p:cNvSpPr/>
            <p:nvPr/>
          </p:nvSpPr>
          <p:spPr>
            <a:xfrm>
              <a:off x="9757274" y="2480413"/>
              <a:ext cx="1432308" cy="203207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93"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843098" y="2497665"/>
              <a:ext cx="1314263" cy="201482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solidFill>
                    <a:schemeClr val="bg1"/>
                  </a:solidFill>
                  <a:latin typeface="+mn-lt"/>
                  <a:cs typeface="Calibri" panose="020F0502020204030204" pitchFamily="34" charset="0"/>
                </a:rPr>
                <a:t>Près de 800 tonnes de mégots terminent chaque année dans la nature. Ils peuvent provoquer des étouffements et des empoisonnements de la faune aquatique et terrestre.</a:t>
              </a:r>
            </a:p>
          </p:txBody>
        </p:sp>
      </p:grpSp>
      <p:grpSp>
        <p:nvGrpSpPr>
          <p:cNvPr id="78" name="Groupe 77">
            <a:extLst>
              <a:ext uri="{FF2B5EF4-FFF2-40B4-BE49-F238E27FC236}">
                <a16:creationId xmlns:a16="http://schemas.microsoft.com/office/drawing/2014/main" id="{10749A04-4768-1A48-A419-D16F32A0EB25}"/>
              </a:ext>
            </a:extLst>
          </p:cNvPr>
          <p:cNvGrpSpPr>
            <a:grpSpLocks/>
          </p:cNvGrpSpPr>
          <p:nvPr/>
        </p:nvGrpSpPr>
        <p:grpSpPr bwMode="auto">
          <a:xfrm>
            <a:off x="10670779" y="876960"/>
            <a:ext cx="1555980" cy="2886425"/>
            <a:chOff x="11179947" y="2122278"/>
            <a:chExt cx="1146682" cy="1908652"/>
          </a:xfrm>
        </p:grpSpPr>
        <p:sp>
          <p:nvSpPr>
            <p:cNvPr id="79" name="Ellipse 3">
              <a:extLst>
                <a:ext uri="{FF2B5EF4-FFF2-40B4-BE49-F238E27FC236}">
                  <a16:creationId xmlns:a16="http://schemas.microsoft.com/office/drawing/2014/main" id="{179336AE-C532-1C4C-997F-A61E861E8D21}"/>
                </a:ext>
              </a:extLst>
            </p:cNvPr>
            <p:cNvSpPr/>
            <p:nvPr/>
          </p:nvSpPr>
          <p:spPr>
            <a:xfrm>
              <a:off x="11179947" y="2122278"/>
              <a:ext cx="1146682" cy="186802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80"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1179947" y="2178919"/>
              <a:ext cx="1146682" cy="185201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sz="1600" dirty="0">
                  <a:solidFill>
                    <a:schemeClr val="bg1"/>
                  </a:solidFill>
                  <a:latin typeface="+mn-lt"/>
                  <a:ea typeface="Calibri" panose="020F0502020204030204" pitchFamily="34" charset="0"/>
                  <a:cs typeface="Times New Roman" panose="02020603050405020304" pitchFamily="18" charset="0"/>
                </a:rPr>
                <a:t>Peter Taylor, spécialiste de l’économie du tabac, estime que la déforestation liée au tabac s’élève à 60 millions d’arbres par  an.</a:t>
              </a:r>
              <a:endParaRPr lang="fr-FR" altLang="fr-FR" sz="1600" dirty="0">
                <a:solidFill>
                  <a:schemeClr val="bg1"/>
                </a:solidFill>
                <a:latin typeface="+mn-lt"/>
                <a:cs typeface="Calibri" panose="020F0502020204030204" pitchFamily="34" charset="0"/>
              </a:endParaRPr>
            </a:p>
          </p:txBody>
        </p:sp>
      </p:grpSp>
      <p:pic>
        <p:nvPicPr>
          <p:cNvPr id="55" name="clic retour">
            <a:hlinkClick r:id="rId10" action="ppaction://hlinksldjump"/>
            <a:extLst>
              <a:ext uri="{FF2B5EF4-FFF2-40B4-BE49-F238E27FC236}">
                <a16:creationId xmlns:a16="http://schemas.microsoft.com/office/drawing/2014/main" id="{679E50A5-6DD6-49D7-8D9C-95A7B73E8E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671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9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8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58" restart="whenNotActive" fill="hold" evtFilter="cancelBubble" nodeType="interactiveSeq">
                <p:stCondLst>
                  <p:cond evt="onClick" delay="0">
                    <p:tgtEl>
                      <p:spTgt spid="96"/>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9" restart="whenNotActive" fill="hold" evtFilter="cancelBubble" nodeType="interactiveSeq">
                <p:stCondLst>
                  <p:cond evt="onClick" delay="0">
                    <p:tgtEl>
                      <p:spTgt spid="9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99"/>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8"/>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87" restart="whenNotActive" fill="hold" evtFilter="cancelBubble" nodeType="interactiveSeq">
                <p:stCondLst>
                  <p:cond evt="onClick" delay="0">
                    <p:tgtEl>
                      <p:spTgt spid="10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9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childTnLst>
                                </p:cTn>
                              </p:par>
                              <p:par>
                                <p:cTn id="96" presetID="1" presetClass="exit" presetSubtype="0" fill="hold" nodeType="withEffect">
                                  <p:stCondLst>
                                    <p:cond delay="0"/>
                                  </p:stCondLst>
                                  <p:childTnLst>
                                    <p:set>
                                      <p:cBhvr>
                                        <p:cTn id="97"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17" grpId="0"/>
      <p:bldP spid="18" grpId="0"/>
      <p:bldP spid="19" grpId="0"/>
      <p:bldP spid="20"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nSpc>
                <a:spcPct val="100000"/>
              </a:lnSpc>
            </a:pPr>
            <a:r>
              <a:rPr lang="fr-FR" altLang="fr-FR" dirty="0">
                <a:cs typeface="Calibri" panose="020F0502020204030204" pitchFamily="34" charset="0"/>
              </a:rPr>
              <a:t>Que se passe-t-il lors d’une crise d’asthme ?</a:t>
            </a:r>
          </a:p>
        </p:txBody>
      </p:sp>
      <p:sp>
        <p:nvSpPr>
          <p:cNvPr id="4" name="Espace réservé du contenu 3"/>
          <p:cNvSpPr>
            <a:spLocks noGrp="1"/>
          </p:cNvSpPr>
          <p:nvPr>
            <p:ph sz="quarter" idx="4"/>
          </p:nvPr>
        </p:nvSpPr>
        <p:spPr>
          <a:xfrm>
            <a:off x="7992123" y="2428052"/>
            <a:ext cx="3363264" cy="3324567"/>
          </a:xfrm>
        </p:spPr>
        <p:txBody>
          <a:bodyPr/>
          <a:lstStyle/>
          <a:p>
            <a:pPr marL="0" indent="0">
              <a:lnSpc>
                <a:spcPct val="100000"/>
              </a:lnSpc>
              <a:spcBef>
                <a:spcPct val="20000"/>
              </a:spcBef>
              <a:spcAft>
                <a:spcPts val="600"/>
              </a:spcAft>
              <a:buNone/>
            </a:pPr>
            <a:r>
              <a:rPr lang="fr-FR" altLang="fr-FR" sz="2000" dirty="0">
                <a:cs typeface="Calibri" panose="020F0502020204030204" pitchFamily="34" charset="0"/>
              </a:rPr>
              <a:t>Durant une crise d’asthme, </a:t>
            </a:r>
            <a:r>
              <a:rPr lang="fr-FR" altLang="fr-FR" sz="2000" b="1" dirty="0">
                <a:cs typeface="Calibri" panose="020F0502020204030204" pitchFamily="34" charset="0"/>
              </a:rPr>
              <a:t>l’ouverture des bronches est réduite</a:t>
            </a:r>
            <a:r>
              <a:rPr lang="fr-FR" altLang="fr-FR" sz="2000" dirty="0">
                <a:cs typeface="Calibri" panose="020F0502020204030204" pitchFamily="34" charset="0"/>
              </a:rPr>
              <a:t>, ce qui provoque souvent une toux sèche, une difficulté à respirer, une respiration sifflante qui s’entend et des crachats </a:t>
            </a:r>
          </a:p>
          <a:p>
            <a:pPr marL="0" indent="0">
              <a:lnSpc>
                <a:spcPct val="100000"/>
              </a:lnSpc>
              <a:spcBef>
                <a:spcPct val="20000"/>
              </a:spcBef>
              <a:spcAft>
                <a:spcPts val="600"/>
              </a:spcAft>
              <a:buNone/>
            </a:pPr>
            <a:r>
              <a:rPr lang="fr-FR" altLang="fr-FR" sz="2000" dirty="0">
                <a:cs typeface="Calibri" panose="020F0502020204030204" pitchFamily="34" charset="0"/>
              </a:rPr>
              <a:t>C’est comme si l’asthmatique en crise respirait au travers d'une petite paille</a:t>
            </a:r>
          </a:p>
        </p:txBody>
      </p:sp>
      <p:sp>
        <p:nvSpPr>
          <p:cNvPr id="2" name="Espace réservé du numéro de diapositive 1">
            <a:extLst>
              <a:ext uri="{FF2B5EF4-FFF2-40B4-BE49-F238E27FC236}">
                <a16:creationId xmlns:a16="http://schemas.microsoft.com/office/drawing/2014/main" id="{1C4577F6-38F7-6740-B20D-6127BB0D768E}"/>
              </a:ext>
            </a:extLst>
          </p:cNvPr>
          <p:cNvSpPr>
            <a:spLocks noGrp="1"/>
          </p:cNvSpPr>
          <p:nvPr>
            <p:ph type="sldNum" sz="quarter" idx="12"/>
          </p:nvPr>
        </p:nvSpPr>
        <p:spPr/>
        <p:txBody>
          <a:bodyPr/>
          <a:lstStyle/>
          <a:p>
            <a:pPr>
              <a:defRPr/>
            </a:pPr>
            <a:fld id="{48F265C7-EABA-4DE4-891D-2039DC5DD204}" type="slidenum">
              <a:rPr lang="fr-FR" altLang="fr-FR" smtClean="0"/>
              <a:pPr>
                <a:defRPr/>
              </a:pPr>
              <a:t>103</a:t>
            </a:fld>
            <a:endParaRPr lang="fr-FR" altLang="fr-FR"/>
          </a:p>
        </p:txBody>
      </p:sp>
      <p:pic>
        <p:nvPicPr>
          <p:cNvPr id="8296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3213" y="1690688"/>
            <a:ext cx="4684582" cy="420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4">
            <a:extLst>
              <a:ext uri="{FF2B5EF4-FFF2-40B4-BE49-F238E27FC236}">
                <a16:creationId xmlns:a16="http://schemas.microsoft.com/office/drawing/2014/main" id="{8B6AD50B-A182-4284-A996-2D9C66DCB783}"/>
              </a:ext>
            </a:extLst>
          </p:cNvPr>
          <p:cNvGrpSpPr/>
          <p:nvPr/>
        </p:nvGrpSpPr>
        <p:grpSpPr>
          <a:xfrm>
            <a:off x="1096020" y="1932825"/>
            <a:ext cx="7027801" cy="4481735"/>
            <a:chOff x="1234920" y="1932825"/>
            <a:chExt cx="7027801" cy="4481735"/>
          </a:xfrm>
        </p:grpSpPr>
        <p:cxnSp>
          <p:nvCxnSpPr>
            <p:cNvPr id="6" name="Connecteur droit avec flèche 5"/>
            <p:cNvCxnSpPr/>
            <p:nvPr/>
          </p:nvCxnSpPr>
          <p:spPr bwMode="auto">
            <a:xfrm flipH="1">
              <a:off x="4334808" y="2134894"/>
              <a:ext cx="971550" cy="924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964" name="Text Box 21"/>
            <p:cNvSpPr txBox="1">
              <a:spLocks noChangeArrowheads="1"/>
            </p:cNvSpPr>
            <p:nvPr/>
          </p:nvSpPr>
          <p:spPr bwMode="auto">
            <a:xfrm>
              <a:off x="5294884" y="1932825"/>
              <a:ext cx="1121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600" b="1" dirty="0">
                  <a:latin typeface="+mn-lt"/>
                  <a:cs typeface="Calibri" panose="020F0502020204030204" pitchFamily="34" charset="0"/>
                </a:rPr>
                <a:t>Trachée</a:t>
              </a:r>
            </a:p>
          </p:txBody>
        </p:sp>
        <p:sp>
          <p:nvSpPr>
            <p:cNvPr id="82965" name="Text Box 21"/>
            <p:cNvSpPr txBox="1">
              <a:spLocks noChangeArrowheads="1"/>
            </p:cNvSpPr>
            <p:nvPr/>
          </p:nvSpPr>
          <p:spPr bwMode="auto">
            <a:xfrm>
              <a:off x="1606590" y="3380695"/>
              <a:ext cx="1224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600" b="1" dirty="0">
                  <a:latin typeface="+mn-lt"/>
                  <a:cs typeface="Calibri" panose="020F0502020204030204" pitchFamily="34" charset="0"/>
                </a:rPr>
                <a:t>Bronches</a:t>
              </a:r>
            </a:p>
          </p:txBody>
        </p:sp>
        <p:sp>
          <p:nvSpPr>
            <p:cNvPr id="82966" name="Text Box 21"/>
            <p:cNvSpPr txBox="1">
              <a:spLocks noChangeArrowheads="1"/>
            </p:cNvSpPr>
            <p:nvPr/>
          </p:nvSpPr>
          <p:spPr bwMode="auto">
            <a:xfrm>
              <a:off x="1234920" y="5705475"/>
              <a:ext cx="1761304" cy="707886"/>
            </a:xfrm>
            <a:prstGeom prst="rect">
              <a:avLst/>
            </a:prstGeom>
            <a:solidFill>
              <a:srgbClr val="FFFFFF"/>
            </a:solidFill>
            <a:ln w="9525">
              <a:solidFill>
                <a:srgbClr val="48E472"/>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spcAft>
                  <a:spcPts val="600"/>
                </a:spcAft>
                <a:buFontTx/>
                <a:buNone/>
              </a:pPr>
              <a:r>
                <a:rPr lang="fr-FR" altLang="fr-FR" sz="2000" dirty="0">
                  <a:solidFill>
                    <a:srgbClr val="48E472"/>
                  </a:solidFill>
                  <a:latin typeface="+mn-lt"/>
                  <a:cs typeface="Calibri" panose="020F0502020204030204" pitchFamily="34" charset="0"/>
                </a:rPr>
                <a:t>Bronchiole saine</a:t>
              </a:r>
            </a:p>
          </p:txBody>
        </p:sp>
        <p:sp>
          <p:nvSpPr>
            <p:cNvPr id="82968" name="Text Box 21"/>
            <p:cNvSpPr txBox="1">
              <a:spLocks noChangeArrowheads="1"/>
            </p:cNvSpPr>
            <p:nvPr/>
          </p:nvSpPr>
          <p:spPr bwMode="auto">
            <a:xfrm>
              <a:off x="6120630" y="4850797"/>
              <a:ext cx="21420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spcAft>
                  <a:spcPts val="600"/>
                </a:spcAft>
                <a:buFontTx/>
                <a:buNone/>
              </a:pPr>
              <a:r>
                <a:rPr lang="fr-FR" altLang="fr-FR" sz="1600" b="1" dirty="0">
                  <a:latin typeface="+mn-lt"/>
                  <a:cs typeface="Calibri" panose="020F0502020204030204" pitchFamily="34" charset="0"/>
                </a:rPr>
                <a:t>Muscles contractés</a:t>
              </a:r>
            </a:p>
          </p:txBody>
        </p:sp>
        <p:cxnSp>
          <p:nvCxnSpPr>
            <p:cNvPr id="21" name="Connecteur droit avec flèche 20"/>
            <p:cNvCxnSpPr/>
            <p:nvPr/>
          </p:nvCxnSpPr>
          <p:spPr bwMode="auto">
            <a:xfrm flipV="1">
              <a:off x="2637828" y="3581782"/>
              <a:ext cx="432092" cy="620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970" name="Text Box 21"/>
            <p:cNvSpPr txBox="1">
              <a:spLocks noChangeArrowheads="1"/>
            </p:cNvSpPr>
            <p:nvPr/>
          </p:nvSpPr>
          <p:spPr bwMode="auto">
            <a:xfrm>
              <a:off x="3147309" y="4381395"/>
              <a:ext cx="1487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600" b="1" dirty="0">
                  <a:latin typeface="+mn-lt"/>
                  <a:cs typeface="Calibri" panose="020F0502020204030204" pitchFamily="34" charset="0"/>
                </a:rPr>
                <a:t>Alvéoles pulmonaires</a:t>
              </a:r>
            </a:p>
          </p:txBody>
        </p:sp>
        <p:sp>
          <p:nvSpPr>
            <p:cNvPr id="82967" name="Text Box 21"/>
            <p:cNvSpPr txBox="1">
              <a:spLocks noChangeArrowheads="1"/>
            </p:cNvSpPr>
            <p:nvPr/>
          </p:nvSpPr>
          <p:spPr bwMode="auto">
            <a:xfrm>
              <a:off x="5053407" y="5706674"/>
              <a:ext cx="2264443" cy="707886"/>
            </a:xfrm>
            <a:prstGeom prst="rect">
              <a:avLst/>
            </a:prstGeom>
            <a:solidFill>
              <a:srgbClr val="FFFFFF"/>
            </a:solidFill>
            <a:ln w="9525">
              <a:solidFill>
                <a:srgbClr val="FF4E4E"/>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spcAft>
                  <a:spcPts val="600"/>
                </a:spcAft>
                <a:buFontTx/>
                <a:buNone/>
              </a:pPr>
              <a:r>
                <a:rPr lang="fr-FR" altLang="fr-FR" sz="2000" dirty="0">
                  <a:solidFill>
                    <a:srgbClr val="FF4E4E"/>
                  </a:solidFill>
                  <a:latin typeface="+mn-lt"/>
                  <a:cs typeface="Calibri" panose="020F0502020204030204" pitchFamily="34" charset="0"/>
                </a:rPr>
                <a:t>Bronchiole durant une crise d’asthme</a:t>
              </a:r>
            </a:p>
          </p:txBody>
        </p:sp>
        <p:sp>
          <p:nvSpPr>
            <p:cNvPr id="82960" name="Text Box 21"/>
            <p:cNvSpPr txBox="1">
              <a:spLocks noChangeArrowheads="1"/>
            </p:cNvSpPr>
            <p:nvPr/>
          </p:nvSpPr>
          <p:spPr bwMode="auto">
            <a:xfrm>
              <a:off x="6120630" y="5140365"/>
              <a:ext cx="1528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600" b="1" dirty="0">
                  <a:latin typeface="+mn-lt"/>
                  <a:cs typeface="Calibri" panose="020F0502020204030204" pitchFamily="34" charset="0"/>
                </a:rPr>
                <a:t>Inflammation</a:t>
              </a:r>
            </a:p>
          </p:txBody>
        </p:sp>
        <p:cxnSp>
          <p:nvCxnSpPr>
            <p:cNvPr id="31" name="Connecteur droit avec flèche 30"/>
            <p:cNvCxnSpPr/>
            <p:nvPr/>
          </p:nvCxnSpPr>
          <p:spPr bwMode="auto">
            <a:xfrm>
              <a:off x="5375103" y="5030391"/>
              <a:ext cx="725297" cy="2864"/>
            </a:xfrm>
            <a:prstGeom prst="straightConnector1">
              <a:avLst/>
            </a:prstGeom>
            <a:ln w="317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bwMode="auto">
            <a:xfrm>
              <a:off x="5294884" y="5309642"/>
              <a:ext cx="805516" cy="0"/>
            </a:xfrm>
            <a:prstGeom prst="straightConnector1">
              <a:avLst/>
            </a:prstGeom>
            <a:ln w="317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bwMode="auto">
            <a:xfrm>
              <a:off x="2396304" y="4546387"/>
              <a:ext cx="725297" cy="2864"/>
            </a:xfrm>
            <a:prstGeom prst="straightConnector1">
              <a:avLst/>
            </a:prstGeom>
            <a:ln w="317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6975CB3-950E-4025-A1C5-3373A41C9E6B}" type="slidenum">
              <a:rPr lang="fr-FR" smtClean="0"/>
              <a:pPr/>
              <a:t>104</a:t>
            </a:fld>
            <a:endParaRPr lang="fr-FR" dirty="0">
              <a:solidFill>
                <a:schemeClr val="bg1"/>
              </a:solidFill>
            </a:endParaRPr>
          </a:p>
        </p:txBody>
      </p:sp>
      <p:sp>
        <p:nvSpPr>
          <p:cNvPr id="6" name="Titre 5"/>
          <p:cNvSpPr>
            <a:spLocks noGrp="1"/>
          </p:cNvSpPr>
          <p:nvPr>
            <p:ph type="title"/>
          </p:nvPr>
        </p:nvSpPr>
        <p:spPr/>
        <p:txBody>
          <a:bodyPr/>
          <a:lstStyle/>
          <a:p>
            <a:r>
              <a:rPr lang="fr-FR" dirty="0"/>
              <a:t>Qu’est-ce que les allergies ?</a:t>
            </a:r>
          </a:p>
        </p:txBody>
      </p:sp>
      <p:sp>
        <p:nvSpPr>
          <p:cNvPr id="7" name="Espace réservé du contenu 6"/>
          <p:cNvSpPr>
            <a:spLocks noGrp="1"/>
          </p:cNvSpPr>
          <p:nvPr>
            <p:ph sz="quarter" idx="4"/>
          </p:nvPr>
        </p:nvSpPr>
        <p:spPr/>
        <p:txBody>
          <a:bodyPr/>
          <a:lstStyle/>
          <a:p>
            <a:pPr marL="0" indent="0">
              <a:lnSpc>
                <a:spcPct val="100000"/>
              </a:lnSpc>
              <a:buNone/>
            </a:pPr>
            <a:r>
              <a:rPr lang="fr-FR" sz="2000" dirty="0">
                <a:ea typeface="Times New Roman" panose="02020603050405020304" pitchFamily="18" charset="0"/>
              </a:rPr>
              <a:t>Les allergies sont un dérèglement du système immunitaire qui correspond à une perte de la tolérance vis-à-vis de substances </a:t>
            </a:r>
            <a:r>
              <a:rPr lang="fr-FR" dirty="0">
                <a:ea typeface="Times New Roman" panose="02020603050405020304" pitchFamily="18" charset="0"/>
              </a:rPr>
              <a:t>généralement </a:t>
            </a:r>
            <a:r>
              <a:rPr lang="fr-FR" sz="2000" dirty="0">
                <a:ea typeface="Times New Roman" panose="02020603050405020304" pitchFamily="18" charset="0"/>
              </a:rPr>
              <a:t>inoffensives : les allergènes. </a:t>
            </a:r>
          </a:p>
          <a:p>
            <a:pPr marL="0" indent="0">
              <a:lnSpc>
                <a:spcPct val="100000"/>
              </a:lnSpc>
              <a:buNone/>
            </a:pPr>
            <a:endParaRPr lang="fr-FR" dirty="0">
              <a:ea typeface="Times New Roman" panose="02020603050405020304" pitchFamily="18" charset="0"/>
            </a:endParaRPr>
          </a:p>
          <a:p>
            <a:r>
              <a:rPr lang="fr-FR" sz="2000" b="1" dirty="0">
                <a:ea typeface="Times New Roman" panose="02020603050405020304" pitchFamily="18" charset="0"/>
              </a:rPr>
              <a:t>25 à 30% de la population est allergique à quelque </a:t>
            </a:r>
            <a:r>
              <a:rPr lang="fr-FR" b="1" dirty="0">
                <a:ea typeface="Times New Roman" panose="02020603050405020304" pitchFamily="18" charset="0"/>
              </a:rPr>
              <a:t>chose</a:t>
            </a:r>
            <a:r>
              <a:rPr lang="fr-FR" dirty="0">
                <a:ea typeface="Times New Roman" panose="02020603050405020304" pitchFamily="18" charset="0"/>
              </a:rPr>
              <a:t> et le nombre de personnes allergiques semble considérablement augmenter depuis plusieurs décennies.</a:t>
            </a:r>
            <a:endParaRPr lang="fr-FR" sz="2000" dirty="0">
              <a:ea typeface="Times New Roman" panose="02020603050405020304" pitchFamily="18" charset="0"/>
            </a:endParaRPr>
          </a:p>
          <a:p>
            <a:pPr marL="0" indent="0">
              <a:lnSpc>
                <a:spcPct val="100000"/>
              </a:lnSpc>
              <a:buNone/>
            </a:pPr>
            <a:endParaRPr lang="fr-FR" sz="2000" dirty="0"/>
          </a:p>
        </p:txBody>
      </p:sp>
      <p:pic>
        <p:nvPicPr>
          <p:cNvPr id="25"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07565" y="1690688"/>
            <a:ext cx="3654326" cy="457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p:cNvGrpSpPr>
            <a:grpSpLocks/>
          </p:cNvGrpSpPr>
          <p:nvPr/>
        </p:nvGrpSpPr>
        <p:grpSpPr bwMode="auto">
          <a:xfrm>
            <a:off x="1459878" y="5891446"/>
            <a:ext cx="4636122" cy="868888"/>
            <a:chOff x="8781396" y="3173315"/>
            <a:chExt cx="2691157" cy="671824"/>
          </a:xfrm>
          <a:solidFill>
            <a:schemeClr val="accent5"/>
          </a:solidFill>
        </p:grpSpPr>
        <p:sp>
          <p:nvSpPr>
            <p:cNvPr id="9" name="Ellipse 3"/>
            <p:cNvSpPr/>
            <p:nvPr/>
          </p:nvSpPr>
          <p:spPr>
            <a:xfrm>
              <a:off x="8781396" y="3173315"/>
              <a:ext cx="2691157" cy="67182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0" name="l'épaisseur de la zone respirable"/>
            <p:cNvSpPr txBox="1">
              <a:spLocks noChangeArrowheads="1"/>
            </p:cNvSpPr>
            <p:nvPr/>
          </p:nvSpPr>
          <p:spPr bwMode="auto">
            <a:xfrm>
              <a:off x="8840156" y="3200156"/>
              <a:ext cx="2592083" cy="60445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algn="ctr">
                <a:spcBef>
                  <a:spcPts val="0"/>
                </a:spcBef>
                <a:buNone/>
              </a:pPr>
              <a:r>
                <a:rPr lang="fr-FR" sz="1600" dirty="0">
                  <a:solidFill>
                    <a:schemeClr val="bg1"/>
                  </a:solidFill>
                  <a:latin typeface="+mn-lt"/>
                  <a:ea typeface="Times New Roman" panose="02020603050405020304" pitchFamily="18" charset="0"/>
                </a:rPr>
                <a:t>Le mécanisme de l’allergie a été découvert par </a:t>
              </a:r>
              <a:r>
                <a:rPr lang="fr-FR" sz="1600" dirty="0" err="1">
                  <a:solidFill>
                    <a:schemeClr val="bg1"/>
                  </a:solidFill>
                  <a:latin typeface="+mn-lt"/>
                  <a:ea typeface="Times New Roman" panose="02020603050405020304" pitchFamily="18" charset="0"/>
                </a:rPr>
                <a:t>Bostock</a:t>
              </a:r>
              <a:r>
                <a:rPr lang="fr-FR" sz="1600" dirty="0">
                  <a:solidFill>
                    <a:schemeClr val="bg1"/>
                  </a:solidFill>
                  <a:latin typeface="+mn-lt"/>
                  <a:ea typeface="Times New Roman" panose="02020603050405020304" pitchFamily="18" charset="0"/>
                </a:rPr>
                <a:t> en 1819 (début de l’ère industrielle). </a:t>
              </a:r>
              <a:endParaRPr lang="fr-FR" sz="1600" dirty="0">
                <a:solidFill>
                  <a:schemeClr val="bg1"/>
                </a:solidFill>
                <a:latin typeface="+mn-lt"/>
              </a:endParaRPr>
            </a:p>
          </p:txBody>
        </p:sp>
      </p:grpSp>
      <p:pic>
        <p:nvPicPr>
          <p:cNvPr id="12" name="Image 11">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2879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e 6"/>
          <p:cNvGrpSpPr>
            <a:grpSpLocks/>
          </p:cNvGrpSpPr>
          <p:nvPr/>
        </p:nvGrpSpPr>
        <p:grpSpPr bwMode="auto">
          <a:xfrm>
            <a:off x="8272452" y="4032502"/>
            <a:ext cx="2510131" cy="1952874"/>
            <a:chOff x="7045284" y="4458438"/>
            <a:chExt cx="2511341" cy="1953182"/>
          </a:xfrm>
        </p:grpSpPr>
        <p:pic>
          <p:nvPicPr>
            <p:cNvPr id="57"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45284" y="4887131"/>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Bulle ronde"/>
            <p:cNvSpPr/>
            <p:nvPr/>
          </p:nvSpPr>
          <p:spPr bwMode="auto">
            <a:xfrm>
              <a:off x="7793651" y="4458438"/>
              <a:ext cx="1762974" cy="85738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59" name="ZoneTexte 14"/>
            <p:cNvSpPr txBox="1">
              <a:spLocks noChangeArrowheads="1"/>
            </p:cNvSpPr>
            <p:nvPr/>
          </p:nvSpPr>
          <p:spPr bwMode="auto">
            <a:xfrm>
              <a:off x="7855233" y="4612697"/>
              <a:ext cx="1639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cs typeface="Calibri" panose="020F0502020204030204" pitchFamily="34" charset="0"/>
                </a:rPr>
                <a:t>Et d’autres encore …</a:t>
              </a:r>
            </a:p>
          </p:txBody>
        </p:sp>
      </p:grpSp>
      <p:pic>
        <p:nvPicPr>
          <p:cNvPr id="5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70285" y="4042075"/>
            <a:ext cx="2769689" cy="201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4895" y="909228"/>
            <a:ext cx="1913767" cy="218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10593" y="4053999"/>
            <a:ext cx="1723939" cy="17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535856" y="1173684"/>
            <a:ext cx="1618849"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0823" y="1092659"/>
            <a:ext cx="2181847" cy="21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1199805"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acariens</a:t>
            </a:r>
          </a:p>
        </p:txBody>
      </p:sp>
      <p:sp>
        <p:nvSpPr>
          <p:cNvPr id="17" name="Rectangle 32"/>
          <p:cNvSpPr>
            <a:spLocks noChangeArrowheads="1"/>
          </p:cNvSpPr>
          <p:nvPr/>
        </p:nvSpPr>
        <p:spPr bwMode="auto">
          <a:xfrm>
            <a:off x="783653" y="5707420"/>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Certains produits toxiques</a:t>
            </a:r>
          </a:p>
        </p:txBody>
      </p:sp>
      <p:sp>
        <p:nvSpPr>
          <p:cNvPr id="18" name="Rectangle 32"/>
          <p:cNvSpPr>
            <a:spLocks noChangeArrowheads="1"/>
          </p:cNvSpPr>
          <p:nvPr/>
        </p:nvSpPr>
        <p:spPr bwMode="auto">
          <a:xfrm>
            <a:off x="8026661"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Certains aliments</a:t>
            </a:r>
          </a:p>
        </p:txBody>
      </p:sp>
      <p:sp>
        <p:nvSpPr>
          <p:cNvPr id="19" name="Rectangle 32"/>
          <p:cNvSpPr>
            <a:spLocks noChangeArrowheads="1"/>
          </p:cNvSpPr>
          <p:nvPr/>
        </p:nvSpPr>
        <p:spPr bwMode="auto">
          <a:xfrm>
            <a:off x="4767423" y="5707420"/>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Certains médicaments</a:t>
            </a:r>
          </a:p>
        </p:txBody>
      </p:sp>
      <p:sp>
        <p:nvSpPr>
          <p:cNvPr id="20" name="Rectangle 32"/>
          <p:cNvSpPr>
            <a:spLocks noChangeArrowheads="1"/>
          </p:cNvSpPr>
          <p:nvPr/>
        </p:nvSpPr>
        <p:spPr bwMode="auto">
          <a:xfrm>
            <a:off x="4613233"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pollens</a:t>
            </a:r>
          </a:p>
        </p:txBody>
      </p:sp>
      <p:sp>
        <p:nvSpPr>
          <p:cNvPr id="35" name="Titre 19"/>
          <p:cNvSpPr>
            <a:spLocks noGrp="1"/>
          </p:cNvSpPr>
          <p:nvPr>
            <p:ph type="title"/>
          </p:nvPr>
        </p:nvSpPr>
        <p:spPr/>
        <p:txBody>
          <a:bodyPr/>
          <a:lstStyle/>
          <a:p>
            <a:r>
              <a:rPr lang="fr-FR" dirty="0"/>
              <a:t>Quelques causes d’allergies</a:t>
            </a:r>
          </a:p>
        </p:txBody>
      </p:sp>
      <p:sp>
        <p:nvSpPr>
          <p:cNvPr id="3" name="Espace réservé du contenu 2"/>
          <p:cNvSpPr>
            <a:spLocks noGrp="1"/>
          </p:cNvSpPr>
          <p:nvPr>
            <p:ph sz="quarter" idx="4"/>
          </p:nvPr>
        </p:nvSpPr>
        <p:spPr/>
        <p:txBody>
          <a:bodyPr/>
          <a:lstStyle/>
          <a:p>
            <a:endParaRPr lang="fr-FR"/>
          </a:p>
        </p:txBody>
      </p:sp>
      <p:sp>
        <p:nvSpPr>
          <p:cNvPr id="4" name="Espace réservé du contenu 3"/>
          <p:cNvSpPr>
            <a:spLocks noGrp="1"/>
          </p:cNvSpPr>
          <p:nvPr>
            <p:ph sz="quarter" idx="13"/>
          </p:nvPr>
        </p:nvSpPr>
        <p:spPr/>
        <p:txBody>
          <a:bodyPr/>
          <a:lstStyle/>
          <a:p>
            <a:endParaRPr lang="fr-F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105</a:t>
            </a:fld>
            <a:endParaRPr lang="fr-FR" dirty="0">
              <a:solidFill>
                <a:schemeClr val="bg1"/>
              </a:solidFill>
            </a:endParaRPr>
          </a:p>
        </p:txBody>
      </p:sp>
      <p:pic>
        <p:nvPicPr>
          <p:cNvPr id="43" name="Btn_Camera_Txt1">
            <a:hlinkClick r:id="rId9"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10643989" y="3025998"/>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Btn_Camera_Txt1">
            <a:hlinkClick r:id="rId11"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6921368" y="3025998"/>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Btn_Camera_Txt1">
            <a:hlinkClick r:id="rId12"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3552918" y="3025998"/>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e 22"/>
          <p:cNvGrpSpPr/>
          <p:nvPr/>
        </p:nvGrpSpPr>
        <p:grpSpPr>
          <a:xfrm>
            <a:off x="2611012" y="2035762"/>
            <a:ext cx="1015200" cy="1015200"/>
            <a:chOff x="2979068" y="2181479"/>
            <a:chExt cx="1015200" cy="1015200"/>
          </a:xfrm>
          <a:solidFill>
            <a:srgbClr val="42C4E3"/>
          </a:solidFill>
        </p:grpSpPr>
        <p:sp>
          <p:nvSpPr>
            <p:cNvPr id="24"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6" name="Groupe 25"/>
          <p:cNvGrpSpPr/>
          <p:nvPr/>
        </p:nvGrpSpPr>
        <p:grpSpPr>
          <a:xfrm>
            <a:off x="9340307" y="2001673"/>
            <a:ext cx="1015200" cy="1015200"/>
            <a:chOff x="9725308" y="2293938"/>
            <a:chExt cx="1015200" cy="1015200"/>
          </a:xfrm>
        </p:grpSpPr>
        <p:sp>
          <p:nvSpPr>
            <p:cNvPr id="27"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8"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9" name="Groupe 28"/>
          <p:cNvGrpSpPr/>
          <p:nvPr/>
        </p:nvGrpSpPr>
        <p:grpSpPr>
          <a:xfrm>
            <a:off x="6078087" y="4631047"/>
            <a:ext cx="1015200" cy="1015200"/>
            <a:chOff x="6250282" y="5007328"/>
            <a:chExt cx="1015200" cy="1015200"/>
          </a:xfrm>
        </p:grpSpPr>
        <p:sp>
          <p:nvSpPr>
            <p:cNvPr id="30"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1"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2" name="Groupe 31"/>
          <p:cNvGrpSpPr/>
          <p:nvPr/>
        </p:nvGrpSpPr>
        <p:grpSpPr>
          <a:xfrm>
            <a:off x="2607683" y="4631047"/>
            <a:ext cx="1015200" cy="1015200"/>
            <a:chOff x="3027027" y="5047015"/>
            <a:chExt cx="1015200" cy="1015200"/>
          </a:xfrm>
        </p:grpSpPr>
        <p:sp>
          <p:nvSpPr>
            <p:cNvPr id="33"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4"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6" name="Groupe 35"/>
          <p:cNvGrpSpPr/>
          <p:nvPr/>
        </p:nvGrpSpPr>
        <p:grpSpPr>
          <a:xfrm>
            <a:off x="6074652" y="2035762"/>
            <a:ext cx="1015200" cy="1015200"/>
            <a:chOff x="6429109" y="2275219"/>
            <a:chExt cx="1015200" cy="1015200"/>
          </a:xfrm>
        </p:grpSpPr>
        <p:sp>
          <p:nvSpPr>
            <p:cNvPr id="37"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39" name="Groupe 38"/>
          <p:cNvGrpSpPr/>
          <p:nvPr/>
        </p:nvGrpSpPr>
        <p:grpSpPr>
          <a:xfrm>
            <a:off x="9340307" y="4631047"/>
            <a:ext cx="1015200" cy="1015200"/>
            <a:chOff x="9902970" y="5173076"/>
            <a:chExt cx="1015200" cy="1015200"/>
          </a:xfrm>
        </p:grpSpPr>
        <p:sp>
          <p:nvSpPr>
            <p:cNvPr id="40"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42"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A.P.CA.PT.CM</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416045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9"/>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6" grpId="0"/>
      <p:bldP spid="17" grpId="0"/>
      <p:bldP spid="18" grpId="0"/>
      <p:bldP spid="19" grpId="0"/>
      <p:bldP spid="20"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
          </p:nvPr>
        </p:nvSpPr>
        <p:spPr/>
        <p:txBody>
          <a:bodyPr/>
          <a:lstStyle/>
          <a:p>
            <a:pPr marL="0" indent="0">
              <a:buNone/>
            </a:pPr>
            <a:r>
              <a:rPr lang="fr-FR" sz="2000" dirty="0">
                <a:ea typeface="Times New Roman" panose="02020603050405020304" pitchFamily="18" charset="0"/>
              </a:rPr>
              <a:t>Les acariens sont des </a:t>
            </a:r>
            <a:r>
              <a:rPr lang="fr-FR" sz="2000" b="1" dirty="0">
                <a:ea typeface="Times New Roman" panose="02020603050405020304" pitchFamily="18" charset="0"/>
              </a:rPr>
              <a:t>animaux microscopiques</a:t>
            </a:r>
            <a:r>
              <a:rPr lang="fr-FR" sz="2000" dirty="0">
                <a:ea typeface="Times New Roman" panose="02020603050405020304" pitchFamily="18" charset="0"/>
              </a:rPr>
              <a:t> d’environ 0,5 mm qui dégradent les matières organiques. Ils se trouvent dans tous les recoins de la maison, plus particulièrement dans les endroits chauds : couettes, matelas, oreillers mais aussi dans la poussière.</a:t>
            </a:r>
          </a:p>
          <a:p>
            <a:pPr marL="0" indent="0">
              <a:buNone/>
            </a:pPr>
            <a:r>
              <a:rPr lang="fr-FR" sz="2000" dirty="0"/>
              <a:t>Lorsque l’on parle d’</a:t>
            </a:r>
            <a:r>
              <a:rPr lang="fr-FR" sz="2000" dirty="0">
                <a:ea typeface="Times New Roman" panose="02020603050405020304" pitchFamily="18" charset="0"/>
              </a:rPr>
              <a:t>asthme ou de rhinite allergique, </a:t>
            </a:r>
            <a:r>
              <a:rPr lang="fr-FR" sz="2000" b="1" dirty="0">
                <a:ea typeface="Times New Roman" panose="02020603050405020304" pitchFamily="18" charset="0"/>
              </a:rPr>
              <a:t>ils sont les plus incriminés</a:t>
            </a:r>
            <a:r>
              <a:rPr lang="fr-FR" sz="2000" dirty="0">
                <a:ea typeface="Times New Roman" panose="02020603050405020304" pitchFamily="18" charset="0"/>
              </a:rPr>
              <a:t>.</a:t>
            </a:r>
          </a:p>
          <a:p>
            <a:pPr marL="0" indent="0">
              <a:buNone/>
            </a:pPr>
            <a:endParaRPr lang="fr-FR" sz="2000" dirty="0"/>
          </a:p>
        </p:txBody>
      </p:sp>
      <p:sp>
        <p:nvSpPr>
          <p:cNvPr id="6" name="Titre 5"/>
          <p:cNvSpPr>
            <a:spLocks noGrp="1"/>
          </p:cNvSpPr>
          <p:nvPr>
            <p:ph type="title"/>
          </p:nvPr>
        </p:nvSpPr>
        <p:spPr/>
        <p:txBody>
          <a:bodyPr/>
          <a:lstStyle/>
          <a:p>
            <a:r>
              <a:rPr lang="fr-FR" dirty="0"/>
              <a:t>Les acariens</a:t>
            </a:r>
          </a:p>
        </p:txBody>
      </p:sp>
      <p:pic>
        <p:nvPicPr>
          <p:cNvPr id="20"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mag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689" y="772158"/>
            <a:ext cx="5511177" cy="541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106</a:t>
            </a:fld>
            <a:endParaRPr lang="fr-FR" dirty="0">
              <a:solidFill>
                <a:schemeClr val="bg1"/>
              </a:solidFill>
            </a:endParaRPr>
          </a:p>
        </p:txBody>
      </p:sp>
    </p:spTree>
    <p:extLst>
      <p:ext uri="{BB962C8B-B14F-4D97-AF65-F5344CB8AC3E}">
        <p14:creationId xmlns:p14="http://schemas.microsoft.com/office/powerpoint/2010/main" val="14555520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6975CB3-950E-4025-A1C5-3373A41C9E6B}" type="slidenum">
              <a:rPr lang="fr-FR" smtClean="0"/>
              <a:pPr/>
              <a:t>107</a:t>
            </a:fld>
            <a:endParaRPr lang="fr-FR" dirty="0">
              <a:solidFill>
                <a:schemeClr val="bg1"/>
              </a:solidFill>
            </a:endParaRPr>
          </a:p>
        </p:txBody>
      </p:sp>
      <p:sp>
        <p:nvSpPr>
          <p:cNvPr id="5" name="Titre 4"/>
          <p:cNvSpPr>
            <a:spLocks noGrp="1"/>
          </p:cNvSpPr>
          <p:nvPr>
            <p:ph type="title"/>
          </p:nvPr>
        </p:nvSpPr>
        <p:spPr/>
        <p:txBody>
          <a:bodyPr/>
          <a:lstStyle/>
          <a:p>
            <a:r>
              <a:rPr lang="fr-FR" dirty="0"/>
              <a:t>Les pollens</a:t>
            </a:r>
          </a:p>
        </p:txBody>
      </p:sp>
      <p:sp>
        <p:nvSpPr>
          <p:cNvPr id="3" name="Espace réservé du contenu 2"/>
          <p:cNvSpPr>
            <a:spLocks noGrp="1"/>
          </p:cNvSpPr>
          <p:nvPr>
            <p:ph sz="quarter" idx="4"/>
          </p:nvPr>
        </p:nvSpPr>
        <p:spPr>
          <a:xfrm>
            <a:off x="6322866" y="1745147"/>
            <a:ext cx="5032522" cy="4120427"/>
          </a:xfrm>
        </p:spPr>
        <p:txBody>
          <a:bodyPr/>
          <a:lstStyle/>
          <a:p>
            <a:r>
              <a:rPr lang="fr-FR" dirty="0">
                <a:ea typeface="Times New Roman" panose="02020603050405020304" pitchFamily="18" charset="0"/>
              </a:rPr>
              <a:t>Des </a:t>
            </a:r>
            <a:r>
              <a:rPr lang="fr-FR" sz="2000" dirty="0">
                <a:ea typeface="Times New Roman" panose="02020603050405020304" pitchFamily="18" charset="0"/>
              </a:rPr>
              <a:t>études mettent en évidence le rôle joué par </a:t>
            </a:r>
            <a:r>
              <a:rPr lang="fr-FR" dirty="0">
                <a:ea typeface="Times New Roman" panose="02020603050405020304" pitchFamily="18" charset="0"/>
              </a:rPr>
              <a:t>certains</a:t>
            </a:r>
            <a:r>
              <a:rPr lang="fr-FR" sz="2000" dirty="0">
                <a:ea typeface="Times New Roman" panose="02020603050405020304" pitchFamily="18" charset="0"/>
              </a:rPr>
              <a:t> contaminants </a:t>
            </a:r>
            <a:r>
              <a:rPr lang="fr-FR" dirty="0">
                <a:ea typeface="Times New Roman" panose="02020603050405020304" pitchFamily="18" charset="0"/>
              </a:rPr>
              <a:t>(oxydes d’azote, l’ozone et les particules diesel) dans </a:t>
            </a:r>
            <a:r>
              <a:rPr lang="fr-FR" sz="2000" dirty="0">
                <a:ea typeface="Times New Roman" panose="02020603050405020304" pitchFamily="18" charset="0"/>
              </a:rPr>
              <a:t>l’évolution de la </a:t>
            </a:r>
            <a:r>
              <a:rPr lang="fr-FR" sz="2000" b="1" dirty="0">
                <a:ea typeface="Times New Roman" panose="02020603050405020304" pitchFamily="18" charset="0"/>
              </a:rPr>
              <a:t>prévalence de la pollinose</a:t>
            </a:r>
            <a:r>
              <a:rPr lang="fr-FR" sz="2000" dirty="0">
                <a:ea typeface="Times New Roman" panose="02020603050405020304" pitchFamily="18" charset="0"/>
              </a:rPr>
              <a:t>. Ces polluants représentent environ 40% de la pollution particulaire urbaine. </a:t>
            </a:r>
          </a:p>
          <a:p>
            <a:pPr marL="0" indent="0">
              <a:buNone/>
            </a:pPr>
            <a:r>
              <a:rPr lang="fr-FR" sz="2000" dirty="0">
                <a:ea typeface="Times New Roman" panose="02020603050405020304" pitchFamily="18" charset="0"/>
              </a:rPr>
              <a:t>Les </a:t>
            </a:r>
            <a:r>
              <a:rPr lang="fr-FR" sz="2000" b="1" dirty="0">
                <a:ea typeface="Times New Roman" panose="02020603050405020304" pitchFamily="18" charset="0"/>
              </a:rPr>
              <a:t>contaminants chimiques </a:t>
            </a:r>
            <a:r>
              <a:rPr lang="fr-FR" sz="2000" dirty="0">
                <a:ea typeface="Times New Roman" panose="02020603050405020304" pitchFamily="18" charset="0"/>
              </a:rPr>
              <a:t>agiraient sur le pollen (en le rendant plus allergisant) et sur les allergiques (augmentation de l’irritation nasale et oculaire, hyperréactivité bronchique, …).</a:t>
            </a:r>
          </a:p>
          <a:p>
            <a:pPr marL="0" indent="0">
              <a:buNone/>
            </a:pPr>
            <a:r>
              <a:rPr lang="fr-FR" sz="2000" dirty="0">
                <a:ea typeface="Times New Roman" panose="02020603050405020304" pitchFamily="18" charset="0"/>
              </a:rPr>
              <a:t>Il n’est pas exclu que la pollution favoriserait la production de pollen. </a:t>
            </a:r>
            <a:endParaRPr lang="fr-FR" sz="2000" dirty="0"/>
          </a:p>
        </p:txBody>
      </p:sp>
      <p:sp>
        <p:nvSpPr>
          <p:cNvPr id="4" name="Espace réservé du contenu 3"/>
          <p:cNvSpPr>
            <a:spLocks noGrp="1"/>
          </p:cNvSpPr>
          <p:nvPr>
            <p:ph sz="quarter" idx="13"/>
          </p:nvPr>
        </p:nvSpPr>
        <p:spPr/>
        <p:txBody>
          <a:bodyPr/>
          <a:lstStyle/>
          <a:p>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699" y="1192339"/>
            <a:ext cx="4692621" cy="4626924"/>
          </a:xfrm>
          <a:prstGeom prst="rect">
            <a:avLst/>
          </a:prstGeom>
        </p:spPr>
      </p:pic>
      <p:pic>
        <p:nvPicPr>
          <p:cNvPr id="7"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e 8"/>
          <p:cNvGrpSpPr>
            <a:grpSpLocks/>
          </p:cNvGrpSpPr>
          <p:nvPr/>
        </p:nvGrpSpPr>
        <p:grpSpPr bwMode="auto">
          <a:xfrm>
            <a:off x="1355704" y="5665404"/>
            <a:ext cx="4817977" cy="1077219"/>
            <a:chOff x="8781396" y="2944851"/>
            <a:chExt cx="4194578" cy="832906"/>
          </a:xfrm>
          <a:solidFill>
            <a:schemeClr val="accent5"/>
          </a:solidFill>
        </p:grpSpPr>
        <p:sp>
          <p:nvSpPr>
            <p:cNvPr id="10" name="Ellipse 3"/>
            <p:cNvSpPr/>
            <p:nvPr/>
          </p:nvSpPr>
          <p:spPr>
            <a:xfrm>
              <a:off x="8781396" y="2944851"/>
              <a:ext cx="4194578" cy="83290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1" name="l'épaisseur de la zone respirable"/>
            <p:cNvSpPr txBox="1">
              <a:spLocks noChangeArrowheads="1"/>
            </p:cNvSpPr>
            <p:nvPr/>
          </p:nvSpPr>
          <p:spPr bwMode="auto">
            <a:xfrm>
              <a:off x="8910977" y="2944852"/>
              <a:ext cx="3997369" cy="83290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marL="0" indent="0" algn="ctr">
                <a:lnSpc>
                  <a:spcPct val="100000"/>
                </a:lnSpc>
                <a:spcBef>
                  <a:spcPts val="0"/>
                </a:spcBef>
                <a:buNone/>
              </a:pPr>
              <a:r>
                <a:rPr lang="fr-FR" sz="1600" dirty="0">
                  <a:solidFill>
                    <a:schemeClr val="bg1"/>
                  </a:solidFill>
                  <a:latin typeface="+mn-lt"/>
                  <a:ea typeface="Times New Roman" panose="02020603050405020304" pitchFamily="18" charset="0"/>
                  <a:cs typeface="Times New Roman" panose="02020603050405020304" pitchFamily="18" charset="0"/>
                </a:rPr>
                <a:t>La </a:t>
              </a:r>
              <a:r>
                <a:rPr lang="fr-FR" sz="1600" b="1" dirty="0">
                  <a:solidFill>
                    <a:schemeClr val="bg1"/>
                  </a:solidFill>
                  <a:latin typeface="+mn-lt"/>
                  <a:ea typeface="Times New Roman" panose="02020603050405020304" pitchFamily="18" charset="0"/>
                  <a:cs typeface="Times New Roman" panose="02020603050405020304" pitchFamily="18" charset="0"/>
                </a:rPr>
                <a:t>prévalence</a:t>
              </a:r>
              <a:r>
                <a:rPr lang="fr-FR" sz="1600" dirty="0">
                  <a:solidFill>
                    <a:schemeClr val="bg1"/>
                  </a:solidFill>
                  <a:latin typeface="+mn-lt"/>
                </a:rPr>
                <a:t> est le nombre de cas d'une maladie dans une population à un moment donné.</a:t>
              </a:r>
            </a:p>
            <a:p>
              <a:pPr marL="0" indent="0" algn="ctr">
                <a:lnSpc>
                  <a:spcPct val="100000"/>
                </a:lnSpc>
                <a:spcBef>
                  <a:spcPts val="0"/>
                </a:spcBef>
                <a:buNone/>
              </a:pPr>
              <a:r>
                <a:rPr lang="fr-FR" sz="1600" dirty="0">
                  <a:solidFill>
                    <a:schemeClr val="bg1"/>
                  </a:solidFill>
                  <a:latin typeface="+mn-lt"/>
                  <a:ea typeface="Times New Roman" panose="02020603050405020304" pitchFamily="18" charset="0"/>
                  <a:cs typeface="Times New Roman" panose="02020603050405020304" pitchFamily="18" charset="0"/>
                </a:rPr>
                <a:t>La </a:t>
              </a:r>
              <a:r>
                <a:rPr lang="fr-FR" sz="1600" b="1" dirty="0">
                  <a:solidFill>
                    <a:schemeClr val="bg1"/>
                  </a:solidFill>
                  <a:latin typeface="+mn-lt"/>
                  <a:ea typeface="Times New Roman" panose="02020603050405020304" pitchFamily="18" charset="0"/>
                  <a:cs typeface="Times New Roman" panose="02020603050405020304" pitchFamily="18" charset="0"/>
                </a:rPr>
                <a:t>pollinose</a:t>
              </a:r>
              <a:r>
                <a:rPr lang="fr-FR" sz="1600" dirty="0">
                  <a:solidFill>
                    <a:schemeClr val="bg1"/>
                  </a:solidFill>
                  <a:latin typeface="+mn-lt"/>
                  <a:ea typeface="Times New Roman" panose="02020603050405020304" pitchFamily="18" charset="0"/>
                  <a:cs typeface="Times New Roman" panose="02020603050405020304" pitchFamily="18" charset="0"/>
                </a:rPr>
                <a:t> est l’allergie au pollen.</a:t>
              </a:r>
            </a:p>
          </p:txBody>
        </p:sp>
      </p:grpSp>
      <p:pic>
        <p:nvPicPr>
          <p:cNvPr id="12" name="Image 11">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727130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p:txBody>
          <a:bodyPr/>
          <a:lstStyle/>
          <a:p>
            <a:pPr marL="0" indent="0">
              <a:lnSpc>
                <a:spcPct val="115000"/>
              </a:lnSpc>
              <a:spcAft>
                <a:spcPts val="0"/>
              </a:spcAft>
              <a:buNone/>
            </a:pPr>
            <a:r>
              <a:rPr lang="fr-FR" sz="2000" dirty="0">
                <a:ea typeface="Times New Roman" panose="02020603050405020304" pitchFamily="18" charset="0"/>
              </a:rPr>
              <a:t>L’allergie alimentaire est un </a:t>
            </a:r>
            <a:r>
              <a:rPr lang="fr-FR" sz="2000" b="1" dirty="0">
                <a:ea typeface="Times New Roman" panose="02020603050405020304" pitchFamily="18" charset="0"/>
              </a:rPr>
              <a:t>ensemble de réactions immunitaires anormales</a:t>
            </a:r>
            <a:r>
              <a:rPr lang="fr-FR" sz="2000" dirty="0">
                <a:ea typeface="Times New Roman" panose="02020603050405020304" pitchFamily="18" charset="0"/>
              </a:rPr>
              <a:t>, survenant après l’ingestion d’un aliment particulier. L’aliment normalement inoffensif pour l’organisme est alors appelé "allergène " ou "</a:t>
            </a:r>
            <a:r>
              <a:rPr lang="fr-FR" sz="2000" dirty="0" err="1">
                <a:ea typeface="Times New Roman" panose="02020603050405020304" pitchFamily="18" charset="0"/>
              </a:rPr>
              <a:t>trophallergène</a:t>
            </a:r>
            <a:r>
              <a:rPr lang="fr-FR" sz="2000" dirty="0">
                <a:ea typeface="Times New Roman" panose="02020603050405020304" pitchFamily="18" charset="0"/>
              </a:rPr>
              <a:t>" (terme désignant un allergène ingéré).</a:t>
            </a:r>
          </a:p>
          <a:p>
            <a:pPr marL="0" indent="0">
              <a:lnSpc>
                <a:spcPct val="115000"/>
              </a:lnSpc>
              <a:spcAft>
                <a:spcPts val="0"/>
              </a:spcAft>
              <a:buNone/>
            </a:pPr>
            <a:r>
              <a:rPr lang="fr-FR" sz="2000" dirty="0">
                <a:ea typeface="Times New Roman" panose="02020603050405020304" pitchFamily="18" charset="0"/>
              </a:rPr>
              <a:t>En Europe, l’allergie alimentaire toucherait </a:t>
            </a:r>
            <a:r>
              <a:rPr lang="fr-FR" sz="2000" b="1" dirty="0">
                <a:ea typeface="Times New Roman" panose="02020603050405020304" pitchFamily="18" charset="0"/>
              </a:rPr>
              <a:t>6% des enfants et plus de 3% des adultes</a:t>
            </a:r>
            <a:r>
              <a:rPr lang="fr-FR" sz="2000" dirty="0">
                <a:ea typeface="Times New Roman" panose="02020603050405020304" pitchFamily="18" charset="0"/>
              </a:rPr>
              <a:t>. </a:t>
            </a:r>
          </a:p>
          <a:p>
            <a:pPr marL="0" indent="0">
              <a:buNone/>
            </a:pPr>
            <a:endParaRPr lang="fr-FR" sz="2000" dirty="0"/>
          </a:p>
        </p:txBody>
      </p:sp>
      <p:sp>
        <p:nvSpPr>
          <p:cNvPr id="5" name="Titre 4"/>
          <p:cNvSpPr>
            <a:spLocks noGrp="1"/>
          </p:cNvSpPr>
          <p:nvPr>
            <p:ph type="title"/>
          </p:nvPr>
        </p:nvSpPr>
        <p:spPr/>
        <p:txBody>
          <a:bodyPr/>
          <a:lstStyle/>
          <a:p>
            <a:r>
              <a:rPr lang="fr-FR" dirty="0"/>
              <a:t>Certains aliments</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108</a:t>
            </a:fld>
            <a:endParaRPr lang="fr-FR"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8487" y="1653444"/>
            <a:ext cx="3975562" cy="4536219"/>
          </a:xfrm>
          <a:prstGeom prst="rect">
            <a:avLst/>
          </a:prstGeom>
        </p:spPr>
      </p:pic>
      <p:pic>
        <p:nvPicPr>
          <p:cNvPr id="7"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4905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cs typeface="Calibri" panose="020F0502020204030204" pitchFamily="34" charset="0"/>
              </a:rPr>
              <a:t>Quel est le rôle du nez face à la pollution de l’air ? </a:t>
            </a:r>
            <a:endParaRPr lang="fr-FR" dirty="0"/>
          </a:p>
        </p:txBody>
      </p:sp>
      <p:sp>
        <p:nvSpPr>
          <p:cNvPr id="3" name="Espace réservé du contenu 2"/>
          <p:cNvSpPr>
            <a:spLocks noGrp="1"/>
          </p:cNvSpPr>
          <p:nvPr>
            <p:ph sz="quarter" idx="4"/>
          </p:nvPr>
        </p:nvSpPr>
        <p:spPr>
          <a:xfrm>
            <a:off x="6322866" y="3053085"/>
            <a:ext cx="5032522" cy="2375442"/>
          </a:xfrm>
        </p:spPr>
        <p:txBody>
          <a:bodyPr/>
          <a:lstStyle/>
          <a:p>
            <a:pPr marL="0" indent="0">
              <a:spcBef>
                <a:spcPts val="600"/>
              </a:spcBef>
              <a:buNone/>
              <a:defRPr/>
            </a:pPr>
            <a:r>
              <a:rPr lang="fr-FR" sz="2000" dirty="0">
                <a:cs typeface="Arial" charset="0"/>
              </a:rPr>
              <a:t>Le nez joue un </a:t>
            </a:r>
            <a:r>
              <a:rPr lang="fr-FR" sz="2000" b="1" dirty="0">
                <a:cs typeface="Arial" charset="0"/>
              </a:rPr>
              <a:t>rôle de filtre </a:t>
            </a:r>
            <a:r>
              <a:rPr lang="fr-FR" sz="2000" dirty="0">
                <a:cs typeface="Arial" charset="0"/>
              </a:rPr>
              <a:t>: les poils du nez retiennent les plus grosses particules de l’air mais d’autres arrivent jusqu’aux poumons et parmi elles les plus fines passent dans le sang.</a:t>
            </a:r>
          </a:p>
          <a:p>
            <a:pPr marL="0" indent="0">
              <a:spcBef>
                <a:spcPts val="600"/>
              </a:spcBef>
              <a:buNone/>
              <a:defRPr/>
            </a:pPr>
            <a:r>
              <a:rPr lang="fr-FR" sz="2000" dirty="0">
                <a:cs typeface="Arial" charset="0"/>
              </a:rPr>
              <a:t>C’est pourquoi il vaut mieux </a:t>
            </a:r>
            <a:r>
              <a:rPr lang="fr-FR" sz="2000" b="1" dirty="0">
                <a:cs typeface="Arial" charset="0"/>
              </a:rPr>
              <a:t>inspirer par le nez que par la bouche</a:t>
            </a:r>
            <a:r>
              <a:rPr lang="fr-FR" sz="2000" dirty="0">
                <a:cs typeface="Arial" charset="0"/>
              </a:rPr>
              <a:t>.</a:t>
            </a:r>
          </a:p>
          <a:p>
            <a:pPr marL="0" indent="0">
              <a:buNone/>
            </a:pPr>
            <a:endParaRPr lang="fr-FR" sz="2000" dirty="0"/>
          </a:p>
        </p:txBody>
      </p:sp>
      <p:sp>
        <p:nvSpPr>
          <p:cNvPr id="2" name="Espace réservé du numéro de diapositive 1">
            <a:extLst>
              <a:ext uri="{FF2B5EF4-FFF2-40B4-BE49-F238E27FC236}">
                <a16:creationId xmlns:a16="http://schemas.microsoft.com/office/drawing/2014/main" id="{9C5BAA72-2D13-314B-9E40-253CF99E30D6}"/>
              </a:ext>
            </a:extLst>
          </p:cNvPr>
          <p:cNvSpPr>
            <a:spLocks noGrp="1"/>
          </p:cNvSpPr>
          <p:nvPr>
            <p:ph type="sldNum" sz="quarter" idx="12"/>
          </p:nvPr>
        </p:nvSpPr>
        <p:spPr/>
        <p:txBody>
          <a:bodyPr/>
          <a:lstStyle/>
          <a:p>
            <a:pPr>
              <a:defRPr/>
            </a:pPr>
            <a:fld id="{48F265C7-EABA-4DE4-891D-2039DC5DD204}" type="slidenum">
              <a:rPr lang="fr-FR" altLang="fr-FR" smtClean="0"/>
              <a:pPr>
                <a:defRPr/>
              </a:pPr>
              <a:t>109</a:t>
            </a:fld>
            <a:endParaRPr lang="fr-FR" altLang="fr-FR"/>
          </a:p>
        </p:txBody>
      </p:sp>
      <p:pic>
        <p:nvPicPr>
          <p:cNvPr id="17"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397" y="1638838"/>
            <a:ext cx="3381867" cy="469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e 2"/>
          <p:cNvGrpSpPr/>
          <p:nvPr/>
        </p:nvGrpSpPr>
        <p:grpSpPr>
          <a:xfrm>
            <a:off x="7004647" y="4123526"/>
            <a:ext cx="4134022" cy="2434552"/>
            <a:chOff x="7004647" y="4123526"/>
            <a:chExt cx="4134022" cy="2434552"/>
          </a:xfrm>
        </p:grpSpPr>
        <p:pic>
          <p:nvPicPr>
            <p:cNvPr id="29"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8961" y="4123526"/>
              <a:ext cx="1445393" cy="1564772"/>
            </a:xfrm>
            <a:prstGeom prst="rect">
              <a:avLst/>
            </a:prstGeom>
          </p:spPr>
        </p:pic>
        <p:sp>
          <p:nvSpPr>
            <p:cNvPr id="130073" name="Text Box 13"/>
            <p:cNvSpPr txBox="1">
              <a:spLocks noChangeArrowheads="1"/>
            </p:cNvSpPr>
            <p:nvPr/>
          </p:nvSpPr>
          <p:spPr bwMode="auto">
            <a:xfrm>
              <a:off x="7004647" y="5727081"/>
              <a:ext cx="41340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b="1" dirty="0">
                  <a:latin typeface="+mn-lt"/>
                  <a:cs typeface="Calibri" panose="020F0502020204030204" pitchFamily="34" charset="0"/>
                </a:rPr>
                <a:t>Continuer d’aérer 10 minutes le matin, 10 minutes le soir et 10 minutes après chaque activité polluant l’air, de préférence côté cour</a:t>
              </a:r>
            </a:p>
          </p:txBody>
        </p:sp>
      </p:grpSp>
      <p:sp>
        <p:nvSpPr>
          <p:cNvPr id="9" name="Titre 8"/>
          <p:cNvSpPr>
            <a:spLocks noGrp="1"/>
          </p:cNvSpPr>
          <p:nvPr>
            <p:ph type="title"/>
          </p:nvPr>
        </p:nvSpPr>
        <p:spPr/>
        <p:txBody>
          <a:bodyPr/>
          <a:lstStyle/>
          <a:p>
            <a:r>
              <a:rPr lang="fr-FR" altLang="fr-FR" sz="3600" dirty="0">
                <a:cs typeface="Arial" charset="0"/>
              </a:rPr>
              <a:t>Que faut-il faire lors d’un pic de pollution ?</a:t>
            </a:r>
            <a:endParaRPr lang="fr-FR" sz="3600" dirty="0">
              <a:cs typeface="Arial" charset="0"/>
            </a:endParaRPr>
          </a:p>
        </p:txBody>
      </p:sp>
      <p:sp>
        <p:nvSpPr>
          <p:cNvPr id="6" name="Espace réservé du numéro de diapositive 5">
            <a:extLst>
              <a:ext uri="{FF2B5EF4-FFF2-40B4-BE49-F238E27FC236}">
                <a16:creationId xmlns:a16="http://schemas.microsoft.com/office/drawing/2014/main" id="{B03E2FCE-9988-2848-9710-E1CDFB4786D6}"/>
              </a:ext>
            </a:extLst>
          </p:cNvPr>
          <p:cNvSpPr>
            <a:spLocks noGrp="1"/>
          </p:cNvSpPr>
          <p:nvPr>
            <p:ph type="sldNum" sz="quarter" idx="12"/>
          </p:nvPr>
        </p:nvSpPr>
        <p:spPr/>
        <p:txBody>
          <a:bodyPr/>
          <a:lstStyle/>
          <a:p>
            <a:pPr>
              <a:defRPr/>
            </a:pPr>
            <a:fld id="{765CB52E-4FA4-48CA-9E84-B846F3A98BEF}" type="slidenum">
              <a:rPr lang="fr-FR" altLang="fr-FR" smtClean="0"/>
              <a:pPr>
                <a:defRPr/>
              </a:pPr>
              <a:t>11</a:t>
            </a:fld>
            <a:endParaRPr lang="fr-FR" altLang="fr-FR" dirty="0"/>
          </a:p>
        </p:txBody>
      </p:sp>
      <p:grpSp>
        <p:nvGrpSpPr>
          <p:cNvPr id="4" name="Groupe 46"/>
          <p:cNvGrpSpPr>
            <a:grpSpLocks/>
          </p:cNvGrpSpPr>
          <p:nvPr/>
        </p:nvGrpSpPr>
        <p:grpSpPr bwMode="auto">
          <a:xfrm>
            <a:off x="1918489" y="1462588"/>
            <a:ext cx="3660785" cy="2658322"/>
            <a:chOff x="-279779" y="2824652"/>
            <a:chExt cx="3923263" cy="2833537"/>
          </a:xfrm>
        </p:grpSpPr>
        <p:sp>
          <p:nvSpPr>
            <p:cNvPr id="130070" name="Text Box 13"/>
            <p:cNvSpPr txBox="1">
              <a:spLocks noChangeArrowheads="1"/>
            </p:cNvSpPr>
            <p:nvPr/>
          </p:nvSpPr>
          <p:spPr bwMode="auto">
            <a:xfrm>
              <a:off x="-279779" y="4772420"/>
              <a:ext cx="3923263" cy="88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b="1" dirty="0">
                  <a:latin typeface="+mn-lt"/>
                  <a:cs typeface="Calibri" panose="020F0502020204030204" pitchFamily="34" charset="0"/>
                </a:rPr>
                <a:t>Maintenir une activité calme en plein air comme à l’intérieur, et éviter les moments les plus chauds</a:t>
              </a:r>
            </a:p>
          </p:txBody>
        </p:sp>
        <p:pic>
          <p:nvPicPr>
            <p:cNvPr id="130071" name="Imag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034" y="2824652"/>
              <a:ext cx="3229503" cy="18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7"/>
          <p:cNvGrpSpPr>
            <a:grpSpLocks/>
          </p:cNvGrpSpPr>
          <p:nvPr/>
        </p:nvGrpSpPr>
        <p:grpSpPr bwMode="auto">
          <a:xfrm>
            <a:off x="7050134" y="1138768"/>
            <a:ext cx="3733872" cy="2977249"/>
            <a:chOff x="2515652" y="3697728"/>
            <a:chExt cx="3735551" cy="2977098"/>
          </a:xfrm>
        </p:grpSpPr>
        <p:pic>
          <p:nvPicPr>
            <p:cNvPr id="130068"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126431" y="3697728"/>
              <a:ext cx="2326157" cy="21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9" name="Text Box 13"/>
            <p:cNvSpPr txBox="1">
              <a:spLocks noChangeArrowheads="1"/>
            </p:cNvSpPr>
            <p:nvPr/>
          </p:nvSpPr>
          <p:spPr bwMode="auto">
            <a:xfrm>
              <a:off x="2515652" y="5843871"/>
              <a:ext cx="3735551" cy="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b="1" dirty="0">
                  <a:latin typeface="+mn-lt"/>
                  <a:cs typeface="Calibri" panose="020F0502020204030204" pitchFamily="34" charset="0"/>
                </a:rPr>
                <a:t>Reporter les activités physiques intenses et éviter d’être près des grands axes routiers aux heures de pointe</a:t>
              </a:r>
            </a:p>
          </p:txBody>
        </p:sp>
      </p:grpSp>
      <p:grpSp>
        <p:nvGrpSpPr>
          <p:cNvPr id="2" name="Groupe 1"/>
          <p:cNvGrpSpPr/>
          <p:nvPr/>
        </p:nvGrpSpPr>
        <p:grpSpPr>
          <a:xfrm>
            <a:off x="1798419" y="4148379"/>
            <a:ext cx="3900924" cy="2409699"/>
            <a:chOff x="1798419" y="4148379"/>
            <a:chExt cx="3900924" cy="2409699"/>
          </a:xfrm>
        </p:grpSpPr>
        <p:sp>
          <p:nvSpPr>
            <p:cNvPr id="130074" name="Text Box 13"/>
            <p:cNvSpPr txBox="1">
              <a:spLocks noChangeArrowheads="1"/>
            </p:cNvSpPr>
            <p:nvPr/>
          </p:nvSpPr>
          <p:spPr bwMode="auto">
            <a:xfrm>
              <a:off x="1798419" y="5973303"/>
              <a:ext cx="39009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b="1" dirty="0">
                  <a:latin typeface="+mn-lt"/>
                  <a:cs typeface="Calibri" panose="020F0502020204030204" pitchFamily="34" charset="0"/>
                </a:rPr>
                <a:t>Surveiller l’apparition de gêne respiratoire : asthme et autres symptômes</a:t>
              </a: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6393" y="4165942"/>
              <a:ext cx="1382971" cy="1732930"/>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1948" y="4148379"/>
              <a:ext cx="997343" cy="1654400"/>
            </a:xfrm>
            <a:prstGeom prst="rect">
              <a:avLst/>
            </a:prstGeom>
          </p:spPr>
        </p:pic>
      </p:grpSp>
      <p:pic>
        <p:nvPicPr>
          <p:cNvPr id="16"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1123401" y="306944"/>
            <a:ext cx="865056" cy="73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e 16"/>
          <p:cNvGrpSpPr/>
          <p:nvPr/>
        </p:nvGrpSpPr>
        <p:grpSpPr>
          <a:xfrm>
            <a:off x="3241281" y="1853933"/>
            <a:ext cx="1015200" cy="1015200"/>
            <a:chOff x="2979068" y="2181479"/>
            <a:chExt cx="1015200" cy="1015200"/>
          </a:xfrm>
          <a:solidFill>
            <a:srgbClr val="42C4E3"/>
          </a:solidFill>
        </p:grpSpPr>
        <p:sp>
          <p:nvSpPr>
            <p:cNvPr id="18"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0" name="Groupe 19"/>
          <p:cNvGrpSpPr/>
          <p:nvPr/>
        </p:nvGrpSpPr>
        <p:grpSpPr>
          <a:xfrm>
            <a:off x="3241281" y="4724613"/>
            <a:ext cx="1015200" cy="1015200"/>
            <a:chOff x="9725308" y="2293938"/>
            <a:chExt cx="1015200" cy="1015200"/>
          </a:xfrm>
        </p:grpSpPr>
        <p:sp>
          <p:nvSpPr>
            <p:cNvPr id="21"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2"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3" name="Groupe 22"/>
          <p:cNvGrpSpPr/>
          <p:nvPr/>
        </p:nvGrpSpPr>
        <p:grpSpPr>
          <a:xfrm>
            <a:off x="8564058" y="4724613"/>
            <a:ext cx="1015200" cy="1015200"/>
            <a:chOff x="3027027" y="5047015"/>
            <a:chExt cx="1015200" cy="1015200"/>
          </a:xfrm>
        </p:grpSpPr>
        <p:sp>
          <p:nvSpPr>
            <p:cNvPr id="24"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6" name="Groupe 25"/>
          <p:cNvGrpSpPr/>
          <p:nvPr/>
        </p:nvGrpSpPr>
        <p:grpSpPr>
          <a:xfrm>
            <a:off x="8409470" y="1853933"/>
            <a:ext cx="1015200" cy="1015200"/>
            <a:chOff x="6429109" y="2275219"/>
            <a:chExt cx="1015200" cy="1015200"/>
          </a:xfrm>
        </p:grpSpPr>
        <p:sp>
          <p:nvSpPr>
            <p:cNvPr id="27"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8"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2"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err="1">
                <a:latin typeface="+mn-lt"/>
                <a:cs typeface="Arial" panose="020B0604020202020204" pitchFamily="34" charset="0"/>
              </a:rPr>
              <a:t>Acc.Aci.S.A</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1639263623"/>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26"/>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3">
            <a:extLst>
              <a:ext uri="{FF2B5EF4-FFF2-40B4-BE49-F238E27FC236}">
                <a16:creationId xmlns:a16="http://schemas.microsoft.com/office/drawing/2014/main" id="{36B6AD05-B25A-3944-AA19-2B051F016455}"/>
              </a:ext>
            </a:extLst>
          </p:cNvPr>
          <p:cNvSpPr txBox="1">
            <a:spLocks noChangeArrowheads="1"/>
          </p:cNvSpPr>
          <p:nvPr/>
        </p:nvSpPr>
        <p:spPr bwMode="auto">
          <a:xfrm>
            <a:off x="2124584" y="5696230"/>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Les personnes âgées</a:t>
            </a:r>
          </a:p>
        </p:txBody>
      </p:sp>
      <p:sp>
        <p:nvSpPr>
          <p:cNvPr id="30" name="Text Box 13">
            <a:extLst>
              <a:ext uri="{FF2B5EF4-FFF2-40B4-BE49-F238E27FC236}">
                <a16:creationId xmlns:a16="http://schemas.microsoft.com/office/drawing/2014/main" id="{4DCE58B9-192F-D346-8B06-54E628EE84C0}"/>
              </a:ext>
            </a:extLst>
          </p:cNvPr>
          <p:cNvSpPr txBox="1">
            <a:spLocks noChangeArrowheads="1"/>
          </p:cNvSpPr>
          <p:nvPr/>
        </p:nvSpPr>
        <p:spPr bwMode="auto">
          <a:xfrm>
            <a:off x="6941489" y="3118557"/>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Les personnes malades</a:t>
            </a:r>
          </a:p>
        </p:txBody>
      </p:sp>
      <p:pic>
        <p:nvPicPr>
          <p:cNvPr id="22"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06429" y="3555991"/>
            <a:ext cx="1418961" cy="259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0981" y="1269699"/>
            <a:ext cx="2339715" cy="209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168129" y="1127335"/>
            <a:ext cx="1591219" cy="22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955437" y="3159362"/>
            <a:ext cx="1618983" cy="295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3">
            <a:extLst>
              <a:ext uri="{FF2B5EF4-FFF2-40B4-BE49-F238E27FC236}">
                <a16:creationId xmlns:a16="http://schemas.microsoft.com/office/drawing/2014/main" id="{DEFF3BAF-21F9-7040-9AE2-F4DB33581F86}"/>
              </a:ext>
            </a:extLst>
          </p:cNvPr>
          <p:cNvSpPr txBox="1">
            <a:spLocks noChangeArrowheads="1"/>
          </p:cNvSpPr>
          <p:nvPr/>
        </p:nvSpPr>
        <p:spPr bwMode="auto">
          <a:xfrm>
            <a:off x="6913457" y="5676569"/>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Les femmes enceintes</a:t>
            </a:r>
          </a:p>
        </p:txBody>
      </p:sp>
      <p:sp>
        <p:nvSpPr>
          <p:cNvPr id="31" name="Text Box 13">
            <a:extLst>
              <a:ext uri="{FF2B5EF4-FFF2-40B4-BE49-F238E27FC236}">
                <a16:creationId xmlns:a16="http://schemas.microsoft.com/office/drawing/2014/main" id="{6667A934-C4B7-8A48-BAF5-BAF42ED4E551}"/>
              </a:ext>
            </a:extLst>
          </p:cNvPr>
          <p:cNvSpPr txBox="1">
            <a:spLocks noChangeArrowheads="1"/>
          </p:cNvSpPr>
          <p:nvPr/>
        </p:nvSpPr>
        <p:spPr bwMode="auto">
          <a:xfrm>
            <a:off x="2533792" y="3062329"/>
            <a:ext cx="2859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Les enfants et les bébés</a:t>
            </a:r>
          </a:p>
        </p:txBody>
      </p:sp>
      <p:sp>
        <p:nvSpPr>
          <p:cNvPr id="2" name="Titre 1"/>
          <p:cNvSpPr>
            <a:spLocks noGrp="1"/>
          </p:cNvSpPr>
          <p:nvPr>
            <p:ph type="title"/>
          </p:nvPr>
        </p:nvSpPr>
        <p:spPr/>
        <p:txBody>
          <a:bodyPr/>
          <a:lstStyle/>
          <a:p>
            <a:r>
              <a:rPr lang="fr-FR" dirty="0">
                <a:cs typeface="Calibri" panose="020F0502020204030204" pitchFamily="34" charset="0"/>
              </a:rPr>
              <a:t>Quelles sont les personnes les plus sensibles à la pollution de l’air ?</a:t>
            </a:r>
            <a:endParaRPr lang="fr-FR" sz="3600" dirty="0"/>
          </a:p>
        </p:txBody>
      </p:sp>
      <p:sp>
        <p:nvSpPr>
          <p:cNvPr id="3" name="Espace réservé du numéro de diapositive 2"/>
          <p:cNvSpPr>
            <a:spLocks noGrp="1"/>
          </p:cNvSpPr>
          <p:nvPr>
            <p:ph type="sldNum" sz="quarter" idx="12"/>
          </p:nvPr>
        </p:nvSpPr>
        <p:spPr/>
        <p:txBody>
          <a:bodyPr/>
          <a:lstStyle/>
          <a:p>
            <a:fld id="{A6975CB3-950E-4025-A1C5-3373A41C9E6B}" type="slidenum">
              <a:rPr lang="fr-FR" smtClean="0"/>
              <a:pPr/>
              <a:t>110</a:t>
            </a:fld>
            <a:endParaRPr lang="fr-FR" dirty="0">
              <a:solidFill>
                <a:schemeClr val="bg1"/>
              </a:solidFill>
            </a:endParaRPr>
          </a:p>
        </p:txBody>
      </p:sp>
      <p:grpSp>
        <p:nvGrpSpPr>
          <p:cNvPr id="12" name="Groupe 11"/>
          <p:cNvGrpSpPr/>
          <p:nvPr/>
        </p:nvGrpSpPr>
        <p:grpSpPr>
          <a:xfrm>
            <a:off x="3538144" y="1853933"/>
            <a:ext cx="1015200" cy="1015200"/>
            <a:chOff x="2979068" y="2181479"/>
            <a:chExt cx="1015200" cy="1015200"/>
          </a:xfrm>
          <a:solidFill>
            <a:srgbClr val="42C4E3"/>
          </a:solidFill>
        </p:grpSpPr>
        <p:sp>
          <p:nvSpPr>
            <p:cNvPr id="13"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4"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7" name="Groupe 16"/>
          <p:cNvGrpSpPr/>
          <p:nvPr/>
        </p:nvGrpSpPr>
        <p:grpSpPr>
          <a:xfrm>
            <a:off x="3611962" y="4229313"/>
            <a:ext cx="1015200" cy="1015200"/>
            <a:chOff x="9725308" y="2293938"/>
            <a:chExt cx="1015200" cy="1015200"/>
          </a:xfrm>
        </p:grpSpPr>
        <p:sp>
          <p:nvSpPr>
            <p:cNvPr id="18"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1" name="Groupe 20"/>
          <p:cNvGrpSpPr/>
          <p:nvPr/>
        </p:nvGrpSpPr>
        <p:grpSpPr>
          <a:xfrm>
            <a:off x="8348523" y="4229313"/>
            <a:ext cx="1015200" cy="1015200"/>
            <a:chOff x="3027027" y="5047015"/>
            <a:chExt cx="1015200" cy="1015200"/>
          </a:xfrm>
        </p:grpSpPr>
        <p:sp>
          <p:nvSpPr>
            <p:cNvPr id="23"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4"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5" name="Groupe 24"/>
          <p:cNvGrpSpPr/>
          <p:nvPr/>
        </p:nvGrpSpPr>
        <p:grpSpPr>
          <a:xfrm>
            <a:off x="8399862" y="1853933"/>
            <a:ext cx="1015200" cy="1015200"/>
            <a:chOff x="6429109" y="2275219"/>
            <a:chExt cx="1015200" cy="1015200"/>
          </a:xfrm>
        </p:grpSpPr>
        <p:sp>
          <p:nvSpPr>
            <p:cNvPr id="26"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7"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2"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E.PA.FE.PM</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3408865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8" grpId="0"/>
      <p:bldP spid="30" grpId="0"/>
      <p:bldP spid="29" grpId="0"/>
      <p:bldP spid="3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A04A825-1D0E-4946-B2F9-78EF29F84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918" y="1265907"/>
            <a:ext cx="3907555" cy="2442222"/>
          </a:xfrm>
          <a:prstGeom prst="rect">
            <a:avLst/>
          </a:prstGeom>
        </p:spPr>
      </p:pic>
      <p:pic>
        <p:nvPicPr>
          <p:cNvPr id="4" name="Image 3">
            <a:extLst>
              <a:ext uri="{FF2B5EF4-FFF2-40B4-BE49-F238E27FC236}">
                <a16:creationId xmlns:a16="http://schemas.microsoft.com/office/drawing/2014/main" id="{4C901292-4785-4243-AE9A-244C4823D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662" y="3852073"/>
            <a:ext cx="3901448" cy="2438405"/>
          </a:xfrm>
          <a:prstGeom prst="rect">
            <a:avLst/>
          </a:prstGeom>
        </p:spPr>
      </p:pic>
      <p:pic>
        <p:nvPicPr>
          <p:cNvPr id="6" name="Image 5">
            <a:extLst>
              <a:ext uri="{FF2B5EF4-FFF2-40B4-BE49-F238E27FC236}">
                <a16:creationId xmlns:a16="http://schemas.microsoft.com/office/drawing/2014/main" id="{50DEC900-7330-4DA2-8754-9D8601E83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9161" y="1328174"/>
            <a:ext cx="2891306" cy="2353812"/>
          </a:xfrm>
          <a:prstGeom prst="rect">
            <a:avLst/>
          </a:prstGeom>
        </p:spPr>
      </p:pic>
      <p:pic>
        <p:nvPicPr>
          <p:cNvPr id="64" name="Image 4"/>
          <p:cNvPicPr>
            <a:picLocks noChangeAspect="1"/>
          </p:cNvPicPr>
          <p:nvPr/>
        </p:nvPicPr>
        <p:blipFill>
          <a:blip r:embed="rId6" cstate="print">
            <a:extLst>
              <a:ext uri="{28A0092B-C50C-407E-A947-70E740481C1C}">
                <a14:useLocalDpi xmlns:a14="http://schemas.microsoft.com/office/drawing/2010/main" val="0"/>
              </a:ext>
            </a:extLst>
          </a:blip>
          <a:srcRect b="12711"/>
          <a:stretch>
            <a:fillRect/>
          </a:stretch>
        </p:blipFill>
        <p:spPr bwMode="auto">
          <a:xfrm>
            <a:off x="8360868" y="4123301"/>
            <a:ext cx="2361167" cy="211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9743" y="1538571"/>
            <a:ext cx="1443402" cy="20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1199805" y="357124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cultures</a:t>
            </a:r>
          </a:p>
        </p:txBody>
      </p:sp>
      <p:sp>
        <p:nvSpPr>
          <p:cNvPr id="17" name="Rectangle 32"/>
          <p:cNvSpPr>
            <a:spLocks noChangeArrowheads="1"/>
          </p:cNvSpPr>
          <p:nvPr/>
        </p:nvSpPr>
        <p:spPr bwMode="auto">
          <a:xfrm>
            <a:off x="783653" y="6205137"/>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L’eau</a:t>
            </a:r>
          </a:p>
        </p:txBody>
      </p:sp>
      <p:sp>
        <p:nvSpPr>
          <p:cNvPr id="18" name="Rectangle 32"/>
          <p:cNvSpPr>
            <a:spLocks noChangeArrowheads="1"/>
          </p:cNvSpPr>
          <p:nvPr/>
        </p:nvSpPr>
        <p:spPr bwMode="auto">
          <a:xfrm>
            <a:off x="8026661" y="357124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écosystèmes</a:t>
            </a:r>
          </a:p>
        </p:txBody>
      </p:sp>
      <p:sp>
        <p:nvSpPr>
          <p:cNvPr id="19" name="Rectangle 32"/>
          <p:cNvSpPr>
            <a:spLocks noChangeArrowheads="1"/>
          </p:cNvSpPr>
          <p:nvPr/>
        </p:nvSpPr>
        <p:spPr bwMode="auto">
          <a:xfrm>
            <a:off x="4998923" y="6205137"/>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climat</a:t>
            </a:r>
          </a:p>
        </p:txBody>
      </p:sp>
      <p:sp>
        <p:nvSpPr>
          <p:cNvPr id="20" name="Rectangle 32"/>
          <p:cNvSpPr>
            <a:spLocks noChangeArrowheads="1"/>
          </p:cNvSpPr>
          <p:nvPr/>
        </p:nvSpPr>
        <p:spPr bwMode="auto">
          <a:xfrm>
            <a:off x="4613233" y="357124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bâtis et les sols</a:t>
            </a:r>
          </a:p>
        </p:txBody>
      </p:sp>
      <p:sp>
        <p:nvSpPr>
          <p:cNvPr id="35" name="Titre 19"/>
          <p:cNvSpPr>
            <a:spLocks noGrp="1"/>
          </p:cNvSpPr>
          <p:nvPr>
            <p:ph type="title"/>
          </p:nvPr>
        </p:nvSpPr>
        <p:spPr/>
        <p:txBody>
          <a:bodyPr/>
          <a:lstStyle/>
          <a:p>
            <a:pPr>
              <a:lnSpc>
                <a:spcPct val="100000"/>
              </a:lnSpc>
              <a:defRPr/>
            </a:pPr>
            <a:r>
              <a:rPr lang="fr-FR" altLang="fr-FR" dirty="0">
                <a:cs typeface="Arial" panose="020B0604020202020204" pitchFamily="34" charset="0"/>
              </a:rPr>
              <a:t>Sur quels éléments la pollution de l’air peut avoir des répercussions ?</a:t>
            </a:r>
            <a:endParaRPr lang="fr-FR" altLang="fr-FR" sz="4000" dirty="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111</a:t>
            </a:fld>
            <a:endParaRPr lang="fr-FR" dirty="0">
              <a:solidFill>
                <a:schemeClr val="bg1"/>
              </a:solidFill>
            </a:endParaRPr>
          </a:p>
        </p:txBody>
      </p:sp>
      <p:pic>
        <p:nvPicPr>
          <p:cNvPr id="48" name="Btn_Camera_Txt1">
            <a:hlinkClick r:id="rId8" action="ppaction://hlinksldjump"/>
          </p:cNvPr>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7282275" y="3602610"/>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Btn_Camera_Txt1">
            <a:hlinkClick r:id="rId10" action="ppaction://hlinksldjump"/>
          </p:cNvPr>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3552918" y="3579475"/>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niveau 2"/>
          <p:cNvPicPr>
            <a:picLocks noChangeAspect="1"/>
          </p:cNvPicPr>
          <p:nvPr/>
        </p:nvPicPr>
        <p:blipFill>
          <a:blip r:embed="rId11">
            <a:extLst>
              <a:ext uri="{28A0092B-C50C-407E-A947-70E740481C1C}">
                <a14:useLocalDpi xmlns:a14="http://schemas.microsoft.com/office/drawing/2010/main" val="0"/>
              </a:ext>
            </a:extLst>
          </a:blip>
          <a:srcRect l="57768" t="10120" r="22018" b="73936"/>
          <a:stretch>
            <a:fillRect/>
          </a:stretch>
        </p:blipFill>
        <p:spPr bwMode="auto">
          <a:xfrm>
            <a:off x="4831189" y="3771472"/>
            <a:ext cx="3106041" cy="244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2"/>
          <p:cNvSpPr>
            <a:spLocks noChangeArrowheads="1"/>
          </p:cNvSpPr>
          <p:nvPr/>
        </p:nvSpPr>
        <p:spPr bwMode="auto">
          <a:xfrm>
            <a:off x="7887965" y="6215651"/>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L’homme et les animaux</a:t>
            </a:r>
          </a:p>
        </p:txBody>
      </p:sp>
      <p:grpSp>
        <p:nvGrpSpPr>
          <p:cNvPr id="21" name="Groupe 20"/>
          <p:cNvGrpSpPr/>
          <p:nvPr/>
        </p:nvGrpSpPr>
        <p:grpSpPr>
          <a:xfrm>
            <a:off x="2344312" y="2035762"/>
            <a:ext cx="1015200" cy="1015200"/>
            <a:chOff x="2979068" y="2181479"/>
            <a:chExt cx="1015200" cy="1015200"/>
          </a:xfrm>
          <a:solidFill>
            <a:srgbClr val="42C4E3"/>
          </a:solidFill>
        </p:grpSpPr>
        <p:sp>
          <p:nvSpPr>
            <p:cNvPr id="22"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4" name="Groupe 23"/>
          <p:cNvGrpSpPr/>
          <p:nvPr/>
        </p:nvGrpSpPr>
        <p:grpSpPr>
          <a:xfrm>
            <a:off x="9340307" y="2001673"/>
            <a:ext cx="1015200" cy="1015200"/>
            <a:chOff x="9725308" y="2293938"/>
            <a:chExt cx="1015200" cy="1015200"/>
          </a:xfrm>
        </p:grpSpPr>
        <p:sp>
          <p:nvSpPr>
            <p:cNvPr id="25"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7" name="Groupe 26"/>
          <p:cNvGrpSpPr/>
          <p:nvPr/>
        </p:nvGrpSpPr>
        <p:grpSpPr>
          <a:xfrm>
            <a:off x="6078087" y="4631047"/>
            <a:ext cx="1015200" cy="1015200"/>
            <a:chOff x="6250282" y="5007328"/>
            <a:chExt cx="1015200" cy="1015200"/>
          </a:xfrm>
        </p:grpSpPr>
        <p:sp>
          <p:nvSpPr>
            <p:cNvPr id="28"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0" name="Groupe 29"/>
          <p:cNvGrpSpPr/>
          <p:nvPr/>
        </p:nvGrpSpPr>
        <p:grpSpPr>
          <a:xfrm>
            <a:off x="2340983" y="4631047"/>
            <a:ext cx="1015200" cy="1015200"/>
            <a:chOff x="3027027" y="5047015"/>
            <a:chExt cx="1015200" cy="1015200"/>
          </a:xfrm>
        </p:grpSpPr>
        <p:sp>
          <p:nvSpPr>
            <p:cNvPr id="31"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3" name="Groupe 32"/>
          <p:cNvGrpSpPr/>
          <p:nvPr/>
        </p:nvGrpSpPr>
        <p:grpSpPr>
          <a:xfrm>
            <a:off x="6074652" y="2035762"/>
            <a:ext cx="1015200" cy="1015200"/>
            <a:chOff x="6429109" y="2275219"/>
            <a:chExt cx="1015200" cy="1015200"/>
          </a:xfrm>
        </p:grpSpPr>
        <p:sp>
          <p:nvSpPr>
            <p:cNvPr id="34"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6"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37" name="Groupe 36"/>
          <p:cNvGrpSpPr/>
          <p:nvPr/>
        </p:nvGrpSpPr>
        <p:grpSpPr>
          <a:xfrm>
            <a:off x="9340307" y="4631047"/>
            <a:ext cx="1015200" cy="1015200"/>
            <a:chOff x="9902970" y="5173076"/>
            <a:chExt cx="1015200" cy="1015200"/>
          </a:xfrm>
        </p:grpSpPr>
        <p:sp>
          <p:nvSpPr>
            <p:cNvPr id="38"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9"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41"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err="1">
                <a:latin typeface="+mn-lt"/>
                <a:cs typeface="Arial" panose="020B0604020202020204" pitchFamily="34" charset="0"/>
              </a:rPr>
              <a:t>C.B.Ec.E.Cl.HA</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1864142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6" grpId="0"/>
      <p:bldP spid="17" grpId="0"/>
      <p:bldP spid="18" grpId="0"/>
      <p:bldP spid="19" grpId="0"/>
      <p:bldP spid="20" grpId="0"/>
      <p:bldP spid="65"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308" y="4489062"/>
            <a:ext cx="2919511" cy="1488378"/>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870" y="3560195"/>
            <a:ext cx="1258989" cy="2213695"/>
          </a:xfrm>
          <a:prstGeom prst="rect">
            <a:avLst/>
          </a:prstGeom>
        </p:spPr>
      </p:pic>
      <p:pic>
        <p:nvPicPr>
          <p:cNvPr id="38"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5">
            <a:alphaModFix/>
          </a:blip>
          <a:srcRect/>
          <a:stretch/>
        </p:blipFill>
        <p:spPr>
          <a:xfrm>
            <a:off x="8358033" y="1293669"/>
            <a:ext cx="2209772" cy="2140985"/>
          </a:xfrm>
          <a:prstGeom prst="rect">
            <a:avLst/>
          </a:prstGeom>
          <a:noFill/>
          <a:ln>
            <a:noFill/>
          </a:ln>
        </p:spPr>
      </p:pic>
      <p:pic>
        <p:nvPicPr>
          <p:cNvPr id="39"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099067" y="1266355"/>
            <a:ext cx="2391734" cy="19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7039" y="1650521"/>
            <a:ext cx="1778289" cy="13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1199805" y="3108865"/>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Pollution de l’eau </a:t>
            </a:r>
          </a:p>
        </p:txBody>
      </p:sp>
      <p:sp>
        <p:nvSpPr>
          <p:cNvPr id="17" name="Rectangle 32"/>
          <p:cNvSpPr>
            <a:spLocks noChangeArrowheads="1"/>
          </p:cNvSpPr>
          <p:nvPr/>
        </p:nvSpPr>
        <p:spPr bwMode="auto">
          <a:xfrm>
            <a:off x="783653" y="5623497"/>
            <a:ext cx="40235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Impact sur</a:t>
            </a:r>
          </a:p>
          <a:p>
            <a:pPr algn="ctr" eaLnBrk="1" hangingPunct="1">
              <a:lnSpc>
                <a:spcPct val="100000"/>
              </a:lnSpc>
              <a:spcBef>
                <a:spcPct val="0"/>
              </a:spcBef>
              <a:buFontTx/>
              <a:buNone/>
            </a:pPr>
            <a:r>
              <a:rPr lang="fr-FR" altLang="fr-FR" sz="2000" b="1" dirty="0">
                <a:latin typeface="+mn-lt"/>
                <a:cs typeface="Calibri" panose="020F0502020204030204" pitchFamily="34" charset="0"/>
              </a:rPr>
              <a:t>la biodiversité</a:t>
            </a:r>
          </a:p>
        </p:txBody>
      </p:sp>
      <p:sp>
        <p:nvSpPr>
          <p:cNvPr id="18" name="Rectangle 32"/>
          <p:cNvSpPr>
            <a:spLocks noChangeArrowheads="1"/>
          </p:cNvSpPr>
          <p:nvPr/>
        </p:nvSpPr>
        <p:spPr bwMode="auto">
          <a:xfrm>
            <a:off x="8026661" y="3026888"/>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Surmortalité des insectes pollinisateurs</a:t>
            </a:r>
          </a:p>
        </p:txBody>
      </p:sp>
      <p:sp>
        <p:nvSpPr>
          <p:cNvPr id="19" name="Rectangle 32"/>
          <p:cNvSpPr>
            <a:spLocks noChangeArrowheads="1"/>
          </p:cNvSpPr>
          <p:nvPr/>
        </p:nvSpPr>
        <p:spPr bwMode="auto">
          <a:xfrm>
            <a:off x="4767423" y="5653911"/>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Impact sanitaire</a:t>
            </a:r>
          </a:p>
        </p:txBody>
      </p:sp>
      <p:sp>
        <p:nvSpPr>
          <p:cNvPr id="20" name="Rectangle 32"/>
          <p:cNvSpPr>
            <a:spLocks noChangeArrowheads="1"/>
          </p:cNvSpPr>
          <p:nvPr/>
        </p:nvSpPr>
        <p:spPr bwMode="auto">
          <a:xfrm>
            <a:off x="4677284" y="2968733"/>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Pollution et</a:t>
            </a:r>
          </a:p>
          <a:p>
            <a:pPr algn="ctr" eaLnBrk="1" hangingPunct="1">
              <a:lnSpc>
                <a:spcPct val="100000"/>
              </a:lnSpc>
              <a:spcBef>
                <a:spcPct val="0"/>
              </a:spcBef>
              <a:buFontTx/>
              <a:buNone/>
            </a:pPr>
            <a:r>
              <a:rPr lang="fr-FR" altLang="fr-FR" sz="2000" b="1" dirty="0">
                <a:latin typeface="+mn-lt"/>
                <a:cs typeface="Calibri" panose="020F0502020204030204" pitchFamily="34" charset="0"/>
              </a:rPr>
              <a:t>dégradation des sols</a:t>
            </a:r>
          </a:p>
        </p:txBody>
      </p:sp>
      <p:sp>
        <p:nvSpPr>
          <p:cNvPr id="3" name="Titre 2"/>
          <p:cNvSpPr>
            <a:spLocks noGrp="1"/>
          </p:cNvSpPr>
          <p:nvPr>
            <p:ph type="title"/>
          </p:nvPr>
        </p:nvSpPr>
        <p:spPr/>
        <p:txBody>
          <a:bodyPr/>
          <a:lstStyle/>
          <a:p>
            <a:r>
              <a:rPr lang="fr-FR" sz="3600" dirty="0"/>
              <a:t>Quels sont les impacts de l’activité agricole ?</a:t>
            </a:r>
          </a:p>
        </p:txBody>
      </p:sp>
      <p:grpSp>
        <p:nvGrpSpPr>
          <p:cNvPr id="96" name="Groupe 6"/>
          <p:cNvGrpSpPr>
            <a:grpSpLocks/>
          </p:cNvGrpSpPr>
          <p:nvPr/>
        </p:nvGrpSpPr>
        <p:grpSpPr bwMode="auto">
          <a:xfrm>
            <a:off x="8501468" y="4032503"/>
            <a:ext cx="2219561" cy="1992995"/>
            <a:chOff x="7274411" y="4458438"/>
            <a:chExt cx="2220631" cy="1993309"/>
          </a:xfrm>
        </p:grpSpPr>
        <p:pic>
          <p:nvPicPr>
            <p:cNvPr id="97" name="Imag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274411" y="4927258"/>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Bulle ronde"/>
            <p:cNvSpPr/>
            <p:nvPr/>
          </p:nvSpPr>
          <p:spPr bwMode="auto">
            <a:xfrm>
              <a:off x="8028597" y="4458438"/>
              <a:ext cx="1279064" cy="85738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99" name="ZoneTexte 14"/>
            <p:cNvSpPr txBox="1">
              <a:spLocks noChangeArrowheads="1"/>
            </p:cNvSpPr>
            <p:nvPr/>
          </p:nvSpPr>
          <p:spPr bwMode="auto">
            <a:xfrm>
              <a:off x="7855233" y="4612697"/>
              <a:ext cx="1639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cs typeface="Calibri" panose="020F0502020204030204" pitchFamily="34" charset="0"/>
                </a:rPr>
                <a:t>Et d’autres encore…</a:t>
              </a:r>
            </a:p>
          </p:txBody>
        </p:sp>
      </p:grpSp>
      <p:grpSp>
        <p:nvGrpSpPr>
          <p:cNvPr id="100" name="Groupe 99"/>
          <p:cNvGrpSpPr/>
          <p:nvPr/>
        </p:nvGrpSpPr>
        <p:grpSpPr>
          <a:xfrm>
            <a:off x="2291163" y="1953015"/>
            <a:ext cx="1015200" cy="1015200"/>
            <a:chOff x="2979068" y="2181479"/>
            <a:chExt cx="1015200" cy="1015200"/>
          </a:xfrm>
          <a:solidFill>
            <a:srgbClr val="42C4E3"/>
          </a:solidFill>
        </p:grpSpPr>
        <p:sp>
          <p:nvSpPr>
            <p:cNvPr id="101"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2"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03" name="Groupe 102"/>
          <p:cNvGrpSpPr/>
          <p:nvPr/>
        </p:nvGrpSpPr>
        <p:grpSpPr>
          <a:xfrm>
            <a:off x="9020458" y="1918926"/>
            <a:ext cx="1015200" cy="1015200"/>
            <a:chOff x="9725308" y="2293938"/>
            <a:chExt cx="1015200" cy="1015200"/>
          </a:xfrm>
        </p:grpSpPr>
        <p:sp>
          <p:nvSpPr>
            <p:cNvPr id="104"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5"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06" name="Groupe 105"/>
          <p:cNvGrpSpPr/>
          <p:nvPr/>
        </p:nvGrpSpPr>
        <p:grpSpPr>
          <a:xfrm>
            <a:off x="5758238" y="4548300"/>
            <a:ext cx="1015200" cy="1015200"/>
            <a:chOff x="6250282" y="5007328"/>
            <a:chExt cx="1015200" cy="1015200"/>
          </a:xfrm>
        </p:grpSpPr>
        <p:sp>
          <p:nvSpPr>
            <p:cNvPr id="107"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8"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09" name="Groupe 108"/>
          <p:cNvGrpSpPr/>
          <p:nvPr/>
        </p:nvGrpSpPr>
        <p:grpSpPr>
          <a:xfrm>
            <a:off x="2287834" y="4548300"/>
            <a:ext cx="1015200" cy="1015200"/>
            <a:chOff x="3027027" y="5047015"/>
            <a:chExt cx="1015200" cy="1015200"/>
          </a:xfrm>
        </p:grpSpPr>
        <p:sp>
          <p:nvSpPr>
            <p:cNvPr id="110"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1"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12" name="Groupe 111"/>
          <p:cNvGrpSpPr/>
          <p:nvPr/>
        </p:nvGrpSpPr>
        <p:grpSpPr>
          <a:xfrm>
            <a:off x="5754803" y="1953015"/>
            <a:ext cx="1015200" cy="1015200"/>
            <a:chOff x="6429109" y="2275219"/>
            <a:chExt cx="1015200" cy="1015200"/>
          </a:xfrm>
        </p:grpSpPr>
        <p:sp>
          <p:nvSpPr>
            <p:cNvPr id="113"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4"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115" name="Groupe 114"/>
          <p:cNvGrpSpPr/>
          <p:nvPr/>
        </p:nvGrpSpPr>
        <p:grpSpPr>
          <a:xfrm>
            <a:off x="9020458" y="4548300"/>
            <a:ext cx="1015200" cy="1015200"/>
            <a:chOff x="9902970" y="5173076"/>
            <a:chExt cx="1015200" cy="1015200"/>
          </a:xfrm>
        </p:grpSpPr>
        <p:sp>
          <p:nvSpPr>
            <p:cNvPr id="116"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17"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pic>
        <p:nvPicPr>
          <p:cNvPr id="121" name="Btn_Camera_Txt1"/>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7352572" y="5748254"/>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112</a:t>
            </a:fld>
            <a:endParaRPr lang="fr-FR" dirty="0">
              <a:solidFill>
                <a:schemeClr val="bg1"/>
              </a:solidFill>
            </a:endParaRPr>
          </a:p>
        </p:txBody>
      </p:sp>
      <p:grpSp>
        <p:nvGrpSpPr>
          <p:cNvPr id="118" name="Groupe 117">
            <a:extLst>
              <a:ext uri="{FF2B5EF4-FFF2-40B4-BE49-F238E27FC236}">
                <a16:creationId xmlns:a16="http://schemas.microsoft.com/office/drawing/2014/main" id="{10749A04-4768-1A48-A419-D16F32A0EB25}"/>
              </a:ext>
            </a:extLst>
          </p:cNvPr>
          <p:cNvGrpSpPr>
            <a:grpSpLocks/>
          </p:cNvGrpSpPr>
          <p:nvPr/>
        </p:nvGrpSpPr>
        <p:grpSpPr bwMode="auto">
          <a:xfrm>
            <a:off x="6792684" y="3548621"/>
            <a:ext cx="1625655" cy="2217584"/>
            <a:chOff x="9018887" y="2665400"/>
            <a:chExt cx="1198029" cy="1012839"/>
          </a:xfrm>
        </p:grpSpPr>
        <p:sp>
          <p:nvSpPr>
            <p:cNvPr id="119" name="Ellipse 3">
              <a:extLst>
                <a:ext uri="{FF2B5EF4-FFF2-40B4-BE49-F238E27FC236}">
                  <a16:creationId xmlns:a16="http://schemas.microsoft.com/office/drawing/2014/main" id="{179336AE-C532-1C4C-997F-A61E861E8D21}"/>
                </a:ext>
              </a:extLst>
            </p:cNvPr>
            <p:cNvSpPr/>
            <p:nvPr/>
          </p:nvSpPr>
          <p:spPr>
            <a:xfrm>
              <a:off x="9018887" y="2665400"/>
              <a:ext cx="1198029" cy="99557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120"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037494" y="2736413"/>
              <a:ext cx="1153589" cy="9418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Aft>
                  <a:spcPts val="0"/>
                </a:spcAft>
                <a:buNone/>
              </a:pPr>
              <a:r>
                <a:rPr lang="fr-FR" sz="1600" dirty="0">
                  <a:solidFill>
                    <a:schemeClr val="bg1"/>
                  </a:solidFill>
                  <a:latin typeface="+mn-lt"/>
                  <a:ea typeface="Times New Roman" panose="02020603050405020304" pitchFamily="18" charset="0"/>
                </a:rPr>
                <a:t>Il n’existe pas de réglementation spécifique à la surveillance des pesticides dans l’air ambiant. </a:t>
              </a:r>
            </a:p>
          </p:txBody>
        </p:sp>
      </p:grpSp>
      <p:sp>
        <p:nvSpPr>
          <p:cNvPr id="4" name="ZoneTexte 3"/>
          <p:cNvSpPr txBox="1"/>
          <p:nvPr/>
        </p:nvSpPr>
        <p:spPr>
          <a:xfrm>
            <a:off x="0" y="6525822"/>
            <a:ext cx="909223" cy="338554"/>
          </a:xfrm>
          <a:prstGeom prst="rect">
            <a:avLst/>
          </a:prstGeom>
          <a:noFill/>
        </p:spPr>
        <p:txBody>
          <a:bodyPr wrap="none" rtlCol="0">
            <a:spAutoFit/>
          </a:bodyPr>
          <a:lstStyle/>
          <a:p>
            <a:r>
              <a:rPr lang="fr-FR" sz="1600" dirty="0">
                <a:latin typeface="+mn-lt"/>
              </a:rPr>
              <a:t>E.S.I.B.P</a:t>
            </a:r>
          </a:p>
        </p:txBody>
      </p:sp>
    </p:spTree>
    <p:extLst>
      <p:ext uri="{BB962C8B-B14F-4D97-AF65-F5344CB8AC3E}">
        <p14:creationId xmlns:p14="http://schemas.microsoft.com/office/powerpoint/2010/main" val="1811918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1" restart="whenNotActive" fill="hold" evtFilter="cancelBubble" nodeType="interactiveSeq">
                <p:stCondLst>
                  <p:cond evt="onClick" delay="0">
                    <p:tgtEl>
                      <p:spTgt spid="1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20" restart="whenNotActive" fill="hold" evtFilter="cancelBubble" nodeType="interactiveSeq">
                <p:stCondLst>
                  <p:cond evt="onClick" delay="0">
                    <p:tgtEl>
                      <p:spTgt spid="10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9" restart="whenNotActive" fill="hold" evtFilter="cancelBubble" nodeType="interactiveSeq">
                <p:stCondLst>
                  <p:cond evt="onClick" delay="0">
                    <p:tgtEl>
                      <p:spTgt spid="10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40" restart="whenNotActive" fill="hold" evtFilter="cancelBubble" nodeType="interactiveSeq">
                <p:stCondLst>
                  <p:cond evt="onClick" delay="0">
                    <p:tgtEl>
                      <p:spTgt spid="11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47" restart="whenNotActive" fill="hold" evtFilter="cancelBubble" nodeType="interactiveSeq">
                <p:stCondLst>
                  <p:cond evt="onClick" delay="0">
                    <p:tgtEl>
                      <p:spTgt spid="10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109"/>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56" restart="whenNotActive" fill="hold" evtFilter="cancelBubble" nodeType="interactiveSeq">
                <p:stCondLst>
                  <p:cond evt="onClick" delay="0">
                    <p:tgtEl>
                      <p:spTgt spid="121"/>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childTnLst>
        </p:cTn>
      </p:par>
    </p:tnLst>
    <p:bldLst>
      <p:bldP spid="16" grpId="0"/>
      <p:bldP spid="17" grpId="0"/>
      <p:bldP spid="18" grpId="0"/>
      <p:bldP spid="19" grpId="0"/>
      <p:bldP spid="20"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p:txBody>
          <a:bodyPr/>
          <a:lstStyle/>
          <a:p>
            <a:pPr marL="0" indent="0">
              <a:buNone/>
            </a:pPr>
            <a:r>
              <a:rPr lang="fr-FR" sz="2000" dirty="0">
                <a:ea typeface="Times New Roman" panose="02020603050405020304" pitchFamily="18" charset="0"/>
              </a:rPr>
              <a:t>Les activités agricoles peuvent être impactées par la qualité de l’air.</a:t>
            </a:r>
          </a:p>
          <a:p>
            <a:pPr marL="0" indent="0">
              <a:buNone/>
            </a:pPr>
            <a:r>
              <a:rPr lang="fr-FR" sz="2000" dirty="0">
                <a:ea typeface="Times New Roman" panose="02020603050405020304" pitchFamily="18" charset="0"/>
              </a:rPr>
              <a:t>Les effets de la pollution atmosphérique occasionnent de </a:t>
            </a:r>
            <a:r>
              <a:rPr lang="fr-FR" sz="2000" b="1" dirty="0">
                <a:ea typeface="Times New Roman" panose="02020603050405020304" pitchFamily="18" charset="0"/>
              </a:rPr>
              <a:t>3 à 20% de pertes sur le rendement de production</a:t>
            </a:r>
            <a:r>
              <a:rPr lang="fr-FR" sz="2000" dirty="0">
                <a:ea typeface="Times New Roman" panose="02020603050405020304" pitchFamily="18" charset="0"/>
              </a:rPr>
              <a:t> en fonction du type de culture. La qualité de l’air représente donc un enjeu économique important pour le secteur agricole.</a:t>
            </a:r>
          </a:p>
          <a:p>
            <a:pPr marL="0" indent="0">
              <a:buNone/>
            </a:pPr>
            <a:endParaRPr lang="fr-FR" sz="2000" dirty="0"/>
          </a:p>
        </p:txBody>
      </p:sp>
      <p:sp>
        <p:nvSpPr>
          <p:cNvPr id="5" name="Titre 4"/>
          <p:cNvSpPr>
            <a:spLocks noGrp="1"/>
          </p:cNvSpPr>
          <p:nvPr>
            <p:ph type="title"/>
          </p:nvPr>
        </p:nvSpPr>
        <p:spPr/>
        <p:txBody>
          <a:bodyPr/>
          <a:lstStyle/>
          <a:p>
            <a:r>
              <a:rPr lang="fr-FR" dirty="0"/>
              <a:t>Les cultures</a:t>
            </a:r>
          </a:p>
        </p:txBody>
      </p:sp>
      <p:pic>
        <p:nvPicPr>
          <p:cNvPr id="19" name="Image 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32" y="1896018"/>
            <a:ext cx="2527268" cy="36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113</a:t>
            </a:fld>
            <a:endParaRPr lang="fr-FR" dirty="0">
              <a:solidFill>
                <a:schemeClr val="bg1"/>
              </a:solidFill>
            </a:endParaRPr>
          </a:p>
        </p:txBody>
      </p:sp>
      <p:pic>
        <p:nvPicPr>
          <p:cNvPr id="7"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5488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p:txBody>
          <a:bodyPr/>
          <a:lstStyle/>
          <a:p>
            <a:pPr marL="0" indent="0">
              <a:lnSpc>
                <a:spcPct val="100000"/>
              </a:lnSpc>
              <a:spcBef>
                <a:spcPts val="0"/>
              </a:spcBef>
              <a:buNone/>
            </a:pPr>
            <a:r>
              <a:rPr lang="fr-FR" sz="2000" spc="55" dirty="0">
                <a:ea typeface="Times New Roman" panose="02020603050405020304" pitchFamily="18" charset="0"/>
              </a:rPr>
              <a:t>La pollution de l’air </a:t>
            </a:r>
            <a:r>
              <a:rPr lang="fr-FR" sz="2000" b="1" spc="55" dirty="0">
                <a:ea typeface="Times New Roman" panose="02020603050405020304" pitchFamily="18" charset="0"/>
              </a:rPr>
              <a:t>détériore les façades des bâtiments</a:t>
            </a:r>
            <a:r>
              <a:rPr lang="fr-FR" sz="2000" spc="55" dirty="0">
                <a:ea typeface="Times New Roman" panose="02020603050405020304" pitchFamily="18" charset="0"/>
              </a:rPr>
              <a:t>. Plus fragiles, les monuments du patrimoine sont les plus touchés. Les particules engendrent principalement des dégradations esthétiques, par encrassement ou dépôts noirâtres.</a:t>
            </a:r>
          </a:p>
          <a:p>
            <a:pPr marL="0" indent="0">
              <a:lnSpc>
                <a:spcPct val="100000"/>
              </a:lnSpc>
              <a:spcBef>
                <a:spcPts val="0"/>
              </a:spcBef>
              <a:buNone/>
            </a:pPr>
            <a:r>
              <a:rPr lang="fr-FR" sz="2000" spc="55" dirty="0">
                <a:ea typeface="Times New Roman" panose="02020603050405020304" pitchFamily="18" charset="0"/>
              </a:rPr>
              <a:t>Selon un rapport publié en 2015, la pollution de l’air coûterait entre </a:t>
            </a:r>
            <a:r>
              <a:rPr lang="fr-FR" sz="2000" b="1" spc="55" dirty="0">
                <a:ea typeface="Times New Roman" panose="02020603050405020304" pitchFamily="18" charset="0"/>
              </a:rPr>
              <a:t>1 et 3,4 milliards d'euros</a:t>
            </a:r>
            <a:r>
              <a:rPr lang="fr-FR" sz="2000" spc="55" dirty="0">
                <a:ea typeface="Times New Roman" panose="02020603050405020304" pitchFamily="18" charset="0"/>
              </a:rPr>
              <a:t> seulement pour les conséquences liées aux bâtiments.</a:t>
            </a:r>
            <a:endParaRPr lang="fr-FR" sz="2000" dirty="0">
              <a:ea typeface="Times New Roman" panose="02020603050405020304" pitchFamily="18" charset="0"/>
            </a:endParaRPr>
          </a:p>
          <a:p>
            <a:pPr marL="0" indent="0">
              <a:lnSpc>
                <a:spcPct val="100000"/>
              </a:lnSpc>
              <a:spcBef>
                <a:spcPts val="0"/>
              </a:spcBef>
              <a:buNone/>
            </a:pPr>
            <a:endParaRPr lang="fr-FR" sz="2000" dirty="0"/>
          </a:p>
        </p:txBody>
      </p:sp>
      <p:sp>
        <p:nvSpPr>
          <p:cNvPr id="2" name="Espace réservé du numéro de diapositive 1">
            <a:extLst>
              <a:ext uri="{FF2B5EF4-FFF2-40B4-BE49-F238E27FC236}">
                <a16:creationId xmlns:a16="http://schemas.microsoft.com/office/drawing/2014/main" id="{EE250691-B539-8D47-8667-C0839B6FE832}"/>
              </a:ext>
            </a:extLst>
          </p:cNvPr>
          <p:cNvSpPr>
            <a:spLocks noGrp="1"/>
          </p:cNvSpPr>
          <p:nvPr>
            <p:ph type="sldNum" sz="quarter" idx="12"/>
          </p:nvPr>
        </p:nvSpPr>
        <p:spPr/>
        <p:txBody>
          <a:bodyPr/>
          <a:lstStyle/>
          <a:p>
            <a:pPr>
              <a:defRPr/>
            </a:pPr>
            <a:fld id="{48F265C7-EABA-4DE4-891D-2039DC5DD204}" type="slidenum">
              <a:rPr lang="fr-FR" altLang="fr-FR" smtClean="0"/>
              <a:pPr>
                <a:defRPr/>
              </a:pPr>
              <a:t>114</a:t>
            </a:fld>
            <a:endParaRPr lang="fr-FR" altLang="fr-FR"/>
          </a:p>
        </p:txBody>
      </p:sp>
      <p:sp>
        <p:nvSpPr>
          <p:cNvPr id="5" name="Titre 4"/>
          <p:cNvSpPr>
            <a:spLocks noGrp="1"/>
          </p:cNvSpPr>
          <p:nvPr>
            <p:ph type="title"/>
          </p:nvPr>
        </p:nvSpPr>
        <p:spPr/>
        <p:txBody>
          <a:bodyPr/>
          <a:lstStyle/>
          <a:p>
            <a:r>
              <a:rPr lang="fr-FR" dirty="0">
                <a:cs typeface="Calibri" panose="020F0502020204030204" pitchFamily="34" charset="0"/>
              </a:rPr>
              <a:t>Quelles sont les conséquences de la pollution de l’air sur les matériaux, monuments et bâtiments ?</a:t>
            </a:r>
            <a:endParaRPr lang="fr-FR" dirty="0"/>
          </a:p>
        </p:txBody>
      </p:sp>
      <p:pic>
        <p:nvPicPr>
          <p:cNvPr id="6"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662" y="2069236"/>
            <a:ext cx="4512810" cy="3968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solidFill>
                  <a:srgbClr val="79BC45"/>
                </a:solidFill>
              </a:rPr>
              <a:t>Vidéo : les conséquences de la pollution de l’air sur les bâtiments</a:t>
            </a:r>
          </a:p>
        </p:txBody>
      </p:sp>
      <p:sp>
        <p:nvSpPr>
          <p:cNvPr id="7" name="Espace réservé du contenu 6"/>
          <p:cNvSpPr>
            <a:spLocks noGrp="1"/>
          </p:cNvSpPr>
          <p:nvPr>
            <p:ph sz="quarter" idx="4"/>
          </p:nvPr>
        </p:nvSpPr>
        <p:spPr>
          <a:xfrm>
            <a:off x="6322866" y="3429000"/>
            <a:ext cx="5032522" cy="2760663"/>
          </a:xfrm>
        </p:spPr>
        <p:txBody>
          <a:bodyPr/>
          <a:lstStyle/>
          <a:p>
            <a:r>
              <a:rPr lang="fr-FR" sz="2400" dirty="0"/>
              <a:t>Après avoir regardé cette courte vidéo :</a:t>
            </a:r>
          </a:p>
          <a:p>
            <a:pPr marL="457200" indent="-457200">
              <a:buFont typeface="Arial" panose="020B0604020202020204" pitchFamily="34" charset="0"/>
              <a:buChar char="•"/>
            </a:pPr>
            <a:r>
              <a:rPr lang="fr-FR" dirty="0"/>
              <a:t>Qu’avez-vous appris ? </a:t>
            </a:r>
          </a:p>
          <a:p>
            <a:pPr marL="457200" indent="-457200">
              <a:buFont typeface="Arial" panose="020B0604020202020204" pitchFamily="34" charset="0"/>
              <a:buChar char="•"/>
            </a:pPr>
            <a:r>
              <a:rPr lang="fr-FR" dirty="0"/>
              <a:t>Qu’en pensez-vous ?  </a:t>
            </a:r>
          </a:p>
          <a:p>
            <a:endParaRPr lang="fr-FR" dirty="0"/>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115</a:t>
            </a:fld>
            <a:endParaRPr lang="fr-FR"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662" y="2069236"/>
            <a:ext cx="4512810" cy="3968020"/>
          </a:xfrm>
          <a:prstGeom prst="rect">
            <a:avLst/>
          </a:prstGeom>
        </p:spPr>
      </p:pic>
    </p:spTree>
    <p:extLst>
      <p:ext uri="{BB962C8B-B14F-4D97-AF65-F5344CB8AC3E}">
        <p14:creationId xmlns:p14="http://schemas.microsoft.com/office/powerpoint/2010/main" val="1127708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4"/>
          <p:cNvPicPr>
            <a:picLocks noChangeAspect="1"/>
          </p:cNvPicPr>
          <p:nvPr/>
        </p:nvPicPr>
        <p:blipFill rotWithShape="1">
          <a:blip r:embed="rId3" cstate="print">
            <a:extLst>
              <a:ext uri="{28A0092B-C50C-407E-A947-70E740481C1C}">
                <a14:useLocalDpi xmlns:a14="http://schemas.microsoft.com/office/drawing/2010/main" val="0"/>
              </a:ext>
            </a:extLst>
          </a:blip>
          <a:srcRect l="19422" t="7557" r="12469" b="19539"/>
          <a:stretch/>
        </p:blipFill>
        <p:spPr bwMode="auto">
          <a:xfrm>
            <a:off x="7123227" y="2710804"/>
            <a:ext cx="4841771" cy="216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8" name="ZoneTexte 9"/>
          <p:cNvSpPr txBox="1">
            <a:spLocks noChangeArrowheads="1"/>
          </p:cNvSpPr>
          <p:nvPr/>
        </p:nvSpPr>
        <p:spPr bwMode="auto">
          <a:xfrm>
            <a:off x="7592990" y="4764796"/>
            <a:ext cx="39022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Problèmes de croissance liés à une mauvaise qualité des sols</a:t>
            </a:r>
          </a:p>
        </p:txBody>
      </p:sp>
      <p:sp>
        <p:nvSpPr>
          <p:cNvPr id="9" name="Titre 8"/>
          <p:cNvSpPr>
            <a:spLocks noGrp="1"/>
          </p:cNvSpPr>
          <p:nvPr>
            <p:ph type="title"/>
          </p:nvPr>
        </p:nvSpPr>
        <p:spPr/>
        <p:txBody>
          <a:bodyPr/>
          <a:lstStyle/>
          <a:p>
            <a:r>
              <a:rPr lang="fr-FR" dirty="0">
                <a:cs typeface="Calibri" panose="020F0502020204030204" pitchFamily="34" charset="0"/>
              </a:rPr>
              <a:t>Quelles sont les conséquences de la pollution de l’air sur les végétaux ?</a:t>
            </a:r>
            <a:endParaRPr lang="fr-FR" dirty="0"/>
          </a:p>
        </p:txBody>
      </p:sp>
      <p:pic>
        <p:nvPicPr>
          <p:cNvPr id="6" name="Espace réservé du contenu 5" descr="Une image contenant texte&#10;&#10;Description générée automatiquement">
            <a:extLst>
              <a:ext uri="{FF2B5EF4-FFF2-40B4-BE49-F238E27FC236}">
                <a16:creationId xmlns:a16="http://schemas.microsoft.com/office/drawing/2014/main" id="{2E10F7A6-8D47-458E-9782-D460016CC15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2800924" y="1850107"/>
            <a:ext cx="3596173" cy="3218554"/>
          </a:xfrm>
        </p:spPr>
      </p:pic>
      <p:sp>
        <p:nvSpPr>
          <p:cNvPr id="3" name="Espace réservé du numéro de diapositive 2">
            <a:extLst>
              <a:ext uri="{FF2B5EF4-FFF2-40B4-BE49-F238E27FC236}">
                <a16:creationId xmlns:a16="http://schemas.microsoft.com/office/drawing/2014/main" id="{22469AC0-E29A-EE49-997C-2F09594FF3F2}"/>
              </a:ext>
            </a:extLst>
          </p:cNvPr>
          <p:cNvSpPr>
            <a:spLocks noGrp="1"/>
          </p:cNvSpPr>
          <p:nvPr>
            <p:ph type="sldNum" sz="quarter" idx="12"/>
          </p:nvPr>
        </p:nvSpPr>
        <p:spPr/>
        <p:txBody>
          <a:bodyPr/>
          <a:lstStyle/>
          <a:p>
            <a:pPr>
              <a:defRPr/>
            </a:pPr>
            <a:fld id="{48F265C7-EABA-4DE4-891D-2039DC5DD204}" type="slidenum">
              <a:rPr lang="fr-FR" altLang="fr-FR" smtClean="0"/>
              <a:pPr>
                <a:defRPr/>
              </a:pPr>
              <a:t>116</a:t>
            </a:fld>
            <a:endParaRPr lang="fr-FR" altLang="fr-FR"/>
          </a:p>
        </p:txBody>
      </p:sp>
      <p:sp>
        <p:nvSpPr>
          <p:cNvPr id="113684" name="ZoneTexte 9"/>
          <p:cNvSpPr txBox="1">
            <a:spLocks noChangeArrowheads="1"/>
          </p:cNvSpPr>
          <p:nvPr/>
        </p:nvSpPr>
        <p:spPr bwMode="auto">
          <a:xfrm>
            <a:off x="2898658" y="4826351"/>
            <a:ext cx="33753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fr-FR" altLang="fr-FR" sz="2000" b="1" dirty="0">
                <a:latin typeface="+mn-lt"/>
                <a:cs typeface="Calibri" panose="020F0502020204030204" pitchFamily="34" charset="0"/>
              </a:rPr>
              <a:t>Acidification des feuillages sous l’effet des pluies</a:t>
            </a:r>
          </a:p>
        </p:txBody>
      </p:sp>
      <p:pic>
        <p:nvPicPr>
          <p:cNvPr id="33" name="Imag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5680" y="3459384"/>
            <a:ext cx="767773" cy="900000"/>
          </a:xfrm>
          <a:prstGeom prst="rect">
            <a:avLst/>
          </a:prstGeom>
        </p:spPr>
      </p:pic>
      <p:pic>
        <p:nvPicPr>
          <p:cNvPr id="40" name="Image 39"/>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9162359" y="3459384"/>
            <a:ext cx="763508" cy="900000"/>
          </a:xfrm>
          <a:prstGeom prst="rect">
            <a:avLst/>
          </a:prstGeom>
        </p:spPr>
      </p:pic>
      <p:pic>
        <p:nvPicPr>
          <p:cNvPr id="16" name="Btn_Camera_Txt1">
            <a:hlinkClick r:id="rId7"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11085388" y="5244082"/>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tn_Camera_Txt1">
            <a:hlinkClick r:id="rId9"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5698918" y="5149516"/>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A.P</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3356843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40"/>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1368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113688" grpId="0"/>
      <p:bldP spid="113684"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A6975CB3-950E-4025-A1C5-3373A41C9E6B}" type="slidenum">
              <a:rPr lang="fr-FR" smtClean="0"/>
              <a:pPr/>
              <a:t>117</a:t>
            </a:fld>
            <a:endParaRPr lang="fr-FR" dirty="0">
              <a:solidFill>
                <a:schemeClr val="bg1"/>
              </a:solidFill>
            </a:endParaRPr>
          </a:p>
        </p:txBody>
      </p:sp>
      <p:sp>
        <p:nvSpPr>
          <p:cNvPr id="27656" name="Titre 1"/>
          <p:cNvSpPr>
            <a:spLocks noGrp="1"/>
          </p:cNvSpPr>
          <p:nvPr>
            <p:ph type="title"/>
          </p:nvPr>
        </p:nvSpPr>
        <p:spPr/>
        <p:txBody>
          <a:bodyPr/>
          <a:lstStyle/>
          <a:p>
            <a:pPr eaLnBrk="1" hangingPunct="1"/>
            <a:r>
              <a:rPr lang="fr-FR" altLang="fr-FR" sz="3200" dirty="0">
                <a:cs typeface="Calibri" panose="020F0502020204030204" pitchFamily="34" charset="0"/>
              </a:rPr>
              <a:t>Acidification des feuillages et des sols sous l’effet des pluies acides</a:t>
            </a:r>
          </a:p>
        </p:txBody>
      </p:sp>
      <p:sp>
        <p:nvSpPr>
          <p:cNvPr id="4" name="Espace réservé du contenu 3"/>
          <p:cNvSpPr>
            <a:spLocks noGrp="1"/>
          </p:cNvSpPr>
          <p:nvPr>
            <p:ph sz="quarter" idx="4"/>
          </p:nvPr>
        </p:nvSpPr>
        <p:spPr>
          <a:xfrm>
            <a:off x="6088283" y="2069236"/>
            <a:ext cx="5568047" cy="4788764"/>
          </a:xfrm>
        </p:spPr>
        <p:txBody>
          <a:bodyPr/>
          <a:lstStyle/>
          <a:p>
            <a:pPr marL="0" indent="0">
              <a:buNone/>
            </a:pPr>
            <a:r>
              <a:rPr lang="fr-FR" sz="2000" dirty="0">
                <a:ea typeface="Times New Roman" panose="02020603050405020304" pitchFamily="18" charset="0"/>
                <a:cs typeface="Times New Roman" panose="02020603050405020304" pitchFamily="18" charset="0"/>
              </a:rPr>
              <a:t>Les </a:t>
            </a:r>
            <a:r>
              <a:rPr lang="fr-FR" sz="2000" b="1" dirty="0">
                <a:ea typeface="Times New Roman" panose="02020603050405020304" pitchFamily="18" charset="0"/>
                <a:cs typeface="Times New Roman" panose="02020603050405020304" pitchFamily="18" charset="0"/>
              </a:rPr>
              <a:t>pluies acides </a:t>
            </a:r>
            <a:r>
              <a:rPr lang="fr-FR" sz="2000" dirty="0">
                <a:ea typeface="Times New Roman" panose="02020603050405020304" pitchFamily="18" charset="0"/>
                <a:cs typeface="Times New Roman" panose="02020603050405020304" pitchFamily="18" charset="0"/>
              </a:rPr>
              <a:t>sont une conséquence indirecte d'une forme de pollution atmosphérique</a:t>
            </a:r>
            <a:r>
              <a:rPr lang="fr-FR" dirty="0">
                <a:ea typeface="Times New Roman" panose="02020603050405020304" pitchFamily="18" charset="0"/>
                <a:cs typeface="Times New Roman" panose="02020603050405020304" pitchFamily="18" charset="0"/>
              </a:rPr>
              <a:t>. Elle est due </a:t>
            </a:r>
            <a:r>
              <a:rPr lang="fr-FR" sz="2000" dirty="0">
                <a:ea typeface="Times New Roman" panose="02020603050405020304" pitchFamily="18" charset="0"/>
                <a:cs typeface="Times New Roman" panose="02020603050405020304" pitchFamily="18" charset="0"/>
              </a:rPr>
              <a:t>aux rejets dans l'atmosphère des produits de la combustion d'énergies fossiles.</a:t>
            </a:r>
          </a:p>
          <a:p>
            <a:pPr marL="0" indent="0">
              <a:buNone/>
            </a:pPr>
            <a:r>
              <a:rPr lang="fr-FR" sz="2000" dirty="0">
                <a:ea typeface="Times New Roman" panose="02020603050405020304" pitchFamily="18" charset="0"/>
                <a:cs typeface="Times New Roman" panose="02020603050405020304" pitchFamily="18" charset="0"/>
              </a:rPr>
              <a:t>Elles causent des </a:t>
            </a:r>
            <a:r>
              <a:rPr lang="fr-FR" sz="2000" b="1" dirty="0">
                <a:ea typeface="Times New Roman" panose="02020603050405020304" pitchFamily="18" charset="0"/>
                <a:cs typeface="Times New Roman" panose="02020603050405020304" pitchFamily="18" charset="0"/>
              </a:rPr>
              <a:t>dommages dans de nombreux écosystèmes </a:t>
            </a:r>
            <a:r>
              <a:rPr lang="fr-FR" sz="2000" dirty="0">
                <a:ea typeface="Times New Roman" panose="02020603050405020304" pitchFamily="18" charset="0"/>
                <a:cs typeface="Times New Roman" panose="02020603050405020304" pitchFamily="18" charset="0"/>
              </a:rPr>
              <a:t>: </a:t>
            </a:r>
          </a:p>
          <a:p>
            <a:pPr marL="285750" indent="-285750">
              <a:spcBef>
                <a:spcPts val="0"/>
              </a:spcBef>
              <a:buFont typeface="Arial" panose="020B0604020202020204" pitchFamily="34" charset="0"/>
              <a:buChar char="•"/>
            </a:pPr>
            <a:r>
              <a:rPr lang="fr-FR" sz="1800" b="1" dirty="0">
                <a:ea typeface="Times New Roman" panose="02020603050405020304" pitchFamily="18" charset="0"/>
              </a:rPr>
              <a:t>perte d'éléments minéraux pour la végétation</a:t>
            </a:r>
          </a:p>
          <a:p>
            <a:pPr marL="285750" indent="-285750">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les feuilles sont brûlées </a:t>
            </a:r>
          </a:p>
          <a:p>
            <a:pPr marL="285750" indent="-285750">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le sol perd de sa fertilité (les sols sableux sont les plus sensibles)</a:t>
            </a:r>
          </a:p>
          <a:p>
            <a:pPr marL="285750" indent="-285750">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les forêts dépérissent avec la dégradation de la chlorophylle (jaunissement des feuilles) </a:t>
            </a:r>
          </a:p>
          <a:p>
            <a:pPr marL="285750" indent="-285750">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les lacs s’acidifient </a:t>
            </a:r>
          </a:p>
          <a:p>
            <a:pPr marL="285750" indent="-285750">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de nombreuses espèces subissent un dépeuplement…</a:t>
            </a:r>
          </a:p>
        </p:txBody>
      </p:sp>
      <p:grpSp>
        <p:nvGrpSpPr>
          <p:cNvPr id="9" name="Groupe 8"/>
          <p:cNvGrpSpPr>
            <a:grpSpLocks/>
          </p:cNvGrpSpPr>
          <p:nvPr/>
        </p:nvGrpSpPr>
        <p:grpSpPr bwMode="auto">
          <a:xfrm>
            <a:off x="1783963" y="5693668"/>
            <a:ext cx="3609835" cy="1003352"/>
            <a:chOff x="8781396" y="3646872"/>
            <a:chExt cx="3142758" cy="775792"/>
          </a:xfrm>
          <a:solidFill>
            <a:schemeClr val="accent5"/>
          </a:solidFill>
        </p:grpSpPr>
        <p:sp>
          <p:nvSpPr>
            <p:cNvPr id="10" name="Ellipse 3"/>
            <p:cNvSpPr/>
            <p:nvPr/>
          </p:nvSpPr>
          <p:spPr>
            <a:xfrm>
              <a:off x="8781396" y="3646872"/>
              <a:ext cx="3142758" cy="77579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1" name="l'épaisseur de la zone respirable"/>
            <p:cNvSpPr txBox="1">
              <a:spLocks noChangeArrowheads="1"/>
            </p:cNvSpPr>
            <p:nvPr/>
          </p:nvSpPr>
          <p:spPr bwMode="auto">
            <a:xfrm>
              <a:off x="8910977" y="3646872"/>
              <a:ext cx="2902331" cy="775792"/>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marL="0" indent="0" algn="ctr">
                <a:spcBef>
                  <a:spcPts val="0"/>
                </a:spcBef>
                <a:buNone/>
              </a:pPr>
              <a:r>
                <a:rPr lang="fr-FR" sz="1600" dirty="0">
                  <a:solidFill>
                    <a:schemeClr val="bg1"/>
                  </a:solidFill>
                  <a:ea typeface="Times New Roman" panose="02020603050405020304" pitchFamily="18" charset="0"/>
                  <a:cs typeface="Times New Roman" panose="02020603050405020304" pitchFamily="18" charset="0"/>
                </a:rPr>
                <a:t>Ces retombées peuvent être humides (précipitations) ou sèches (dépôts acides avec les gaz, particules).</a:t>
              </a:r>
            </a:p>
          </p:txBody>
        </p:sp>
      </p:grpSp>
      <p:pic>
        <p:nvPicPr>
          <p:cNvPr id="13"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a:extLst>
              <a:ext uri="{FF2B5EF4-FFF2-40B4-BE49-F238E27FC236}">
                <a16:creationId xmlns:a16="http://schemas.microsoft.com/office/drawing/2014/main" id="{1793C638-7123-453A-9EDB-D35677E83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FCBBC0B6-13E9-4E82-BD71-75CEA0B0A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593" y="1226818"/>
            <a:ext cx="5150863" cy="4609992"/>
          </a:xfrm>
          <a:prstGeom prst="rect">
            <a:avLst/>
          </a:prstGeom>
        </p:spPr>
      </p:pic>
    </p:spTree>
    <p:extLst>
      <p:ext uri="{BB962C8B-B14F-4D97-AF65-F5344CB8AC3E}">
        <p14:creationId xmlns:p14="http://schemas.microsoft.com/office/powerpoint/2010/main" val="3578128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p:txBody>
          <a:bodyPr/>
          <a:lstStyle/>
          <a:p>
            <a:pPr marL="0" indent="0">
              <a:buNone/>
            </a:pPr>
            <a:r>
              <a:rPr lang="fr-FR" sz="2000" dirty="0">
                <a:ea typeface="Times New Roman" panose="02020603050405020304" pitchFamily="18" charset="0"/>
              </a:rPr>
              <a:t>La pollution </a:t>
            </a:r>
            <a:r>
              <a:rPr lang="fr-FR" dirty="0">
                <a:ea typeface="Times New Roman" panose="02020603050405020304" pitchFamily="18" charset="0"/>
              </a:rPr>
              <a:t>de l’air </a:t>
            </a:r>
            <a:r>
              <a:rPr lang="fr-FR" sz="2000" dirty="0">
                <a:ea typeface="Times New Roman" panose="02020603050405020304" pitchFamily="18" charset="0"/>
              </a:rPr>
              <a:t>perturbe les arbres et des forêts entières, qui se mettent à produire des </a:t>
            </a:r>
            <a:r>
              <a:rPr lang="fr-FR" sz="2000" b="1" dirty="0">
                <a:ea typeface="Times New Roman" panose="02020603050405020304" pitchFamily="18" charset="0"/>
              </a:rPr>
              <a:t>branches déformées</a:t>
            </a:r>
            <a:r>
              <a:rPr lang="fr-FR" sz="2000" dirty="0">
                <a:ea typeface="Times New Roman" panose="02020603050405020304" pitchFamily="18" charset="0"/>
              </a:rPr>
              <a:t>. Parmi les premières victimes, les sapins et les épicéas qui jaunissent. Les particules grasses des véhicules </a:t>
            </a:r>
            <a:r>
              <a:rPr lang="fr-FR" sz="2000" b="1" dirty="0">
                <a:ea typeface="Times New Roman" panose="02020603050405020304" pitchFamily="18" charset="0"/>
              </a:rPr>
              <a:t>bouchent aussi les pores </a:t>
            </a:r>
            <a:r>
              <a:rPr lang="fr-FR" sz="2000" dirty="0">
                <a:ea typeface="Times New Roman" panose="02020603050405020304" pitchFamily="18" charset="0"/>
              </a:rPr>
              <a:t>des feuilles. </a:t>
            </a:r>
            <a:r>
              <a:rPr lang="fr-FR" sz="2000" b="1" dirty="0">
                <a:ea typeface="Times New Roman" panose="02020603050405020304" pitchFamily="18" charset="0"/>
              </a:rPr>
              <a:t>La plante respire mal et sa photosynthèse est perturbée</a:t>
            </a:r>
            <a:r>
              <a:rPr lang="fr-FR" sz="2000" dirty="0">
                <a:ea typeface="Times New Roman" panose="02020603050405020304" pitchFamily="18" charset="0"/>
              </a:rPr>
              <a:t>.</a:t>
            </a:r>
          </a:p>
          <a:p>
            <a:pPr marL="0" indent="0">
              <a:buNone/>
            </a:pPr>
            <a:r>
              <a:rPr lang="fr-FR" dirty="0">
                <a:ea typeface="Times New Roman" panose="02020603050405020304" pitchFamily="18" charset="0"/>
              </a:rPr>
              <a:t>Ex : l’ozone crée </a:t>
            </a:r>
            <a:r>
              <a:rPr lang="fr-FR" sz="2000" dirty="0">
                <a:ea typeface="Times New Roman" panose="02020603050405020304" pitchFamily="18" charset="0"/>
              </a:rPr>
              <a:t>un </a:t>
            </a:r>
            <a:r>
              <a:rPr lang="fr-FR" sz="2000" b="1" dirty="0">
                <a:ea typeface="Times New Roman" panose="02020603050405020304" pitchFamily="18" charset="0"/>
              </a:rPr>
              <a:t>stress oxydatif</a:t>
            </a:r>
            <a:r>
              <a:rPr lang="fr-FR" sz="2000" dirty="0">
                <a:ea typeface="Times New Roman" panose="02020603050405020304" pitchFamily="18" charset="0"/>
              </a:rPr>
              <a:t>, une diminution de la photosynthèse et donc de la croissance. </a:t>
            </a:r>
          </a:p>
        </p:txBody>
      </p:sp>
      <p:sp>
        <p:nvSpPr>
          <p:cNvPr id="5" name="Titre 4"/>
          <p:cNvSpPr>
            <a:spLocks noGrp="1"/>
          </p:cNvSpPr>
          <p:nvPr>
            <p:ph type="title"/>
          </p:nvPr>
        </p:nvSpPr>
        <p:spPr/>
        <p:txBody>
          <a:bodyPr/>
          <a:lstStyle/>
          <a:p>
            <a:r>
              <a:rPr lang="fr-FR" altLang="fr-FR" dirty="0">
                <a:cs typeface="Calibri" panose="020F0502020204030204" pitchFamily="34" charset="0"/>
              </a:rPr>
              <a:t>Problèmes de croissance liés à une mauvaise qualité des sols</a:t>
            </a:r>
            <a:endParaRPr lang="fr-FR" dirty="0"/>
          </a:p>
        </p:txBody>
      </p:sp>
      <p:pic>
        <p:nvPicPr>
          <p:cNvPr id="19"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47649" y="3029518"/>
            <a:ext cx="6460706" cy="269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118</a:t>
            </a:fld>
            <a:endParaRPr lang="fr-FR" dirty="0">
              <a:solidFill>
                <a:schemeClr val="bg1"/>
              </a:solidFill>
            </a:endParaRPr>
          </a:p>
        </p:txBody>
      </p:sp>
    </p:spTree>
    <p:extLst>
      <p:ext uri="{BB962C8B-B14F-4D97-AF65-F5344CB8AC3E}">
        <p14:creationId xmlns:p14="http://schemas.microsoft.com/office/powerpoint/2010/main" val="31684423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11"/>
          <p:cNvPicPr>
            <a:picLocks noChangeAspect="1"/>
          </p:cNvPicPr>
          <p:nvPr/>
        </p:nvPicPr>
        <p:blipFill rotWithShape="1">
          <a:blip r:embed="rId3" cstate="print">
            <a:extLst>
              <a:ext uri="{28A0092B-C50C-407E-A947-70E740481C1C}">
                <a14:useLocalDpi xmlns:a14="http://schemas.microsoft.com/office/drawing/2010/main" val="0"/>
              </a:ext>
            </a:extLst>
          </a:blip>
          <a:srcRect l="21921" t="12063" r="36727" b="22896"/>
          <a:stretch/>
        </p:blipFill>
        <p:spPr bwMode="auto">
          <a:xfrm>
            <a:off x="7591196" y="1939507"/>
            <a:ext cx="3099048" cy="297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9"/>
          <p:cNvPicPr>
            <a:picLocks noChangeAspect="1"/>
          </p:cNvPicPr>
          <p:nvPr/>
        </p:nvPicPr>
        <p:blipFill rotWithShape="1">
          <a:blip r:embed="rId4" cstate="print">
            <a:extLst>
              <a:ext uri="{28A0092B-C50C-407E-A947-70E740481C1C}">
                <a14:useLocalDpi xmlns:a14="http://schemas.microsoft.com/office/drawing/2010/main" val="0"/>
              </a:ext>
            </a:extLst>
          </a:blip>
          <a:srcRect l="16647" t="12220" r="31823" b="17120"/>
          <a:stretch/>
        </p:blipFill>
        <p:spPr bwMode="auto">
          <a:xfrm>
            <a:off x="2250140" y="1332919"/>
            <a:ext cx="4195007" cy="35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8" name="ZoneTexte 9"/>
          <p:cNvSpPr txBox="1">
            <a:spLocks noChangeArrowheads="1"/>
          </p:cNvSpPr>
          <p:nvPr/>
        </p:nvSpPr>
        <p:spPr bwMode="auto">
          <a:xfrm>
            <a:off x="6493666" y="4891379"/>
            <a:ext cx="529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trou dans la couche d’ozone</a:t>
            </a:r>
          </a:p>
        </p:txBody>
      </p:sp>
      <p:sp>
        <p:nvSpPr>
          <p:cNvPr id="9" name="Titre 8"/>
          <p:cNvSpPr>
            <a:spLocks noGrp="1"/>
          </p:cNvSpPr>
          <p:nvPr>
            <p:ph type="title"/>
          </p:nvPr>
        </p:nvSpPr>
        <p:spPr/>
        <p:txBody>
          <a:bodyPr/>
          <a:lstStyle/>
          <a:p>
            <a:r>
              <a:rPr lang="fr-FR" dirty="0">
                <a:cs typeface="Calibri" panose="020F0502020204030204" pitchFamily="34" charset="0"/>
              </a:rPr>
              <a:t>Quelles sont les principales conséquences de la pollution de l’air sur la planète ?</a:t>
            </a:r>
            <a:endParaRPr lang="fr-FR" dirty="0"/>
          </a:p>
        </p:txBody>
      </p:sp>
      <p:sp>
        <p:nvSpPr>
          <p:cNvPr id="3" name="Espace réservé du numéro de diapositive 2">
            <a:extLst>
              <a:ext uri="{FF2B5EF4-FFF2-40B4-BE49-F238E27FC236}">
                <a16:creationId xmlns:a16="http://schemas.microsoft.com/office/drawing/2014/main" id="{22469AC0-E29A-EE49-997C-2F09594FF3F2}"/>
              </a:ext>
            </a:extLst>
          </p:cNvPr>
          <p:cNvSpPr>
            <a:spLocks noGrp="1"/>
          </p:cNvSpPr>
          <p:nvPr>
            <p:ph type="sldNum" sz="quarter" idx="12"/>
          </p:nvPr>
        </p:nvSpPr>
        <p:spPr/>
        <p:txBody>
          <a:bodyPr/>
          <a:lstStyle/>
          <a:p>
            <a:pPr>
              <a:defRPr/>
            </a:pPr>
            <a:fld id="{48F265C7-EABA-4DE4-891D-2039DC5DD204}" type="slidenum">
              <a:rPr lang="fr-FR" altLang="fr-FR" smtClean="0"/>
              <a:pPr>
                <a:defRPr/>
              </a:pPr>
              <a:t>119</a:t>
            </a:fld>
            <a:endParaRPr lang="fr-FR" altLang="fr-FR"/>
          </a:p>
        </p:txBody>
      </p:sp>
      <p:sp>
        <p:nvSpPr>
          <p:cNvPr id="113684" name="ZoneTexte 9"/>
          <p:cNvSpPr txBox="1">
            <a:spLocks noChangeArrowheads="1"/>
          </p:cNvSpPr>
          <p:nvPr/>
        </p:nvSpPr>
        <p:spPr bwMode="auto">
          <a:xfrm>
            <a:off x="1765331" y="4922157"/>
            <a:ext cx="5164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fr-FR" altLang="fr-FR" sz="2000" b="1" dirty="0">
                <a:latin typeface="+mn-lt"/>
                <a:cs typeface="Calibri" panose="020F0502020204030204" pitchFamily="34" charset="0"/>
              </a:rPr>
              <a:t>L’aggravation de l’effet de serre</a:t>
            </a:r>
          </a:p>
        </p:txBody>
      </p:sp>
      <p:pic>
        <p:nvPicPr>
          <p:cNvPr id="33" name="Imag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757" y="3258801"/>
            <a:ext cx="767773" cy="900000"/>
          </a:xfrm>
          <a:prstGeom prst="rect">
            <a:avLst/>
          </a:prstGeom>
        </p:spPr>
      </p:pic>
      <p:pic>
        <p:nvPicPr>
          <p:cNvPr id="40" name="Image 39"/>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8758966" y="3258801"/>
            <a:ext cx="763508" cy="900000"/>
          </a:xfrm>
          <a:prstGeom prst="rect">
            <a:avLst/>
          </a:prstGeom>
        </p:spPr>
      </p:pic>
      <p:pic>
        <p:nvPicPr>
          <p:cNvPr id="16" name="Btn_Camera_Txt1">
            <a:hlinkClick r:id="rId7"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8870720" y="5291489"/>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tn_Camera_Txt1">
            <a:hlinkClick r:id="rId9"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4077643" y="5368429"/>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EdS.CO</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805026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40"/>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1368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113688" grpId="0"/>
      <p:bldP spid="1136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9" name="dioxygène"/>
          <p:cNvSpPr>
            <a:spLocks noChangeArrowheads="1"/>
          </p:cNvSpPr>
          <p:nvPr/>
        </p:nvSpPr>
        <p:spPr bwMode="auto">
          <a:xfrm>
            <a:off x="6521926" y="3021888"/>
            <a:ext cx="5224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rgbClr val="0F90D1"/>
                </a:solidFill>
                <a:latin typeface="+mn-lt"/>
                <a:cs typeface="Arial" panose="020B0604020202020204" pitchFamily="34" charset="0"/>
              </a:rPr>
              <a:t>21% </a:t>
            </a:r>
            <a:r>
              <a:rPr lang="fr-FR" altLang="fr-FR" sz="3200" b="1" dirty="0">
                <a:solidFill>
                  <a:srgbClr val="0F90D1"/>
                </a:solidFill>
                <a:latin typeface="+mn-lt"/>
                <a:cs typeface="Arial" panose="020B0604020202020204" pitchFamily="34" charset="0"/>
              </a:rPr>
              <a:t>de dioxygène (O</a:t>
            </a:r>
            <a:r>
              <a:rPr lang="fr-FR" altLang="fr-FR" sz="3200" b="1" baseline="-25000" dirty="0">
                <a:solidFill>
                  <a:srgbClr val="0F90D1"/>
                </a:solidFill>
                <a:latin typeface="+mn-lt"/>
                <a:cs typeface="Arial" panose="020B0604020202020204" pitchFamily="34" charset="0"/>
              </a:rPr>
              <a:t>2</a:t>
            </a:r>
            <a:r>
              <a:rPr lang="fr-FR" altLang="fr-FR" sz="3200" b="1" dirty="0">
                <a:solidFill>
                  <a:srgbClr val="0F90D1"/>
                </a:solidFill>
                <a:latin typeface="+mn-lt"/>
                <a:cs typeface="Arial" panose="020B0604020202020204" pitchFamily="34" charset="0"/>
              </a:rPr>
              <a:t>)</a:t>
            </a:r>
            <a:endParaRPr lang="fr-FR" altLang="fr-FR" sz="3200" b="1" baseline="-25000" dirty="0">
              <a:solidFill>
                <a:srgbClr val="0F90D1"/>
              </a:solidFill>
              <a:latin typeface="+mn-lt"/>
              <a:cs typeface="Arial" panose="020B0604020202020204" pitchFamily="34" charset="0"/>
            </a:endParaRPr>
          </a:p>
        </p:txBody>
      </p:sp>
      <p:sp>
        <p:nvSpPr>
          <p:cNvPr id="27666"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766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grpSp>
        <p:nvGrpSpPr>
          <p:cNvPr id="3" name="Groupe ROUGE"/>
          <p:cNvGrpSpPr>
            <a:grpSpLocks noChangeAspect="1"/>
          </p:cNvGrpSpPr>
          <p:nvPr/>
        </p:nvGrpSpPr>
        <p:grpSpPr bwMode="auto">
          <a:xfrm>
            <a:off x="5516950" y="1923435"/>
            <a:ext cx="694112" cy="708749"/>
            <a:chOff x="7029269" y="1323810"/>
            <a:chExt cx="1771462" cy="1249740"/>
          </a:xfrm>
          <a:solidFill>
            <a:srgbClr val="E52D22"/>
          </a:solidFill>
        </p:grpSpPr>
        <p:sp>
          <p:nvSpPr>
            <p:cNvPr id="44"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31"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a:t>
              </a:r>
            </a:p>
          </p:txBody>
        </p:sp>
      </p:grpSp>
      <p:sp>
        <p:nvSpPr>
          <p:cNvPr id="8" name="texte diazote"/>
          <p:cNvSpPr>
            <a:spLocks noChangeArrowheads="1"/>
          </p:cNvSpPr>
          <p:nvPr/>
        </p:nvSpPr>
        <p:spPr bwMode="auto">
          <a:xfrm>
            <a:off x="6468049" y="1874929"/>
            <a:ext cx="5026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r>
              <a:rPr lang="fr-FR" altLang="fr-FR" sz="4800" b="1" dirty="0">
                <a:solidFill>
                  <a:srgbClr val="E52D22"/>
                </a:solidFill>
                <a:latin typeface="+mn-lt"/>
                <a:cs typeface="Arial" panose="020B0604020202020204" pitchFamily="34" charset="0"/>
              </a:rPr>
              <a:t>78% </a:t>
            </a:r>
            <a:r>
              <a:rPr lang="fr-FR" altLang="fr-FR" sz="3200" b="1" dirty="0">
                <a:solidFill>
                  <a:srgbClr val="E52D22"/>
                </a:solidFill>
                <a:latin typeface="+mn-lt"/>
                <a:cs typeface="Arial" panose="020B0604020202020204" pitchFamily="34" charset="0"/>
              </a:rPr>
              <a:t>de diazote (N</a:t>
            </a:r>
            <a:r>
              <a:rPr lang="fr-FR" altLang="fr-FR" sz="3200" b="1" baseline="-25000" dirty="0">
                <a:solidFill>
                  <a:srgbClr val="E52D22"/>
                </a:solidFill>
                <a:latin typeface="+mn-lt"/>
                <a:cs typeface="Arial" panose="020B0604020202020204" pitchFamily="34" charset="0"/>
              </a:rPr>
              <a:t>2</a:t>
            </a:r>
            <a:r>
              <a:rPr lang="fr-FR" altLang="fr-FR" sz="3200" b="1" dirty="0">
                <a:solidFill>
                  <a:srgbClr val="E52D22"/>
                </a:solidFill>
                <a:latin typeface="+mn-lt"/>
                <a:cs typeface="Arial" panose="020B0604020202020204" pitchFamily="34" charset="0"/>
              </a:rPr>
              <a:t>)</a:t>
            </a:r>
          </a:p>
        </p:txBody>
      </p:sp>
      <p:pic>
        <p:nvPicPr>
          <p:cNvPr id="27670" name="Image 1"/>
          <p:cNvPicPr>
            <a:picLocks noChangeAspect="1"/>
          </p:cNvPicPr>
          <p:nvPr/>
        </p:nvPicPr>
        <p:blipFill>
          <a:blip r:embed="rId3" cstate="print">
            <a:extLst>
              <a:ext uri="{28A0092B-C50C-407E-A947-70E740481C1C}">
                <a14:useLocalDpi xmlns:a14="http://schemas.microsoft.com/office/drawing/2010/main" val="0"/>
              </a:ext>
            </a:extLst>
          </a:blip>
          <a:srcRect l="10529" t="7968" r="11835" b="24033"/>
          <a:stretch>
            <a:fillRect/>
          </a:stretch>
        </p:blipFill>
        <p:spPr bwMode="auto">
          <a:xfrm>
            <a:off x="1178855" y="2247899"/>
            <a:ext cx="4027231" cy="352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
          <p:cNvSpPr>
            <a:spLocks noChangeArrowheads="1"/>
          </p:cNvSpPr>
          <p:nvPr/>
        </p:nvSpPr>
        <p:spPr bwMode="auto">
          <a:xfrm>
            <a:off x="6521927" y="4232886"/>
            <a:ext cx="5670074" cy="26776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000" b="1" dirty="0">
                <a:solidFill>
                  <a:srgbClr val="4D4B4C"/>
                </a:solidFill>
                <a:latin typeface="+mn-lt"/>
                <a:cs typeface="Arial" charset="0"/>
              </a:rPr>
              <a:t>1% </a:t>
            </a:r>
            <a:r>
              <a:rPr lang="fr-FR" altLang="fr-FR" sz="2000" b="1" dirty="0">
                <a:solidFill>
                  <a:srgbClr val="4D4B4C"/>
                </a:solidFill>
                <a:latin typeface="+mn-lt"/>
                <a:cs typeface="Arial" charset="0"/>
              </a:rPr>
              <a:t>d’autres gaz et de particules fines</a:t>
            </a:r>
          </a:p>
          <a:p>
            <a:pPr eaLnBrk="1" hangingPunct="1">
              <a:lnSpc>
                <a:spcPct val="100000"/>
              </a:lnSpc>
              <a:spcBef>
                <a:spcPct val="0"/>
              </a:spcBef>
              <a:buFontTx/>
              <a:buNone/>
              <a:defRPr/>
            </a:pPr>
            <a:endParaRPr lang="fr-FR" altLang="fr-FR" sz="1000" dirty="0">
              <a:solidFill>
                <a:schemeClr val="tx1">
                  <a:lumMod val="95000"/>
                  <a:lumOff val="5000"/>
                </a:schemeClr>
              </a:solidFill>
              <a:latin typeface="Candara" panose="020E0502030303020204" pitchFamily="34" charset="0"/>
              <a:cs typeface="Arial" charset="0"/>
            </a:endParaRPr>
          </a:p>
          <a:p>
            <a:pPr>
              <a:lnSpc>
                <a:spcPct val="100000"/>
              </a:lnSpc>
              <a:spcBef>
                <a:spcPct val="0"/>
              </a:spcBef>
              <a:buFontTx/>
              <a:buNone/>
              <a:defRPr/>
            </a:pPr>
            <a:r>
              <a:rPr lang="fr-FR" altLang="fr-FR" sz="1400" dirty="0">
                <a:solidFill>
                  <a:srgbClr val="4D4B4C"/>
                </a:solidFill>
                <a:latin typeface="+mn-lt"/>
                <a:cs typeface="Arial" charset="0"/>
              </a:rPr>
              <a:t>Dont :</a:t>
            </a:r>
          </a:p>
          <a:p>
            <a:pPr marL="342900" indent="-166688">
              <a:lnSpc>
                <a:spcPct val="100000"/>
              </a:lnSpc>
              <a:spcBef>
                <a:spcPct val="0"/>
              </a:spcBef>
              <a:defRPr/>
            </a:pPr>
            <a:r>
              <a:rPr lang="fr-FR" altLang="fr-FR" sz="1400" dirty="0">
                <a:solidFill>
                  <a:srgbClr val="4D4B4C"/>
                </a:solidFill>
                <a:latin typeface="+mn-lt"/>
                <a:cs typeface="Arial" charset="0"/>
              </a:rPr>
              <a:t>environ 93% d’argon (Ar)</a:t>
            </a:r>
          </a:p>
          <a:p>
            <a:pPr marL="342900" indent="-166688">
              <a:lnSpc>
                <a:spcPct val="100000"/>
              </a:lnSpc>
              <a:spcBef>
                <a:spcPct val="0"/>
              </a:spcBef>
              <a:defRPr/>
            </a:pPr>
            <a:r>
              <a:rPr lang="fr-FR" altLang="fr-FR" sz="1400" dirty="0">
                <a:solidFill>
                  <a:srgbClr val="4D4B4C"/>
                </a:solidFill>
                <a:latin typeface="+mn-lt"/>
                <a:cs typeface="Arial" charset="0"/>
              </a:rPr>
              <a:t>Environ 4% de dioxyde de carbone (CO</a:t>
            </a:r>
            <a:r>
              <a:rPr lang="fr-FR" altLang="fr-FR" sz="1400" baseline="-25000" dirty="0">
                <a:solidFill>
                  <a:srgbClr val="4D4B4C"/>
                </a:solidFill>
                <a:latin typeface="+mn-lt"/>
                <a:cs typeface="Arial" charset="0"/>
              </a:rPr>
              <a:t>2</a:t>
            </a:r>
            <a:r>
              <a:rPr lang="fr-FR" altLang="fr-FR" sz="1400" dirty="0">
                <a:solidFill>
                  <a:srgbClr val="4D4B4C"/>
                </a:solidFill>
                <a:latin typeface="+mn-lt"/>
                <a:cs typeface="Arial" charset="0"/>
              </a:rPr>
              <a:t>)</a:t>
            </a:r>
          </a:p>
          <a:p>
            <a:pPr marL="342900" indent="-166688">
              <a:lnSpc>
                <a:spcPct val="100000"/>
              </a:lnSpc>
              <a:spcBef>
                <a:spcPct val="0"/>
              </a:spcBef>
              <a:defRPr/>
            </a:pPr>
            <a:r>
              <a:rPr lang="fr-FR" altLang="fr-FR" sz="1400" dirty="0">
                <a:solidFill>
                  <a:srgbClr val="4D4B4C"/>
                </a:solidFill>
                <a:latin typeface="+mn-lt"/>
                <a:cs typeface="Arial" charset="0"/>
              </a:rPr>
              <a:t>Moins de 1% de gaz rares : néon (Ne), krypton (Kr), xénon (Xe), hélium (He)…</a:t>
            </a:r>
          </a:p>
          <a:p>
            <a:pPr marL="342900" indent="-166688">
              <a:lnSpc>
                <a:spcPct val="100000"/>
              </a:lnSpc>
              <a:spcBef>
                <a:spcPct val="0"/>
              </a:spcBef>
              <a:defRPr/>
            </a:pPr>
            <a:r>
              <a:rPr lang="fr-FR" altLang="fr-FR" sz="1400" dirty="0">
                <a:solidFill>
                  <a:srgbClr val="4D4B4C"/>
                </a:solidFill>
                <a:latin typeface="+mn-lt"/>
                <a:cs typeface="Arial" charset="0"/>
              </a:rPr>
              <a:t>Environ 2% de gaz polluants : oxydes d’azote (NO</a:t>
            </a:r>
            <a:r>
              <a:rPr lang="fr-FR" altLang="fr-FR" sz="1400" baseline="-25000" dirty="0">
                <a:solidFill>
                  <a:srgbClr val="4D4B4C"/>
                </a:solidFill>
                <a:latin typeface="+mn-lt"/>
                <a:cs typeface="Arial" charset="0"/>
              </a:rPr>
              <a:t>2</a:t>
            </a:r>
            <a:r>
              <a:rPr lang="fr-FR" altLang="fr-FR" sz="1400" dirty="0">
                <a:solidFill>
                  <a:srgbClr val="4D4B4C"/>
                </a:solidFill>
                <a:latin typeface="+mn-lt"/>
                <a:cs typeface="Arial" charset="0"/>
              </a:rPr>
              <a:t>…), oxydes de soufre (SO</a:t>
            </a:r>
            <a:r>
              <a:rPr lang="fr-FR" altLang="fr-FR" sz="1400" baseline="-25000" dirty="0">
                <a:solidFill>
                  <a:srgbClr val="4D4B4C"/>
                </a:solidFill>
                <a:latin typeface="+mn-lt"/>
                <a:cs typeface="Arial" charset="0"/>
              </a:rPr>
              <a:t>2</a:t>
            </a:r>
            <a:r>
              <a:rPr lang="fr-FR" altLang="fr-FR" sz="1400" dirty="0">
                <a:solidFill>
                  <a:srgbClr val="4D4B4C"/>
                </a:solidFill>
                <a:latin typeface="+mn-lt"/>
                <a:cs typeface="Arial" charset="0"/>
              </a:rPr>
              <a:t>…), ozone (O</a:t>
            </a:r>
            <a:r>
              <a:rPr lang="fr-FR" altLang="fr-FR" sz="1400" baseline="-25000" dirty="0">
                <a:solidFill>
                  <a:srgbClr val="4D4B4C"/>
                </a:solidFill>
                <a:latin typeface="+mn-lt"/>
                <a:cs typeface="Arial" charset="0"/>
              </a:rPr>
              <a:t>3</a:t>
            </a:r>
            <a:r>
              <a:rPr lang="fr-FR" altLang="fr-FR" sz="1400" dirty="0">
                <a:solidFill>
                  <a:srgbClr val="4D4B4C"/>
                </a:solidFill>
                <a:latin typeface="+mn-lt"/>
                <a:cs typeface="Arial" charset="0"/>
              </a:rPr>
              <a:t>)…</a:t>
            </a:r>
          </a:p>
          <a:p>
            <a:pPr eaLnBrk="1" hangingPunct="1">
              <a:lnSpc>
                <a:spcPct val="100000"/>
              </a:lnSpc>
              <a:spcBef>
                <a:spcPct val="0"/>
              </a:spcBef>
              <a:buFontTx/>
              <a:buNone/>
              <a:defRPr/>
            </a:pPr>
            <a:endParaRPr lang="fr-FR" altLang="fr-FR" sz="2000" dirty="0">
              <a:solidFill>
                <a:srgbClr val="4794A1"/>
              </a:solidFill>
              <a:latin typeface="+mn-lt"/>
              <a:cs typeface="Arial" charset="0"/>
            </a:endParaRPr>
          </a:p>
        </p:txBody>
      </p:sp>
      <p:sp>
        <p:nvSpPr>
          <p:cNvPr id="27673" name="Rectangle 6"/>
          <p:cNvSpPr>
            <a:spLocks noChangeArrowheads="1"/>
          </p:cNvSpPr>
          <p:nvPr/>
        </p:nvSpPr>
        <p:spPr bwMode="auto">
          <a:xfrm>
            <a:off x="1787525" y="6299200"/>
            <a:ext cx="3868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2000" dirty="0">
                <a:latin typeface="+mn-lt"/>
                <a:cs typeface="Arial" panose="020B0604020202020204" pitchFamily="34" charset="0"/>
              </a:rPr>
              <a:t>*Composition de l’air sec</a:t>
            </a:r>
          </a:p>
        </p:txBody>
      </p:sp>
      <p:sp>
        <p:nvSpPr>
          <p:cNvPr id="12" name="Titre 11"/>
          <p:cNvSpPr>
            <a:spLocks noGrp="1"/>
          </p:cNvSpPr>
          <p:nvPr>
            <p:ph type="title"/>
          </p:nvPr>
        </p:nvSpPr>
        <p:spPr/>
        <p:txBody>
          <a:bodyPr/>
          <a:lstStyle/>
          <a:p>
            <a:r>
              <a:rPr lang="fr-FR" dirty="0"/>
              <a:t>De quoi se compose l’air que l’on inspire ?*</a:t>
            </a:r>
          </a:p>
        </p:txBody>
      </p:sp>
      <p:sp>
        <p:nvSpPr>
          <p:cNvPr id="11" name="Espace réservé du numéro de diapositive 10">
            <a:extLst>
              <a:ext uri="{FF2B5EF4-FFF2-40B4-BE49-F238E27FC236}">
                <a16:creationId xmlns:a16="http://schemas.microsoft.com/office/drawing/2014/main" id="{D892D000-5C14-454E-B086-BA2B21CCCF85}"/>
              </a:ext>
            </a:extLst>
          </p:cNvPr>
          <p:cNvSpPr>
            <a:spLocks noGrp="1"/>
          </p:cNvSpPr>
          <p:nvPr>
            <p:ph type="sldNum" sz="quarter" idx="12"/>
          </p:nvPr>
        </p:nvSpPr>
        <p:spPr/>
        <p:txBody>
          <a:bodyPr/>
          <a:lstStyle/>
          <a:p>
            <a:pPr>
              <a:defRPr/>
            </a:pPr>
            <a:fld id="{50240480-DD0E-42A1-8670-F37586A9812A}" type="slidenum">
              <a:rPr lang="fr-FR" altLang="fr-FR" smtClean="0"/>
              <a:pPr>
                <a:defRPr/>
              </a:pPr>
              <a:t>12</a:t>
            </a:fld>
            <a:endParaRPr lang="fr-FR" altLang="fr-FR"/>
          </a:p>
        </p:txBody>
      </p:sp>
      <p:grpSp>
        <p:nvGrpSpPr>
          <p:cNvPr id="21" name="Groupe BLEU"/>
          <p:cNvGrpSpPr>
            <a:grpSpLocks noChangeAspect="1"/>
          </p:cNvGrpSpPr>
          <p:nvPr/>
        </p:nvGrpSpPr>
        <p:grpSpPr bwMode="auto">
          <a:xfrm>
            <a:off x="5516950" y="3077297"/>
            <a:ext cx="694112" cy="708749"/>
            <a:chOff x="7029269" y="1323810"/>
            <a:chExt cx="1771462" cy="1249740"/>
          </a:xfrm>
          <a:solidFill>
            <a:srgbClr val="0F90D1"/>
          </a:solidFill>
        </p:grpSpPr>
        <p:sp>
          <p:nvSpPr>
            <p:cNvPr id="22"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23"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2</a:t>
              </a:r>
            </a:p>
          </p:txBody>
        </p:sp>
      </p:grpSp>
      <p:grpSp>
        <p:nvGrpSpPr>
          <p:cNvPr id="24" name="Groupe GRIS"/>
          <p:cNvGrpSpPr>
            <a:grpSpLocks noChangeAspect="1"/>
          </p:cNvGrpSpPr>
          <p:nvPr/>
        </p:nvGrpSpPr>
        <p:grpSpPr bwMode="auto">
          <a:xfrm>
            <a:off x="5516950" y="4210734"/>
            <a:ext cx="694112" cy="708749"/>
            <a:chOff x="7029269" y="1323810"/>
            <a:chExt cx="1771462" cy="1249740"/>
          </a:xfrm>
          <a:solidFill>
            <a:srgbClr val="4D4B4C"/>
          </a:solidFill>
        </p:grpSpPr>
        <p:sp>
          <p:nvSpPr>
            <p:cNvPr id="25"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26"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3</a:t>
              </a:r>
            </a:p>
          </p:txBody>
        </p:sp>
      </p:grpSp>
      <p:pic>
        <p:nvPicPr>
          <p:cNvPr id="27" name="Btn_Camera_Txt1">
            <a:hlinkClick r:id="rId4" action="ppaction://hlinksldjump"/>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10611200" y="2142701"/>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tn_Camera_Txt1">
            <a:hlinkClick r:id="rId6" action="ppaction://hlinksldjump"/>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11085388" y="3340422"/>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291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1"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childTnLst>
              </p:cTn>
              <p:nextCondLst>
                <p:cond evt="onClick" delay="0">
                  <p:tgtEl>
                    <p:spTgt spid="24"/>
                  </p:tgtEl>
                </p:cond>
              </p:nextCondLst>
            </p:seq>
          </p:childTnLst>
        </p:cTn>
      </p:par>
    </p:tnLst>
    <p:bldLst>
      <p:bldP spid="9" grpId="0"/>
      <p:bldP spid="8" grpId="0"/>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4930" name="Groupe 26">
            <a:extLst>
              <a:ext uri="{FF2B5EF4-FFF2-40B4-BE49-F238E27FC236}">
                <a16:creationId xmlns:a16="http://schemas.microsoft.com/office/drawing/2014/main" id="{C053E351-64DF-47B5-80CD-30872C34F66B}"/>
              </a:ext>
            </a:extLst>
          </p:cNvPr>
          <p:cNvGrpSpPr>
            <a:grpSpLocks/>
          </p:cNvGrpSpPr>
          <p:nvPr/>
        </p:nvGrpSpPr>
        <p:grpSpPr bwMode="auto">
          <a:xfrm>
            <a:off x="1521762" y="1032148"/>
            <a:ext cx="6408956" cy="4966138"/>
            <a:chOff x="4400549" y="890588"/>
            <a:chExt cx="7321551" cy="5967412"/>
          </a:xfrm>
        </p:grpSpPr>
        <p:grpSp>
          <p:nvGrpSpPr>
            <p:cNvPr id="124961" name="Groupe 37">
              <a:extLst>
                <a:ext uri="{FF2B5EF4-FFF2-40B4-BE49-F238E27FC236}">
                  <a16:creationId xmlns:a16="http://schemas.microsoft.com/office/drawing/2014/main" id="{D29871D2-B734-48DE-A501-F7A030835C69}"/>
                </a:ext>
              </a:extLst>
            </p:cNvPr>
            <p:cNvGrpSpPr>
              <a:grpSpLocks/>
            </p:cNvGrpSpPr>
            <p:nvPr/>
          </p:nvGrpSpPr>
          <p:grpSpPr bwMode="auto">
            <a:xfrm>
              <a:off x="4400549" y="890588"/>
              <a:ext cx="7321551" cy="5967412"/>
              <a:chOff x="3268368" y="1385358"/>
              <a:chExt cx="6813075" cy="4857749"/>
            </a:xfrm>
          </p:grpSpPr>
          <p:pic>
            <p:nvPicPr>
              <p:cNvPr id="124971" name="Image 2">
                <a:extLst>
                  <a:ext uri="{FF2B5EF4-FFF2-40B4-BE49-F238E27FC236}">
                    <a16:creationId xmlns:a16="http://schemas.microsoft.com/office/drawing/2014/main" id="{529B6740-EABE-419C-92CF-43E3D7AEA89D}"/>
                  </a:ext>
                </a:extLst>
              </p:cNvPr>
              <p:cNvPicPr>
                <a:picLocks noChangeAspect="1"/>
              </p:cNvPicPr>
              <p:nvPr/>
            </p:nvPicPr>
            <p:blipFill>
              <a:blip r:embed="rId3">
                <a:extLst>
                  <a:ext uri="{28A0092B-C50C-407E-A947-70E740481C1C}">
                    <a14:useLocalDpi xmlns:a14="http://schemas.microsoft.com/office/drawing/2010/main" val="0"/>
                  </a:ext>
                </a:extLst>
              </a:blip>
              <a:srcRect l="12196" r="9698"/>
              <a:stretch>
                <a:fillRect/>
              </a:stretch>
            </p:blipFill>
            <p:spPr bwMode="auto">
              <a:xfrm>
                <a:off x="3268368" y="1385358"/>
                <a:ext cx="6745120" cy="485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lèche vers le haut 32">
                <a:extLst>
                  <a:ext uri="{FF2B5EF4-FFF2-40B4-BE49-F238E27FC236}">
                    <a16:creationId xmlns:a16="http://schemas.microsoft.com/office/drawing/2014/main" id="{5965E7F7-60F3-4EB2-80CA-C39E2723E7C9}"/>
                  </a:ext>
                </a:extLst>
              </p:cNvPr>
              <p:cNvSpPr/>
              <p:nvPr/>
            </p:nvSpPr>
            <p:spPr>
              <a:xfrm rot="11790253">
                <a:off x="8775554" y="2224059"/>
                <a:ext cx="431357" cy="619011"/>
              </a:xfrm>
              <a:prstGeom prst="upArrow">
                <a:avLst>
                  <a:gd name="adj1" fmla="val 50000"/>
                  <a:gd name="adj2" fmla="val 68657"/>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35" name="ZoneTexte 34">
                <a:extLst>
                  <a:ext uri="{FF2B5EF4-FFF2-40B4-BE49-F238E27FC236}">
                    <a16:creationId xmlns:a16="http://schemas.microsoft.com/office/drawing/2014/main" id="{3F3E08CD-300E-405C-A382-3A2AD14853FE}"/>
                  </a:ext>
                </a:extLst>
              </p:cNvPr>
              <p:cNvSpPr txBox="1"/>
              <p:nvPr/>
            </p:nvSpPr>
            <p:spPr>
              <a:xfrm>
                <a:off x="8305789" y="2923193"/>
                <a:ext cx="918849" cy="438089"/>
              </a:xfrm>
              <a:prstGeom prst="rect">
                <a:avLst/>
              </a:prstGeom>
              <a:noFill/>
            </p:spPr>
            <p:txBody>
              <a:bodyPr>
                <a:spAutoFit/>
              </a:bodyPr>
              <a:lstStyle/>
              <a:p>
                <a:pPr algn="ctr">
                  <a:defRPr/>
                </a:pPr>
                <a:r>
                  <a:rPr lang="fr-FR" sz="1600" b="1" dirty="0">
                    <a:solidFill>
                      <a:srgbClr val="EDA505"/>
                    </a:solidFill>
                  </a:rPr>
                  <a:t>23.2 %</a:t>
                </a:r>
              </a:p>
              <a:p>
                <a:pPr algn="ctr">
                  <a:defRPr/>
                </a:pPr>
                <a:r>
                  <a:rPr lang="fr-FR" sz="1200" dirty="0">
                    <a:solidFill>
                      <a:schemeClr val="tx1">
                        <a:lumMod val="50000"/>
                        <a:lumOff val="50000"/>
                      </a:schemeClr>
                    </a:solidFill>
                  </a:rPr>
                  <a:t>Absorbé</a:t>
                </a:r>
              </a:p>
            </p:txBody>
          </p:sp>
          <p:sp>
            <p:nvSpPr>
              <p:cNvPr id="38" name="ZoneTexte 37">
                <a:extLst>
                  <a:ext uri="{FF2B5EF4-FFF2-40B4-BE49-F238E27FC236}">
                    <a16:creationId xmlns:a16="http://schemas.microsoft.com/office/drawing/2014/main" id="{AAC33D95-2160-4D10-A412-80FAFB1198C5}"/>
                  </a:ext>
                </a:extLst>
              </p:cNvPr>
              <p:cNvSpPr txBox="1"/>
              <p:nvPr/>
            </p:nvSpPr>
            <p:spPr>
              <a:xfrm>
                <a:off x="8163973" y="4121153"/>
                <a:ext cx="918849" cy="576365"/>
              </a:xfrm>
              <a:prstGeom prst="rect">
                <a:avLst/>
              </a:prstGeom>
              <a:noFill/>
            </p:spPr>
            <p:txBody>
              <a:bodyPr>
                <a:spAutoFit/>
              </a:bodyPr>
              <a:lstStyle/>
              <a:p>
                <a:pPr algn="ctr">
                  <a:defRPr/>
                </a:pPr>
                <a:r>
                  <a:rPr lang="fr-FR" sz="1600" b="1" dirty="0">
                    <a:solidFill>
                      <a:srgbClr val="EDA505"/>
                    </a:solidFill>
                  </a:rPr>
                  <a:t>54.4 %</a:t>
                </a:r>
              </a:p>
              <a:p>
                <a:pPr algn="ctr">
                  <a:defRPr/>
                </a:pPr>
                <a:r>
                  <a:rPr lang="fr-FR" sz="1200" dirty="0">
                    <a:solidFill>
                      <a:schemeClr val="tx1">
                        <a:lumMod val="75000"/>
                        <a:lumOff val="25000"/>
                      </a:schemeClr>
                    </a:solidFill>
                  </a:rPr>
                  <a:t>Atteint la surface</a:t>
                </a:r>
              </a:p>
            </p:txBody>
          </p:sp>
          <p:sp>
            <p:nvSpPr>
              <p:cNvPr id="39" name="Flèche vers le haut 38">
                <a:extLst>
                  <a:ext uri="{FF2B5EF4-FFF2-40B4-BE49-F238E27FC236}">
                    <a16:creationId xmlns:a16="http://schemas.microsoft.com/office/drawing/2014/main" id="{4D5E4009-9613-49BA-B05C-0E852B23DD2A}"/>
                  </a:ext>
                </a:extLst>
              </p:cNvPr>
              <p:cNvSpPr>
                <a:spLocks/>
              </p:cNvSpPr>
              <p:nvPr/>
            </p:nvSpPr>
            <p:spPr>
              <a:xfrm rot="12105662">
                <a:off x="8691351" y="3562880"/>
                <a:ext cx="251132" cy="540181"/>
              </a:xfrm>
              <a:prstGeom prst="upArrow">
                <a:avLst>
                  <a:gd name="adj1" fmla="val 50000"/>
                  <a:gd name="adj2" fmla="val 70043"/>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0" name="Flèche vers le haut 39">
                <a:extLst>
                  <a:ext uri="{FF2B5EF4-FFF2-40B4-BE49-F238E27FC236}">
                    <a16:creationId xmlns:a16="http://schemas.microsoft.com/office/drawing/2014/main" id="{50CA8A87-F788-491F-88C4-204083CE5998}"/>
                  </a:ext>
                </a:extLst>
              </p:cNvPr>
              <p:cNvSpPr>
                <a:spLocks/>
              </p:cNvSpPr>
              <p:nvPr/>
            </p:nvSpPr>
            <p:spPr>
              <a:xfrm rot="20415033">
                <a:off x="7787274" y="1897108"/>
                <a:ext cx="360449" cy="2251184"/>
              </a:xfrm>
              <a:prstGeom prst="upArrow">
                <a:avLst>
                  <a:gd name="adj1" fmla="val 50000"/>
                  <a:gd name="adj2" fmla="val 107574"/>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1" name="Flèche vers le haut 40">
                <a:extLst>
                  <a:ext uri="{FF2B5EF4-FFF2-40B4-BE49-F238E27FC236}">
                    <a16:creationId xmlns:a16="http://schemas.microsoft.com/office/drawing/2014/main" id="{0DAFEF98-2A7F-4C8D-84C5-AA2474C40AED}"/>
                  </a:ext>
                </a:extLst>
              </p:cNvPr>
              <p:cNvSpPr>
                <a:spLocks/>
              </p:cNvSpPr>
              <p:nvPr/>
            </p:nvSpPr>
            <p:spPr>
              <a:xfrm rot="20351925">
                <a:off x="8113747" y="1846708"/>
                <a:ext cx="360449" cy="1091992"/>
              </a:xfrm>
              <a:prstGeom prst="upArrow">
                <a:avLst>
                  <a:gd name="adj1" fmla="val 50000"/>
                  <a:gd name="adj2" fmla="val 107574"/>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2" name="ZoneTexte 41">
                <a:extLst>
                  <a:ext uri="{FF2B5EF4-FFF2-40B4-BE49-F238E27FC236}">
                    <a16:creationId xmlns:a16="http://schemas.microsoft.com/office/drawing/2014/main" id="{E381E612-7F89-404D-9669-52C646E6142B}"/>
                  </a:ext>
                </a:extLst>
              </p:cNvPr>
              <p:cNvSpPr txBox="1"/>
              <p:nvPr/>
            </p:nvSpPr>
            <p:spPr>
              <a:xfrm>
                <a:off x="7259896" y="1504249"/>
                <a:ext cx="918849" cy="438089"/>
              </a:xfrm>
              <a:prstGeom prst="rect">
                <a:avLst/>
              </a:prstGeom>
              <a:noFill/>
            </p:spPr>
            <p:txBody>
              <a:bodyPr>
                <a:spAutoFit/>
              </a:bodyPr>
              <a:lstStyle/>
              <a:p>
                <a:pPr algn="ctr">
                  <a:defRPr/>
                </a:pPr>
                <a:r>
                  <a:rPr lang="fr-FR" sz="1600" b="1" dirty="0">
                    <a:solidFill>
                      <a:srgbClr val="EDA505"/>
                    </a:solidFill>
                  </a:rPr>
                  <a:t>29.4 %</a:t>
                </a:r>
              </a:p>
              <a:p>
                <a:pPr algn="ctr">
                  <a:defRPr/>
                </a:pPr>
                <a:r>
                  <a:rPr lang="fr-FR" sz="1200" dirty="0">
                    <a:solidFill>
                      <a:schemeClr val="tx1">
                        <a:lumMod val="50000"/>
                        <a:lumOff val="50000"/>
                      </a:schemeClr>
                    </a:solidFill>
                  </a:rPr>
                  <a:t>Réfléchi</a:t>
                </a:r>
              </a:p>
            </p:txBody>
          </p:sp>
          <p:sp>
            <p:nvSpPr>
              <p:cNvPr id="43" name="Rectangle 42">
                <a:extLst>
                  <a:ext uri="{FF2B5EF4-FFF2-40B4-BE49-F238E27FC236}">
                    <a16:creationId xmlns:a16="http://schemas.microsoft.com/office/drawing/2014/main" id="{40F53EDA-59CF-40B9-8072-DD3123DA991B}"/>
                  </a:ext>
                </a:extLst>
              </p:cNvPr>
              <p:cNvSpPr/>
              <p:nvPr/>
            </p:nvSpPr>
            <p:spPr>
              <a:xfrm>
                <a:off x="5612796" y="2853331"/>
                <a:ext cx="1905586" cy="353943"/>
              </a:xfrm>
              <a:prstGeom prst="rect">
                <a:avLst/>
              </a:prstGeom>
              <a:noFill/>
            </p:spPr>
            <p:txBody>
              <a:bodyPr spcFirstLastPara="1" wrap="none">
                <a:prstTxWarp prst="textArchUp">
                  <a:avLst>
                    <a:gd name="adj" fmla="val 11285937"/>
                  </a:avLst>
                </a:prstTxWarp>
                <a:spAutoFit/>
              </a:bodyPr>
              <a:lstStyle/>
              <a:p>
                <a:pPr algn="ctr">
                  <a:defRPr/>
                </a:pPr>
                <a:r>
                  <a:rPr lang="fr-FR" sz="1600" dirty="0">
                    <a:ln w="0"/>
                    <a:solidFill>
                      <a:schemeClr val="bg1"/>
                    </a:solidFill>
                    <a:effectLst>
                      <a:outerShdw blurRad="38100" dist="19050" dir="2700000" algn="tl" rotWithShape="0">
                        <a:schemeClr val="dk1">
                          <a:alpha val="40000"/>
                        </a:schemeClr>
                      </a:outerShdw>
                    </a:effectLst>
                  </a:rPr>
                  <a:t>Gaz à effet de serre</a:t>
                </a:r>
              </a:p>
              <a:p>
                <a:pPr algn="ctr">
                  <a:defRPr/>
                </a:pPr>
                <a:r>
                  <a:rPr lang="fr-FR" sz="1200" dirty="0">
                    <a:ln w="0"/>
                    <a:solidFill>
                      <a:schemeClr val="bg1"/>
                    </a:solidFill>
                    <a:effectLst>
                      <a:outerShdw blurRad="38100" dist="19050" dir="2700000" algn="tl" rotWithShape="0">
                        <a:schemeClr val="dk1">
                          <a:alpha val="40000"/>
                        </a:schemeClr>
                      </a:outerShdw>
                    </a:effectLst>
                  </a:rPr>
                  <a:t>(H</a:t>
                </a:r>
                <a:r>
                  <a:rPr lang="fr-FR" sz="1200" baseline="-25000" dirty="0">
                    <a:ln w="0"/>
                    <a:solidFill>
                      <a:schemeClr val="bg1"/>
                    </a:solidFill>
                    <a:effectLst>
                      <a:outerShdw blurRad="38100" dist="19050" dir="2700000" algn="tl" rotWithShape="0">
                        <a:schemeClr val="dk1">
                          <a:alpha val="40000"/>
                        </a:schemeClr>
                      </a:outerShdw>
                    </a:effectLst>
                  </a:rPr>
                  <a:t>2</a:t>
                </a:r>
                <a:r>
                  <a:rPr lang="fr-FR" sz="1200" dirty="0">
                    <a:ln w="0"/>
                    <a:solidFill>
                      <a:schemeClr val="bg1"/>
                    </a:solidFill>
                    <a:effectLst>
                      <a:outerShdw blurRad="38100" dist="19050" dir="2700000" algn="tl" rotWithShape="0">
                        <a:schemeClr val="dk1">
                          <a:alpha val="40000"/>
                        </a:schemeClr>
                      </a:outerShdw>
                    </a:effectLst>
                  </a:rPr>
                  <a:t>O, CO</a:t>
                </a:r>
                <a:r>
                  <a:rPr lang="fr-FR" sz="1200" baseline="-25000" dirty="0">
                    <a:ln w="0"/>
                    <a:solidFill>
                      <a:schemeClr val="bg1"/>
                    </a:solidFill>
                    <a:effectLst>
                      <a:outerShdw blurRad="38100" dist="19050" dir="2700000" algn="tl" rotWithShape="0">
                        <a:schemeClr val="dk1">
                          <a:alpha val="40000"/>
                        </a:schemeClr>
                      </a:outerShdw>
                    </a:effectLst>
                  </a:rPr>
                  <a:t>2</a:t>
                </a:r>
                <a:r>
                  <a:rPr lang="fr-FR" sz="1200" dirty="0">
                    <a:ln w="0"/>
                    <a:solidFill>
                      <a:schemeClr val="bg1"/>
                    </a:solidFill>
                    <a:effectLst>
                      <a:outerShdw blurRad="38100" dist="19050" dir="2700000" algn="tl" rotWithShape="0">
                        <a:schemeClr val="dk1">
                          <a:alpha val="40000"/>
                        </a:schemeClr>
                      </a:outerShdw>
                    </a:effectLst>
                  </a:rPr>
                  <a:t>, CH</a:t>
                </a:r>
                <a:r>
                  <a:rPr lang="fr-FR" sz="1200" baseline="-25000" dirty="0">
                    <a:ln w="0"/>
                    <a:solidFill>
                      <a:schemeClr val="bg1"/>
                    </a:solidFill>
                    <a:effectLst>
                      <a:outerShdw blurRad="38100" dist="19050" dir="2700000" algn="tl" rotWithShape="0">
                        <a:schemeClr val="dk1">
                          <a:alpha val="40000"/>
                        </a:schemeClr>
                      </a:outerShdw>
                    </a:effectLst>
                  </a:rPr>
                  <a:t>4</a:t>
                </a:r>
                <a:r>
                  <a:rPr lang="fr-FR" sz="1200" dirty="0">
                    <a:ln w="0"/>
                    <a:solidFill>
                      <a:schemeClr val="bg1"/>
                    </a:solidFill>
                    <a:effectLst>
                      <a:outerShdw blurRad="38100" dist="19050" dir="2700000" algn="tl" rotWithShape="0">
                        <a:schemeClr val="dk1">
                          <a:alpha val="40000"/>
                        </a:schemeClr>
                      </a:outerShdw>
                    </a:effectLst>
                  </a:rPr>
                  <a:t>, O</a:t>
                </a:r>
                <a:r>
                  <a:rPr lang="fr-FR" sz="1200" baseline="-25000" dirty="0">
                    <a:ln w="0"/>
                    <a:solidFill>
                      <a:schemeClr val="bg1"/>
                    </a:solidFill>
                    <a:effectLst>
                      <a:outerShdw blurRad="38100" dist="19050" dir="2700000" algn="tl" rotWithShape="0">
                        <a:schemeClr val="dk1">
                          <a:alpha val="40000"/>
                        </a:schemeClr>
                      </a:outerShdw>
                    </a:effectLst>
                  </a:rPr>
                  <a:t>3</a:t>
                </a:r>
                <a:r>
                  <a:rPr lang="fr-FR" sz="1200" dirty="0">
                    <a:ln w="0"/>
                    <a:solidFill>
                      <a:schemeClr val="bg1"/>
                    </a:solidFill>
                    <a:effectLst>
                      <a:outerShdw blurRad="38100" dist="19050" dir="2700000" algn="tl" rotWithShape="0">
                        <a:schemeClr val="dk1">
                          <a:alpha val="40000"/>
                        </a:schemeClr>
                      </a:outerShdw>
                    </a:effectLst>
                  </a:rPr>
                  <a:t>, N</a:t>
                </a:r>
                <a:r>
                  <a:rPr lang="fr-FR" sz="1200" baseline="-25000" dirty="0">
                    <a:ln w="0"/>
                    <a:solidFill>
                      <a:schemeClr val="bg1"/>
                    </a:solidFill>
                    <a:effectLst>
                      <a:outerShdw blurRad="38100" dist="19050" dir="2700000" algn="tl" rotWithShape="0">
                        <a:schemeClr val="dk1">
                          <a:alpha val="40000"/>
                        </a:schemeClr>
                      </a:outerShdw>
                    </a:effectLst>
                  </a:rPr>
                  <a:t>2</a:t>
                </a:r>
                <a:r>
                  <a:rPr lang="fr-FR" sz="1200" dirty="0">
                    <a:ln w="0"/>
                    <a:solidFill>
                      <a:schemeClr val="bg1"/>
                    </a:solidFill>
                    <a:effectLst>
                      <a:outerShdw blurRad="38100" dist="19050" dir="2700000" algn="tl" rotWithShape="0">
                        <a:schemeClr val="dk1">
                          <a:alpha val="40000"/>
                        </a:schemeClr>
                      </a:outerShdw>
                    </a:effectLst>
                  </a:rPr>
                  <a:t>)</a:t>
                </a:r>
              </a:p>
            </p:txBody>
          </p:sp>
          <p:grpSp>
            <p:nvGrpSpPr>
              <p:cNvPr id="124980" name="Groupe 25">
                <a:extLst>
                  <a:ext uri="{FF2B5EF4-FFF2-40B4-BE49-F238E27FC236}">
                    <a16:creationId xmlns:a16="http://schemas.microsoft.com/office/drawing/2014/main" id="{B2A8381A-8A72-4B2C-A34B-8336F87788D5}"/>
                  </a:ext>
                </a:extLst>
              </p:cNvPr>
              <p:cNvGrpSpPr>
                <a:grpSpLocks noChangeAspect="1"/>
              </p:cNvGrpSpPr>
              <p:nvPr/>
            </p:nvGrpSpPr>
            <p:grpSpPr bwMode="auto">
              <a:xfrm rot="-2798495">
                <a:off x="4897744" y="3291744"/>
                <a:ext cx="399702" cy="651190"/>
                <a:chOff x="1391090" y="2963506"/>
                <a:chExt cx="567710" cy="936519"/>
              </a:xfrm>
            </p:grpSpPr>
            <p:sp>
              <p:nvSpPr>
                <p:cNvPr id="54" name="Double vague 53">
                  <a:extLst>
                    <a:ext uri="{FF2B5EF4-FFF2-40B4-BE49-F238E27FC236}">
                      <a16:creationId xmlns:a16="http://schemas.microsoft.com/office/drawing/2014/main" id="{4B7A87DD-9578-43BD-8A0A-EF37DCF5BB36}"/>
                    </a:ext>
                  </a:extLst>
                </p:cNvPr>
                <p:cNvSpPr>
                  <a:spLocks noChangeAspect="1"/>
                </p:cNvSpPr>
                <p:nvPr/>
              </p:nvSpPr>
              <p:spPr>
                <a:xfrm rot="16200000">
                  <a:off x="1342708" y="3329546"/>
                  <a:ext cx="664978" cy="433176"/>
                </a:xfrm>
                <a:prstGeom prst="doubleWav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5" name="Triangle isocèle 54">
                  <a:extLst>
                    <a:ext uri="{FF2B5EF4-FFF2-40B4-BE49-F238E27FC236}">
                      <a16:creationId xmlns:a16="http://schemas.microsoft.com/office/drawing/2014/main" id="{D126B273-39C1-4B01-84B3-ABB078880511}"/>
                    </a:ext>
                  </a:extLst>
                </p:cNvPr>
                <p:cNvSpPr>
                  <a:spLocks/>
                </p:cNvSpPr>
                <p:nvPr/>
              </p:nvSpPr>
              <p:spPr>
                <a:xfrm rot="21593201">
                  <a:off x="1399792" y="2935418"/>
                  <a:ext cx="587358" cy="269814"/>
                </a:xfrm>
                <a:prstGeom prst="triangl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grpSp>
          <p:grpSp>
            <p:nvGrpSpPr>
              <p:cNvPr id="124981" name="Groupe 28">
                <a:extLst>
                  <a:ext uri="{FF2B5EF4-FFF2-40B4-BE49-F238E27FC236}">
                    <a16:creationId xmlns:a16="http://schemas.microsoft.com/office/drawing/2014/main" id="{6F66485F-E989-4D21-92BC-DA5942A665E6}"/>
                  </a:ext>
                </a:extLst>
              </p:cNvPr>
              <p:cNvGrpSpPr>
                <a:grpSpLocks noChangeAspect="1"/>
              </p:cNvGrpSpPr>
              <p:nvPr/>
            </p:nvGrpSpPr>
            <p:grpSpPr bwMode="auto">
              <a:xfrm rot="9306813">
                <a:off x="4419377" y="3644164"/>
                <a:ext cx="399702" cy="643955"/>
                <a:chOff x="1391090" y="2963506"/>
                <a:chExt cx="567710" cy="926114"/>
              </a:xfrm>
            </p:grpSpPr>
            <p:sp>
              <p:nvSpPr>
                <p:cNvPr id="52" name="Double vague 51">
                  <a:extLst>
                    <a:ext uri="{FF2B5EF4-FFF2-40B4-BE49-F238E27FC236}">
                      <a16:creationId xmlns:a16="http://schemas.microsoft.com/office/drawing/2014/main" id="{9C3A2265-9F42-4CDA-9195-79E7EBAA4634}"/>
                    </a:ext>
                  </a:extLst>
                </p:cNvPr>
                <p:cNvSpPr>
                  <a:spLocks/>
                </p:cNvSpPr>
                <p:nvPr/>
              </p:nvSpPr>
              <p:spPr>
                <a:xfrm rot="16200000">
                  <a:off x="1318216" y="3441406"/>
                  <a:ext cx="650488" cy="346201"/>
                </a:xfrm>
                <a:prstGeom prst="doubleWav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3" name="Triangle isocèle 52">
                  <a:extLst>
                    <a:ext uri="{FF2B5EF4-FFF2-40B4-BE49-F238E27FC236}">
                      <a16:creationId xmlns:a16="http://schemas.microsoft.com/office/drawing/2014/main" id="{07855570-1E84-4A5C-B614-6FDE01DBDF8B}"/>
                    </a:ext>
                  </a:extLst>
                </p:cNvPr>
                <p:cNvSpPr>
                  <a:spLocks/>
                </p:cNvSpPr>
                <p:nvPr/>
              </p:nvSpPr>
              <p:spPr>
                <a:xfrm rot="21593201">
                  <a:off x="1324636" y="3087003"/>
                  <a:ext cx="608474" cy="258337"/>
                </a:xfrm>
                <a:prstGeom prst="triangl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grpSp>
          <p:sp>
            <p:nvSpPr>
              <p:cNvPr id="124982" name="ZoneTexte 31">
                <a:extLst>
                  <a:ext uri="{FF2B5EF4-FFF2-40B4-BE49-F238E27FC236}">
                    <a16:creationId xmlns:a16="http://schemas.microsoft.com/office/drawing/2014/main" id="{9658C593-D240-416F-B825-051DA46026AB}"/>
                  </a:ext>
                </a:extLst>
              </p:cNvPr>
              <p:cNvSpPr txBox="1">
                <a:spLocks noChangeArrowheads="1"/>
              </p:cNvSpPr>
              <p:nvPr/>
            </p:nvSpPr>
            <p:spPr bwMode="auto">
              <a:xfrm>
                <a:off x="4468341" y="4165305"/>
                <a:ext cx="1293201" cy="27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600" b="1" dirty="0">
                    <a:solidFill>
                      <a:srgbClr val="FF3300"/>
                    </a:solidFill>
                  </a:rPr>
                  <a:t>85.9 %</a:t>
                </a:r>
              </a:p>
            </p:txBody>
          </p:sp>
          <p:sp>
            <p:nvSpPr>
              <p:cNvPr id="47" name="ZoneTexte 46">
                <a:extLst>
                  <a:ext uri="{FF2B5EF4-FFF2-40B4-BE49-F238E27FC236}">
                    <a16:creationId xmlns:a16="http://schemas.microsoft.com/office/drawing/2014/main" id="{13C07B31-90F8-4750-B7C6-59E43F67434C}"/>
                  </a:ext>
                </a:extLst>
              </p:cNvPr>
              <p:cNvSpPr txBox="1"/>
              <p:nvPr/>
            </p:nvSpPr>
            <p:spPr>
              <a:xfrm>
                <a:off x="5680986" y="5822851"/>
                <a:ext cx="788851" cy="400612"/>
              </a:xfrm>
              <a:prstGeom prst="rect">
                <a:avLst/>
              </a:prstGeom>
              <a:noFill/>
            </p:spPr>
            <p:txBody>
              <a:bodyPr>
                <a:spAutoFit/>
              </a:bodyPr>
              <a:lstStyle/>
              <a:p>
                <a:pPr algn="ctr">
                  <a:defRPr/>
                </a:pPr>
                <a:r>
                  <a:rPr lang="fr-FR" sz="2000" b="1" dirty="0">
                    <a:latin typeface="+mn-lt"/>
                  </a:rPr>
                  <a:t>Terre</a:t>
                </a:r>
                <a:endParaRPr lang="fr-FR" b="1" dirty="0">
                  <a:latin typeface="+mn-lt"/>
                </a:endParaRPr>
              </a:p>
            </p:txBody>
          </p:sp>
          <p:grpSp>
            <p:nvGrpSpPr>
              <p:cNvPr id="124984" name="Groupe 33">
                <a:extLst>
                  <a:ext uri="{FF2B5EF4-FFF2-40B4-BE49-F238E27FC236}">
                    <a16:creationId xmlns:a16="http://schemas.microsoft.com/office/drawing/2014/main" id="{71547A2A-CDBB-46A4-9BEE-D3C10415E0EF}"/>
                  </a:ext>
                </a:extLst>
              </p:cNvPr>
              <p:cNvGrpSpPr>
                <a:grpSpLocks noChangeAspect="1"/>
              </p:cNvGrpSpPr>
              <p:nvPr/>
            </p:nvGrpSpPr>
            <p:grpSpPr bwMode="auto">
              <a:xfrm rot="-2155373">
                <a:off x="3850396" y="1869730"/>
                <a:ext cx="362700" cy="874824"/>
                <a:chOff x="1838594" y="3149363"/>
                <a:chExt cx="860048" cy="806011"/>
              </a:xfrm>
            </p:grpSpPr>
            <p:sp>
              <p:nvSpPr>
                <p:cNvPr id="50" name="Double vague 49">
                  <a:extLst>
                    <a:ext uri="{FF2B5EF4-FFF2-40B4-BE49-F238E27FC236}">
                      <a16:creationId xmlns:a16="http://schemas.microsoft.com/office/drawing/2014/main" id="{8638EF85-5F6A-45BF-86DD-E1BF00B4548D}"/>
                    </a:ext>
                  </a:extLst>
                </p:cNvPr>
                <p:cNvSpPr>
                  <a:spLocks/>
                </p:cNvSpPr>
                <p:nvPr/>
              </p:nvSpPr>
              <p:spPr>
                <a:xfrm rot="17004150">
                  <a:off x="1717207" y="3413346"/>
                  <a:ext cx="663190" cy="420349"/>
                </a:xfrm>
                <a:prstGeom prst="doubleWav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1" name="Triangle isocèle 50">
                  <a:extLst>
                    <a:ext uri="{FF2B5EF4-FFF2-40B4-BE49-F238E27FC236}">
                      <a16:creationId xmlns:a16="http://schemas.microsoft.com/office/drawing/2014/main" id="{97E8B23A-B425-431E-BF74-C6F8A7019604}"/>
                    </a:ext>
                  </a:extLst>
                </p:cNvPr>
                <p:cNvSpPr>
                  <a:spLocks/>
                </p:cNvSpPr>
                <p:nvPr/>
              </p:nvSpPr>
              <p:spPr>
                <a:xfrm rot="740736">
                  <a:off x="1929175" y="3140118"/>
                  <a:ext cx="770640" cy="165500"/>
                </a:xfrm>
                <a:prstGeom prst="triangl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grpSp>
          <p:sp>
            <p:nvSpPr>
              <p:cNvPr id="49" name="ZoneTexte 48">
                <a:extLst>
                  <a:ext uri="{FF2B5EF4-FFF2-40B4-BE49-F238E27FC236}">
                    <a16:creationId xmlns:a16="http://schemas.microsoft.com/office/drawing/2014/main" id="{3348D5BE-A88B-4D58-A4A8-041DB09EE5B2}"/>
                  </a:ext>
                </a:extLst>
              </p:cNvPr>
              <p:cNvSpPr txBox="1"/>
              <p:nvPr/>
            </p:nvSpPr>
            <p:spPr>
              <a:xfrm>
                <a:off x="8364879" y="1442219"/>
                <a:ext cx="1716564" cy="475566"/>
              </a:xfrm>
              <a:prstGeom prst="rect">
                <a:avLst/>
              </a:prstGeom>
              <a:noFill/>
            </p:spPr>
            <p:txBody>
              <a:bodyPr>
                <a:spAutoFit/>
              </a:bodyPr>
              <a:lstStyle/>
              <a:p>
                <a:pPr algn="ctr">
                  <a:defRPr/>
                </a:pPr>
                <a:r>
                  <a:rPr lang="fr-FR" sz="1600" b="1" dirty="0">
                    <a:solidFill>
                      <a:schemeClr val="bg1">
                        <a:lumMod val="95000"/>
                      </a:schemeClr>
                    </a:solidFill>
                  </a:rPr>
                  <a:t>Rayonnement solaire (UV, IR…)</a:t>
                </a:r>
              </a:p>
            </p:txBody>
          </p:sp>
        </p:grpSp>
        <p:sp>
          <p:nvSpPr>
            <p:cNvPr id="29" name="Rectangle 22">
              <a:extLst>
                <a:ext uri="{FF2B5EF4-FFF2-40B4-BE49-F238E27FC236}">
                  <a16:creationId xmlns:a16="http://schemas.microsoft.com/office/drawing/2014/main" id="{3C26A2A6-E5AA-4284-9B87-3462C3C059E4}"/>
                </a:ext>
              </a:extLst>
            </p:cNvPr>
            <p:cNvSpPr>
              <a:spLocks noChangeArrowheads="1"/>
            </p:cNvSpPr>
            <p:nvPr/>
          </p:nvSpPr>
          <p:spPr bwMode="auto">
            <a:xfrm>
              <a:off x="6547129" y="3707438"/>
              <a:ext cx="1405631" cy="590931"/>
            </a:xfrm>
            <a:prstGeom prst="rect">
              <a:avLst/>
            </a:prstGeom>
            <a:solidFill>
              <a:schemeClr val="bg1">
                <a:alpha val="40000"/>
              </a:schemeClr>
            </a:solidFill>
            <a:ln>
              <a:noFill/>
            </a:ln>
            <a:effectLst>
              <a:softEdge rad="88900"/>
            </a:effec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ctr">
                <a:spcBef>
                  <a:spcPts val="0"/>
                </a:spcBef>
                <a:buFont typeface="Arial" panose="020B0604020202020204" pitchFamily="34" charset="0"/>
                <a:buNone/>
                <a:defRPr/>
              </a:pPr>
              <a:r>
                <a:rPr lang="fr-FR" sz="1200" b="1" dirty="0">
                  <a:ln w="0">
                    <a:noFill/>
                  </a:ln>
                  <a:solidFill>
                    <a:srgbClr val="FF3300"/>
                  </a:solidFill>
                </a:rPr>
                <a:t>Rayonnement infrarouge réémis par le sol </a:t>
              </a:r>
              <a:endParaRPr lang="fr-FR" altLang="fr-FR" sz="1200" b="1" dirty="0">
                <a:ln w="0">
                  <a:noFill/>
                </a:ln>
                <a:solidFill>
                  <a:srgbClr val="FF3300"/>
                </a:solidFill>
                <a:latin typeface="Corbel" panose="020B0503020204020204" pitchFamily="34" charset="0"/>
              </a:endParaRPr>
            </a:p>
          </p:txBody>
        </p:sp>
        <p:sp>
          <p:nvSpPr>
            <p:cNvPr id="30" name="Rectangle 22">
              <a:extLst>
                <a:ext uri="{FF2B5EF4-FFF2-40B4-BE49-F238E27FC236}">
                  <a16:creationId xmlns:a16="http://schemas.microsoft.com/office/drawing/2014/main" id="{B4505592-5464-4518-96D2-2BBD51B22CFD}"/>
                </a:ext>
              </a:extLst>
            </p:cNvPr>
            <p:cNvSpPr>
              <a:spLocks noChangeArrowheads="1"/>
            </p:cNvSpPr>
            <p:nvPr/>
          </p:nvSpPr>
          <p:spPr bwMode="auto">
            <a:xfrm>
              <a:off x="4855033" y="2685297"/>
              <a:ext cx="1331967" cy="840231"/>
            </a:xfrm>
            <a:prstGeom prst="rect">
              <a:avLst/>
            </a:prstGeom>
            <a:noFill/>
            <a:ln>
              <a:noFill/>
            </a:ln>
            <a:effectLst>
              <a:softEdge rad="63500"/>
            </a:effec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ctr">
                <a:spcBef>
                  <a:spcPts val="0"/>
                </a:spcBef>
                <a:buFont typeface="Arial" panose="020B0604020202020204" pitchFamily="34" charset="0"/>
                <a:buNone/>
                <a:defRPr/>
              </a:pPr>
              <a:r>
                <a:rPr lang="fr-FR" altLang="fr-FR" sz="1300" b="1" dirty="0">
                  <a:ln w="0">
                    <a:noFill/>
                  </a:ln>
                  <a:solidFill>
                    <a:schemeClr val="tx1">
                      <a:lumMod val="50000"/>
                      <a:lumOff val="50000"/>
                    </a:schemeClr>
                  </a:solidFill>
                </a:rPr>
                <a:t>Les GES bloquent le passage des rayons IR</a:t>
              </a:r>
              <a:endParaRPr lang="fr-FR" altLang="fr-FR" sz="1300" b="1" dirty="0">
                <a:ln w="0">
                  <a:noFill/>
                </a:ln>
                <a:solidFill>
                  <a:schemeClr val="tx1">
                    <a:lumMod val="50000"/>
                    <a:lumOff val="50000"/>
                  </a:schemeClr>
                </a:solidFill>
                <a:latin typeface="Corbel" panose="020B0503020204020204" pitchFamily="34" charset="0"/>
              </a:endParaRPr>
            </a:p>
          </p:txBody>
        </p:sp>
        <p:sp>
          <p:nvSpPr>
            <p:cNvPr id="31" name="Rectangle 22">
              <a:extLst>
                <a:ext uri="{FF2B5EF4-FFF2-40B4-BE49-F238E27FC236}">
                  <a16:creationId xmlns:a16="http://schemas.microsoft.com/office/drawing/2014/main" id="{0AE7A213-83D3-4687-9B76-37EF5363DC3F}"/>
                </a:ext>
              </a:extLst>
            </p:cNvPr>
            <p:cNvSpPr>
              <a:spLocks noChangeArrowheads="1"/>
            </p:cNvSpPr>
            <p:nvPr/>
          </p:nvSpPr>
          <p:spPr bwMode="auto">
            <a:xfrm>
              <a:off x="5730323" y="4577666"/>
              <a:ext cx="1250925" cy="590931"/>
            </a:xfrm>
            <a:prstGeom prst="rect">
              <a:avLst/>
            </a:prstGeom>
            <a:solidFill>
              <a:schemeClr val="bg1">
                <a:alpha val="40000"/>
              </a:schemeClr>
            </a:solidFill>
            <a:ln>
              <a:noFill/>
            </a:ln>
            <a:effectLst>
              <a:softEdge rad="88900"/>
            </a:effec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ctr">
                <a:spcBef>
                  <a:spcPts val="0"/>
                </a:spcBef>
                <a:buFont typeface="Arial" panose="020B0604020202020204" pitchFamily="34" charset="0"/>
                <a:buNone/>
                <a:defRPr/>
              </a:pPr>
              <a:r>
                <a:rPr lang="fr-FR" sz="1200" b="1" dirty="0">
                  <a:ln w="0">
                    <a:noFill/>
                  </a:ln>
                  <a:solidFill>
                    <a:srgbClr val="FF3300"/>
                  </a:solidFill>
                </a:rPr>
                <a:t>Retour du rayonnement vers la surface</a:t>
              </a:r>
              <a:endParaRPr lang="fr-FR" altLang="fr-FR" sz="1200" b="1" dirty="0">
                <a:ln w="0">
                  <a:noFill/>
                </a:ln>
                <a:solidFill>
                  <a:srgbClr val="FF3300"/>
                </a:solidFill>
                <a:latin typeface="Corbel" panose="020B0503020204020204" pitchFamily="34" charset="0"/>
              </a:endParaRPr>
            </a:p>
          </p:txBody>
        </p:sp>
      </p:grpSp>
      <p:sp>
        <p:nvSpPr>
          <p:cNvPr id="4" name="Espace réservé du numéro de diapositive 3">
            <a:extLst>
              <a:ext uri="{FF2B5EF4-FFF2-40B4-BE49-F238E27FC236}">
                <a16:creationId xmlns:a16="http://schemas.microsoft.com/office/drawing/2014/main" id="{4F6605F8-324C-9049-9483-70DD4B4E3DE4}"/>
              </a:ext>
            </a:extLst>
          </p:cNvPr>
          <p:cNvSpPr>
            <a:spLocks noGrp="1"/>
          </p:cNvSpPr>
          <p:nvPr>
            <p:ph type="sldNum" sz="quarter" idx="12"/>
          </p:nvPr>
        </p:nvSpPr>
        <p:spPr/>
        <p:txBody>
          <a:bodyPr/>
          <a:lstStyle/>
          <a:p>
            <a:pPr>
              <a:defRPr/>
            </a:pPr>
            <a:fld id="{A5114A4A-7E81-45B4-AB1D-11D9D764082B}" type="slidenum">
              <a:rPr lang="fr-FR" altLang="fr-FR" smtClean="0"/>
              <a:pPr>
                <a:defRPr/>
              </a:pPr>
              <a:t>120</a:t>
            </a:fld>
            <a:endParaRPr lang="fr-FR" altLang="fr-FR" dirty="0"/>
          </a:p>
        </p:txBody>
      </p:sp>
      <p:sp>
        <p:nvSpPr>
          <p:cNvPr id="3" name="Titre 2"/>
          <p:cNvSpPr>
            <a:spLocks noGrp="1"/>
          </p:cNvSpPr>
          <p:nvPr>
            <p:ph type="title"/>
          </p:nvPr>
        </p:nvSpPr>
        <p:spPr/>
        <p:txBody>
          <a:bodyPr/>
          <a:lstStyle/>
          <a:p>
            <a:r>
              <a:rPr lang="fr-FR" dirty="0">
                <a:cs typeface="Arial" charset="0"/>
              </a:rPr>
              <a:t>L’aggravation de l’effet de serre</a:t>
            </a:r>
            <a:br>
              <a:rPr lang="fr-FR" dirty="0">
                <a:cs typeface="Arial" charset="0"/>
              </a:rPr>
            </a:br>
            <a:endParaRPr lang="fr-FR" dirty="0"/>
          </a:p>
        </p:txBody>
      </p:sp>
      <p:sp>
        <p:nvSpPr>
          <p:cNvPr id="5" name="Espace réservé du contenu 4"/>
          <p:cNvSpPr>
            <a:spLocks noGrp="1"/>
          </p:cNvSpPr>
          <p:nvPr>
            <p:ph sz="quarter" idx="4"/>
          </p:nvPr>
        </p:nvSpPr>
        <p:spPr>
          <a:xfrm>
            <a:off x="8104177" y="2069236"/>
            <a:ext cx="3733108" cy="4120427"/>
          </a:xfrm>
        </p:spPr>
        <p:txBody>
          <a:bodyPr/>
          <a:lstStyle/>
          <a:p>
            <a:pPr marL="0" indent="0">
              <a:buNone/>
              <a:defRPr/>
            </a:pPr>
            <a:r>
              <a:rPr lang="fr-FR" sz="2000" dirty="0"/>
              <a:t>Les </a:t>
            </a:r>
            <a:r>
              <a:rPr lang="fr-FR" sz="2000" b="1" dirty="0"/>
              <a:t>activités humaines </a:t>
            </a:r>
            <a:r>
              <a:rPr lang="fr-FR" sz="2000" dirty="0"/>
              <a:t>(déforestation, agriculture intensive, combustions, pétrole…) produisent de grandes quantités de gaz à effet de serre, ce qui affectent la composition chimique de l’atmosphère et crée un effet de serre additionnel.</a:t>
            </a:r>
          </a:p>
          <a:p>
            <a:pPr marL="0" indent="0">
              <a:buNone/>
              <a:defRPr/>
            </a:pPr>
            <a:r>
              <a:rPr lang="fr-FR" sz="2000" dirty="0"/>
              <a:t>Cet </a:t>
            </a:r>
            <a:r>
              <a:rPr lang="fr-FR" sz="2000" b="1" dirty="0"/>
              <a:t>effet de serre additionnel </a:t>
            </a:r>
            <a:r>
              <a:rPr lang="fr-FR" sz="2000" dirty="0"/>
              <a:t>est responsable en grande partie du changement climatique. </a:t>
            </a:r>
          </a:p>
        </p:txBody>
      </p:sp>
      <p:pic>
        <p:nvPicPr>
          <p:cNvPr id="63"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Image 35">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grpSp>
        <p:nvGrpSpPr>
          <p:cNvPr id="37" name="Groupe 36"/>
          <p:cNvGrpSpPr>
            <a:grpSpLocks/>
          </p:cNvGrpSpPr>
          <p:nvPr/>
        </p:nvGrpSpPr>
        <p:grpSpPr bwMode="auto">
          <a:xfrm>
            <a:off x="1318588" y="5899649"/>
            <a:ext cx="6646692" cy="851783"/>
            <a:chOff x="8781396" y="3091313"/>
            <a:chExt cx="5786676" cy="658599"/>
          </a:xfrm>
          <a:solidFill>
            <a:schemeClr val="accent5"/>
          </a:solidFill>
        </p:grpSpPr>
        <p:sp>
          <p:nvSpPr>
            <p:cNvPr id="44" name="Ellipse 3"/>
            <p:cNvSpPr/>
            <p:nvPr/>
          </p:nvSpPr>
          <p:spPr>
            <a:xfrm>
              <a:off x="8781396" y="3091313"/>
              <a:ext cx="5786676" cy="65859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5" name="l'épaisseur de la zone respirable"/>
            <p:cNvSpPr txBox="1">
              <a:spLocks noChangeArrowheads="1"/>
            </p:cNvSpPr>
            <p:nvPr/>
          </p:nvSpPr>
          <p:spPr bwMode="auto">
            <a:xfrm>
              <a:off x="8923230" y="3091313"/>
              <a:ext cx="5559099" cy="60445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algn="ctr">
                <a:spcBef>
                  <a:spcPts val="0"/>
                </a:spcBef>
                <a:buNone/>
              </a:pPr>
              <a:r>
                <a:rPr lang="fr-FR" altLang="fr-FR" sz="1600" dirty="0">
                  <a:solidFill>
                    <a:schemeClr val="bg1"/>
                  </a:solidFill>
                  <a:latin typeface="+mn-lt"/>
                  <a:cs typeface="Arial" panose="020B0604020202020204" pitchFamily="34" charset="0"/>
                </a:rPr>
                <a:t>L’effet de serre est un phénomène naturel permettant de réchauffer la planète. Sans lui, la vie ne serait pas possible sur Terre.</a:t>
              </a:r>
            </a:p>
          </p:txBody>
        </p:sp>
      </p:grpSp>
    </p:spTree>
    <p:extLst>
      <p:ext uri="{BB962C8B-B14F-4D97-AF65-F5344CB8AC3E}">
        <p14:creationId xmlns:p14="http://schemas.microsoft.com/office/powerpoint/2010/main" val="69562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11"/>
          <p:cNvPicPr>
            <a:picLocks noChangeAspect="1"/>
          </p:cNvPicPr>
          <p:nvPr/>
        </p:nvPicPr>
        <p:blipFill rotWithShape="1">
          <a:blip r:embed="rId3" cstate="print">
            <a:extLst>
              <a:ext uri="{28A0092B-C50C-407E-A947-70E740481C1C}">
                <a14:useLocalDpi xmlns:a14="http://schemas.microsoft.com/office/drawing/2010/main" val="0"/>
              </a:ext>
            </a:extLst>
          </a:blip>
          <a:srcRect l="23215" t="15071" r="38005" b="25360"/>
          <a:stretch/>
        </p:blipFill>
        <p:spPr bwMode="auto">
          <a:xfrm>
            <a:off x="1909822" y="1764095"/>
            <a:ext cx="3792561" cy="35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121</a:t>
            </a:fld>
            <a:endParaRPr lang="fr-FR" dirty="0">
              <a:solidFill>
                <a:schemeClr val="bg1"/>
              </a:solidFill>
            </a:endParaRPr>
          </a:p>
        </p:txBody>
      </p:sp>
      <p:sp>
        <p:nvSpPr>
          <p:cNvPr id="5" name="Titre 4"/>
          <p:cNvSpPr>
            <a:spLocks noGrp="1"/>
          </p:cNvSpPr>
          <p:nvPr>
            <p:ph type="title"/>
          </p:nvPr>
        </p:nvSpPr>
        <p:spPr/>
        <p:txBody>
          <a:bodyPr/>
          <a:lstStyle/>
          <a:p>
            <a:r>
              <a:rPr lang="fr-FR" dirty="0"/>
              <a:t>Le trou dans la couche d’ozone</a:t>
            </a:r>
          </a:p>
        </p:txBody>
      </p:sp>
      <p:sp>
        <p:nvSpPr>
          <p:cNvPr id="3" name="Espace réservé du contenu 2"/>
          <p:cNvSpPr>
            <a:spLocks noGrp="1"/>
          </p:cNvSpPr>
          <p:nvPr>
            <p:ph sz="quarter" idx="4"/>
          </p:nvPr>
        </p:nvSpPr>
        <p:spPr/>
        <p:txBody>
          <a:bodyPr/>
          <a:lstStyle/>
          <a:p>
            <a:pPr marL="0" indent="0">
              <a:lnSpc>
                <a:spcPct val="107000"/>
              </a:lnSpc>
              <a:spcAft>
                <a:spcPts val="0"/>
              </a:spcAft>
              <a:buNone/>
            </a:pPr>
            <a:r>
              <a:rPr lang="fr-FR" sz="2000" dirty="0">
                <a:ea typeface="Times New Roman" panose="02020603050405020304" pitchFamily="18" charset="0"/>
                <a:cs typeface="Times New Roman" panose="02020603050405020304" pitchFamily="18" charset="0"/>
              </a:rPr>
              <a:t>Dans la stratosphère, l'ozone constitue un </a:t>
            </a:r>
            <a:r>
              <a:rPr lang="fr-FR" sz="2000" b="1" dirty="0">
                <a:ea typeface="Times New Roman" panose="02020603050405020304" pitchFamily="18" charset="0"/>
                <a:cs typeface="Times New Roman" panose="02020603050405020304" pitchFamily="18" charset="0"/>
              </a:rPr>
              <a:t>filtre naturel </a:t>
            </a:r>
            <a:r>
              <a:rPr lang="fr-FR" sz="2000" dirty="0">
                <a:ea typeface="Times New Roman" panose="02020603050405020304" pitchFamily="18" charset="0"/>
                <a:cs typeface="Times New Roman" panose="02020603050405020304" pitchFamily="18" charset="0"/>
              </a:rPr>
              <a:t>contre l'action néfaste de certains rayons ultraviolets du soleil. On appelle ce filtre « la couche d'ozone ».</a:t>
            </a:r>
            <a:endParaRPr lang="fr-FR" sz="2000" dirty="0">
              <a:ea typeface="Calibri" panose="020F0502020204030204" pitchFamily="34" charset="0"/>
              <a:cs typeface="Times New Roman" panose="02020603050405020304" pitchFamily="18" charset="0"/>
            </a:endParaRPr>
          </a:p>
          <a:p>
            <a:pPr marL="0" indent="0">
              <a:lnSpc>
                <a:spcPct val="107000"/>
              </a:lnSpc>
              <a:spcAft>
                <a:spcPts val="0"/>
              </a:spcAft>
              <a:buNone/>
            </a:pPr>
            <a:r>
              <a:rPr lang="fr-FR" sz="2000" dirty="0">
                <a:ea typeface="Times New Roman" panose="02020603050405020304" pitchFamily="18" charset="0"/>
                <a:cs typeface="Times New Roman" panose="02020603050405020304" pitchFamily="18" charset="0"/>
              </a:rPr>
              <a:t>Certaines activités agrandissent ce trou, par exemple l’utilisation de </a:t>
            </a:r>
            <a:r>
              <a:rPr lang="fr-FR" sz="2000" b="1" dirty="0">
                <a:ea typeface="Times New Roman" panose="02020603050405020304" pitchFamily="18" charset="0"/>
                <a:cs typeface="Times New Roman" panose="02020603050405020304" pitchFamily="18" charset="0"/>
              </a:rPr>
              <a:t>chlorofluorocarbones</a:t>
            </a:r>
            <a:r>
              <a:rPr lang="fr-FR" sz="2000" dirty="0">
                <a:ea typeface="Times New Roman" panose="02020603050405020304" pitchFamily="18" charset="0"/>
                <a:cs typeface="Times New Roman" panose="02020603050405020304" pitchFamily="18" charset="0"/>
              </a:rPr>
              <a:t> (CFC) dans un grand nombre de processus industriels et de produits de consommation (notamment dans les bombes aérosols). En se décomposant sous l'action de la lumière, ces molécules libèrent du </a:t>
            </a:r>
            <a:r>
              <a:rPr lang="fr-FR" sz="2000" b="1" dirty="0">
                <a:ea typeface="Times New Roman" panose="02020603050405020304" pitchFamily="18" charset="0"/>
                <a:cs typeface="Times New Roman" panose="02020603050405020304" pitchFamily="18" charset="0"/>
              </a:rPr>
              <a:t>chlore</a:t>
            </a:r>
            <a:r>
              <a:rPr lang="fr-FR" sz="2000" dirty="0">
                <a:ea typeface="Times New Roman" panose="02020603050405020304" pitchFamily="18" charset="0"/>
                <a:cs typeface="Times New Roman" panose="02020603050405020304" pitchFamily="18" charset="0"/>
              </a:rPr>
              <a:t> qui casse les molécules d'ozone</a:t>
            </a:r>
            <a:r>
              <a:rPr lang="fr-FR" dirty="0">
                <a:ea typeface="Times New Roman" panose="02020603050405020304" pitchFamily="18" charset="0"/>
                <a:cs typeface="Times New Roman" panose="02020603050405020304" pitchFamily="18" charset="0"/>
              </a:rPr>
              <a:t> et détériore le filtre.</a:t>
            </a:r>
            <a:endParaRPr lang="fr-FR" sz="2000" dirty="0">
              <a:ea typeface="Calibri" panose="020F0502020204030204" pitchFamily="34" charset="0"/>
              <a:cs typeface="Times New Roman" panose="02020603050405020304" pitchFamily="18" charset="0"/>
            </a:endParaRPr>
          </a:p>
        </p:txBody>
      </p:sp>
      <p:grpSp>
        <p:nvGrpSpPr>
          <p:cNvPr id="7" name="Groupe 6"/>
          <p:cNvGrpSpPr>
            <a:grpSpLocks/>
          </p:cNvGrpSpPr>
          <p:nvPr/>
        </p:nvGrpSpPr>
        <p:grpSpPr bwMode="auto">
          <a:xfrm>
            <a:off x="1355704" y="5396002"/>
            <a:ext cx="5032522" cy="1325563"/>
            <a:chOff x="8781396" y="2888693"/>
            <a:chExt cx="4381363" cy="1024926"/>
          </a:xfrm>
          <a:solidFill>
            <a:schemeClr val="accent5"/>
          </a:solidFill>
        </p:grpSpPr>
        <p:sp>
          <p:nvSpPr>
            <p:cNvPr id="9" name="Ellipse 3"/>
            <p:cNvSpPr/>
            <p:nvPr/>
          </p:nvSpPr>
          <p:spPr>
            <a:xfrm>
              <a:off x="8781396" y="2888693"/>
              <a:ext cx="4381363" cy="102492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0" name="l'épaisseur de la zone respirable"/>
            <p:cNvSpPr txBox="1">
              <a:spLocks noChangeArrowheads="1"/>
            </p:cNvSpPr>
            <p:nvPr/>
          </p:nvSpPr>
          <p:spPr bwMode="auto">
            <a:xfrm>
              <a:off x="8919173" y="2916450"/>
              <a:ext cx="4186685" cy="94713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marL="0" indent="0" algn="ctr">
                <a:spcBef>
                  <a:spcPts val="0"/>
                </a:spcBef>
                <a:buNone/>
              </a:pPr>
              <a:r>
                <a:rPr lang="fr-FR" sz="1600" dirty="0">
                  <a:solidFill>
                    <a:schemeClr val="bg1"/>
                  </a:solidFill>
                  <a:ea typeface="Times New Roman" panose="02020603050405020304" pitchFamily="18" charset="0"/>
                  <a:cs typeface="Times New Roman" panose="02020603050405020304" pitchFamily="18" charset="0"/>
                </a:rPr>
                <a:t>Les Etats ont interdit les CFC avec le Protocole de Montréal (Accord multilatéral de protection de l’environnement) en 1987. Depuis les années 1990, le trou de la couche d’ozone a commencé à se résorber. </a:t>
              </a:r>
            </a:p>
          </p:txBody>
        </p:sp>
      </p:grpSp>
      <p:pic>
        <p:nvPicPr>
          <p:cNvPr id="11" name="Image 10">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3297719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11"/>
          <p:cNvPicPr>
            <a:picLocks noChangeAspect="1"/>
          </p:cNvPicPr>
          <p:nvPr/>
        </p:nvPicPr>
        <p:blipFill rotWithShape="1">
          <a:blip r:embed="rId3" cstate="print">
            <a:extLst>
              <a:ext uri="{28A0092B-C50C-407E-A947-70E740481C1C}">
                <a14:useLocalDpi xmlns:a14="http://schemas.microsoft.com/office/drawing/2010/main" val="0"/>
              </a:ext>
            </a:extLst>
          </a:blip>
          <a:srcRect r="29425"/>
          <a:stretch/>
        </p:blipFill>
        <p:spPr bwMode="auto">
          <a:xfrm>
            <a:off x="1" y="1495134"/>
            <a:ext cx="6192982" cy="536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p:txBody>
          <a:bodyPr/>
          <a:lstStyle/>
          <a:p>
            <a:r>
              <a:rPr lang="fr-FR" dirty="0"/>
              <a:t>Les conséquences du trou dans la couche d’ozone</a:t>
            </a:r>
          </a:p>
        </p:txBody>
      </p:sp>
      <p:sp>
        <p:nvSpPr>
          <p:cNvPr id="3" name="Espace réservé du contenu 2"/>
          <p:cNvSpPr>
            <a:spLocks noGrp="1"/>
          </p:cNvSpPr>
          <p:nvPr>
            <p:ph sz="quarter" idx="4"/>
          </p:nvPr>
        </p:nvSpPr>
        <p:spPr/>
        <p:txBody>
          <a:bodyPr/>
          <a:lstStyle/>
          <a:p>
            <a:pPr marL="0" indent="0">
              <a:lnSpc>
                <a:spcPct val="107000"/>
              </a:lnSpc>
              <a:spcBef>
                <a:spcPts val="0"/>
              </a:spcBef>
              <a:buNone/>
            </a:pPr>
            <a:r>
              <a:rPr lang="fr-FR" sz="2000" dirty="0">
                <a:ea typeface="Times New Roman" panose="02020603050405020304" pitchFamily="18" charset="0"/>
                <a:cs typeface="Times New Roman" panose="02020603050405020304" pitchFamily="18" charset="0"/>
              </a:rPr>
              <a:t>Les conséquences du trou dans la couche d’ozone se manifestent sur</a:t>
            </a:r>
            <a:r>
              <a:rPr lang="fr-FR" sz="2000" b="1" dirty="0">
                <a:ea typeface="Times New Roman" panose="02020603050405020304" pitchFamily="18" charset="0"/>
                <a:cs typeface="Times New Roman" panose="02020603050405020304" pitchFamily="18" charset="0"/>
              </a:rPr>
              <a:t> l’homme </a:t>
            </a:r>
            <a:r>
              <a:rPr lang="fr-FR" sz="2000" dirty="0">
                <a:ea typeface="Times New Roman" panose="02020603050405020304" pitchFamily="18" charset="0"/>
                <a:cs typeface="Times New Roman" panose="02020603050405020304" pitchFamily="18" charset="0"/>
              </a:rPr>
              <a:t>par :</a:t>
            </a:r>
          </a:p>
          <a:p>
            <a:pPr marL="285750" indent="-285750">
              <a:lnSpc>
                <a:spcPct val="107000"/>
              </a:lnSpc>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Un risque accru de cancer de la peau</a:t>
            </a:r>
          </a:p>
          <a:p>
            <a:pPr marL="285750" indent="-285750">
              <a:lnSpc>
                <a:spcPct val="107000"/>
              </a:lnSpc>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Un risque accru de cataracte</a:t>
            </a:r>
          </a:p>
          <a:p>
            <a:pPr marL="285750" indent="-285750">
              <a:lnSpc>
                <a:spcPct val="107000"/>
              </a:lnSpc>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Un affaiblissement du système immunitaire… </a:t>
            </a:r>
          </a:p>
          <a:p>
            <a:pPr>
              <a:lnSpc>
                <a:spcPct val="107000"/>
              </a:lnSpc>
              <a:spcBef>
                <a:spcPts val="0"/>
              </a:spcBef>
            </a:pPr>
            <a:endParaRPr lang="fr-FR" sz="1800" dirty="0">
              <a:ea typeface="Times New Roman" panose="02020603050405020304" pitchFamily="18" charset="0"/>
              <a:cs typeface="Times New Roman" panose="02020603050405020304" pitchFamily="18" charset="0"/>
            </a:endParaRPr>
          </a:p>
          <a:p>
            <a:pPr marL="0" indent="0">
              <a:lnSpc>
                <a:spcPct val="107000"/>
              </a:lnSpc>
              <a:spcBef>
                <a:spcPts val="0"/>
              </a:spcBef>
              <a:buNone/>
            </a:pPr>
            <a:r>
              <a:rPr lang="fr-FR" sz="2000" dirty="0">
                <a:ea typeface="Times New Roman" panose="02020603050405020304" pitchFamily="18" charset="0"/>
                <a:cs typeface="Times New Roman" panose="02020603050405020304" pitchFamily="18" charset="0"/>
              </a:rPr>
              <a:t>Et sur </a:t>
            </a:r>
            <a:r>
              <a:rPr lang="fr-FR" sz="2000" b="1" dirty="0">
                <a:ea typeface="Times New Roman" panose="02020603050405020304" pitchFamily="18" charset="0"/>
                <a:cs typeface="Times New Roman" panose="02020603050405020304" pitchFamily="18" charset="0"/>
              </a:rPr>
              <a:t>la biodiversité </a:t>
            </a:r>
            <a:r>
              <a:rPr lang="fr-FR" sz="2000" dirty="0">
                <a:ea typeface="Times New Roman" panose="02020603050405020304" pitchFamily="18" charset="0"/>
                <a:cs typeface="Times New Roman" panose="02020603050405020304" pitchFamily="18" charset="0"/>
              </a:rPr>
              <a:t>par :</a:t>
            </a:r>
          </a:p>
          <a:p>
            <a:pPr marL="285750" indent="-285750">
              <a:lnSpc>
                <a:spcPct val="107000"/>
              </a:lnSpc>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Une réduction de la photosynthèse </a:t>
            </a:r>
          </a:p>
          <a:p>
            <a:pPr marL="285750" indent="-285750">
              <a:lnSpc>
                <a:spcPct val="107000"/>
              </a:lnSpc>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Une diminution des rendements et de la qualité des cultures</a:t>
            </a:r>
          </a:p>
          <a:p>
            <a:pPr marL="285750" indent="-285750">
              <a:lnSpc>
                <a:spcPct val="107000"/>
              </a:lnSpc>
              <a:spcBef>
                <a:spcPts val="0"/>
              </a:spcBef>
              <a:buFont typeface="Arial" panose="020B0604020202020204" pitchFamily="34" charset="0"/>
              <a:buChar char="•"/>
            </a:pPr>
            <a:r>
              <a:rPr lang="fr-FR" sz="1800" dirty="0">
                <a:ea typeface="Times New Roman" panose="02020603050405020304" pitchFamily="18" charset="0"/>
                <a:cs typeface="Times New Roman" panose="02020603050405020304" pitchFamily="18" charset="0"/>
              </a:rPr>
              <a:t>Une disparition du plancton…</a:t>
            </a:r>
          </a:p>
        </p:txBody>
      </p:sp>
      <p:sp>
        <p:nvSpPr>
          <p:cNvPr id="4" name="Espace réservé du contenu 3"/>
          <p:cNvSpPr>
            <a:spLocks noGrp="1"/>
          </p:cNvSpPr>
          <p:nvPr>
            <p:ph sz="quarter" idx="13"/>
          </p:nvPr>
        </p:nvSpPr>
        <p:spPr/>
        <p:txBody>
          <a:bodyPr/>
          <a:lstStyle/>
          <a:p>
            <a:endParaRPr lang="fr-F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122</a:t>
            </a:fld>
            <a:endParaRPr lang="fr-FR" dirty="0">
              <a:solidFill>
                <a:schemeClr val="bg1"/>
              </a:solidFill>
            </a:endParaRPr>
          </a:p>
        </p:txBody>
      </p:sp>
      <p:pic>
        <p:nvPicPr>
          <p:cNvPr id="33"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219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 graphiques vectoriels&#10;&#10;Description générée automatiquement">
            <a:extLst>
              <a:ext uri="{FF2B5EF4-FFF2-40B4-BE49-F238E27FC236}">
                <a16:creationId xmlns:a16="http://schemas.microsoft.com/office/drawing/2014/main" id="{ACC2D511-1049-42FD-B19F-0EA0E26D6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038" y="1288789"/>
            <a:ext cx="3901448" cy="2438405"/>
          </a:xfrm>
          <a:prstGeom prst="rect">
            <a:avLst/>
          </a:prstGeom>
        </p:spPr>
      </p:pic>
      <p:pic>
        <p:nvPicPr>
          <p:cNvPr id="10" name="Image 9">
            <a:extLst>
              <a:ext uri="{FF2B5EF4-FFF2-40B4-BE49-F238E27FC236}">
                <a16:creationId xmlns:a16="http://schemas.microsoft.com/office/drawing/2014/main" id="{302A719E-AA6C-4615-95D5-266F244BB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160" y="4118808"/>
            <a:ext cx="2749302" cy="2438405"/>
          </a:xfrm>
          <a:prstGeom prst="rect">
            <a:avLst/>
          </a:prstGeom>
        </p:spPr>
      </p:pic>
      <p:pic>
        <p:nvPicPr>
          <p:cNvPr id="4" name="Image 3">
            <a:extLst>
              <a:ext uri="{FF2B5EF4-FFF2-40B4-BE49-F238E27FC236}">
                <a16:creationId xmlns:a16="http://schemas.microsoft.com/office/drawing/2014/main" id="{04D88AFD-C440-4747-BFF9-2DDF0E924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411" y="1224601"/>
            <a:ext cx="2749302" cy="2438405"/>
          </a:xfrm>
          <a:prstGeom prst="rect">
            <a:avLst/>
          </a:prstGeom>
        </p:spPr>
      </p:pic>
      <p:grpSp>
        <p:nvGrpSpPr>
          <p:cNvPr id="45" name="Groupe 6"/>
          <p:cNvGrpSpPr>
            <a:grpSpLocks/>
          </p:cNvGrpSpPr>
          <p:nvPr/>
        </p:nvGrpSpPr>
        <p:grpSpPr bwMode="auto">
          <a:xfrm>
            <a:off x="8272452" y="4515291"/>
            <a:ext cx="2724320" cy="2199452"/>
            <a:chOff x="7045284" y="4211818"/>
            <a:chExt cx="2725634" cy="2199802"/>
          </a:xfrm>
        </p:grpSpPr>
        <p:pic>
          <p:nvPicPr>
            <p:cNvPr id="4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045284" y="4887131"/>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Bulle ronde"/>
            <p:cNvSpPr/>
            <p:nvPr/>
          </p:nvSpPr>
          <p:spPr bwMode="auto">
            <a:xfrm>
              <a:off x="7893986" y="4211818"/>
              <a:ext cx="1876932" cy="1027909"/>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56" name="ZoneTexte 14"/>
            <p:cNvSpPr txBox="1">
              <a:spLocks noChangeArrowheads="1"/>
            </p:cNvSpPr>
            <p:nvPr/>
          </p:nvSpPr>
          <p:spPr bwMode="auto">
            <a:xfrm>
              <a:off x="7949925" y="4333493"/>
              <a:ext cx="1765054" cy="83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latin typeface="+mn-lt"/>
                  <a:cs typeface="Calibri" panose="020F0502020204030204" pitchFamily="34" charset="0"/>
                </a:rPr>
                <a:t>Et d’autres encore comme la perturbation des grands équilibres écologiques, …</a:t>
              </a:r>
            </a:p>
          </p:txBody>
        </p:sp>
      </p:grpSp>
      <p:sp>
        <p:nvSpPr>
          <p:cNvPr id="20" name="Rectangle 32"/>
          <p:cNvSpPr>
            <a:spLocks noChangeArrowheads="1"/>
          </p:cNvSpPr>
          <p:nvPr/>
        </p:nvSpPr>
        <p:spPr bwMode="auto">
          <a:xfrm>
            <a:off x="1322241" y="3568203"/>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Réchauffement climatique</a:t>
            </a:r>
          </a:p>
        </p:txBody>
      </p:sp>
      <p:grpSp>
        <p:nvGrpSpPr>
          <p:cNvPr id="37" name="Groupe 36"/>
          <p:cNvGrpSpPr/>
          <p:nvPr/>
        </p:nvGrpSpPr>
        <p:grpSpPr>
          <a:xfrm>
            <a:off x="2660372" y="2224686"/>
            <a:ext cx="1015200" cy="1015200"/>
            <a:chOff x="6429109" y="2275219"/>
            <a:chExt cx="1015200" cy="1015200"/>
          </a:xfrm>
        </p:grpSpPr>
        <p:sp>
          <p:nvSpPr>
            <p:cNvPr id="38"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9"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099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pic>
        <p:nvPicPr>
          <p:cNvPr id="48" name="Btn_Camera_Txt1">
            <a:hlinkClick r:id="rId7"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4295694" y="3653111"/>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age 53">
            <a:extLst>
              <a:ext uri="{FF2B5EF4-FFF2-40B4-BE49-F238E27FC236}">
                <a16:creationId xmlns:a16="http://schemas.microsoft.com/office/drawing/2014/main" id="{213F6DA4-FC7F-4725-B30E-3E3AF211220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30323" y="1953054"/>
            <a:ext cx="2443162"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5129145" y="3632498"/>
            <a:ext cx="23367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Montée des eaux, fonte des glaces</a:t>
            </a:r>
          </a:p>
        </p:txBody>
      </p:sp>
      <p:sp>
        <p:nvSpPr>
          <p:cNvPr id="17" name="Rectangle 32"/>
          <p:cNvSpPr>
            <a:spLocks noChangeArrowheads="1"/>
          </p:cNvSpPr>
          <p:nvPr/>
        </p:nvSpPr>
        <p:spPr bwMode="auto">
          <a:xfrm>
            <a:off x="783653" y="6436793"/>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Sécheresses</a:t>
            </a:r>
          </a:p>
        </p:txBody>
      </p:sp>
      <p:sp>
        <p:nvSpPr>
          <p:cNvPr id="19" name="Rectangle 32"/>
          <p:cNvSpPr>
            <a:spLocks noChangeArrowheads="1"/>
          </p:cNvSpPr>
          <p:nvPr/>
        </p:nvSpPr>
        <p:spPr bwMode="auto">
          <a:xfrm>
            <a:off x="4728072" y="6436793"/>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Précipitations et crues</a:t>
            </a:r>
          </a:p>
        </p:txBody>
      </p:sp>
      <p:sp>
        <p:nvSpPr>
          <p:cNvPr id="35" name="Titre 19"/>
          <p:cNvSpPr>
            <a:spLocks noGrp="1"/>
          </p:cNvSpPr>
          <p:nvPr>
            <p:ph type="title"/>
          </p:nvPr>
        </p:nvSpPr>
        <p:spPr/>
        <p:txBody>
          <a:bodyPr/>
          <a:lstStyle/>
          <a:p>
            <a:pPr>
              <a:defRPr/>
            </a:pPr>
            <a:r>
              <a:rPr lang="fr-FR" altLang="fr-FR" dirty="0"/>
              <a:t>Quelles sont les conséquences du dérèglement climatique ? </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123</a:t>
            </a:fld>
            <a:endParaRPr lang="fr-FR" dirty="0">
              <a:solidFill>
                <a:schemeClr val="bg1"/>
              </a:solidFill>
            </a:endParaRPr>
          </a:p>
        </p:txBody>
      </p:sp>
      <p:pic>
        <p:nvPicPr>
          <p:cNvPr id="43" name="Btn_Camera_Txt1">
            <a:hlinkClick r:id="rId10"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10885517" y="3606818"/>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Btn_Camera_Txt1">
            <a:hlinkClick r:id="rId11"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7113697" y="3941180"/>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32"/>
          <p:cNvSpPr>
            <a:spLocks noChangeArrowheads="1"/>
          </p:cNvSpPr>
          <p:nvPr/>
        </p:nvSpPr>
        <p:spPr bwMode="auto">
          <a:xfrm>
            <a:off x="8072963" y="351078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Acidification des océans</a:t>
            </a:r>
          </a:p>
        </p:txBody>
      </p:sp>
      <p:grpSp>
        <p:nvGrpSpPr>
          <p:cNvPr id="24" name="Groupe 23"/>
          <p:cNvGrpSpPr/>
          <p:nvPr/>
        </p:nvGrpSpPr>
        <p:grpSpPr>
          <a:xfrm>
            <a:off x="5805590" y="2193007"/>
            <a:ext cx="1015200" cy="1015200"/>
            <a:chOff x="2979068" y="2181479"/>
            <a:chExt cx="1015200" cy="1015200"/>
          </a:xfrm>
          <a:solidFill>
            <a:srgbClr val="42C4E3"/>
          </a:solidFill>
        </p:grpSpPr>
        <p:sp>
          <p:nvSpPr>
            <p:cNvPr id="25"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27" name="Groupe 26"/>
          <p:cNvGrpSpPr/>
          <p:nvPr/>
        </p:nvGrpSpPr>
        <p:grpSpPr>
          <a:xfrm>
            <a:off x="9217019" y="2158918"/>
            <a:ext cx="1015200" cy="1015200"/>
            <a:chOff x="9725308" y="2293938"/>
            <a:chExt cx="1015200" cy="1015200"/>
          </a:xfrm>
        </p:grpSpPr>
        <p:sp>
          <p:nvSpPr>
            <p:cNvPr id="28"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0" name="Groupe 29"/>
          <p:cNvGrpSpPr/>
          <p:nvPr/>
        </p:nvGrpSpPr>
        <p:grpSpPr>
          <a:xfrm>
            <a:off x="5805590" y="4849937"/>
            <a:ext cx="1015200" cy="1015200"/>
            <a:chOff x="6250282" y="5007328"/>
            <a:chExt cx="1015200" cy="1015200"/>
          </a:xfrm>
        </p:grpSpPr>
        <p:sp>
          <p:nvSpPr>
            <p:cNvPr id="31"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3" name="Groupe 32"/>
          <p:cNvGrpSpPr/>
          <p:nvPr/>
        </p:nvGrpSpPr>
        <p:grpSpPr>
          <a:xfrm>
            <a:off x="2484395" y="4849937"/>
            <a:ext cx="1015200" cy="1015200"/>
            <a:chOff x="3027027" y="5047015"/>
            <a:chExt cx="1015200" cy="1015200"/>
          </a:xfrm>
        </p:grpSpPr>
        <p:sp>
          <p:nvSpPr>
            <p:cNvPr id="34"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6"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40" name="Groupe 39"/>
          <p:cNvGrpSpPr/>
          <p:nvPr/>
        </p:nvGrpSpPr>
        <p:grpSpPr>
          <a:xfrm>
            <a:off x="9217019" y="4849937"/>
            <a:ext cx="1015200" cy="1015200"/>
            <a:chOff x="9902970" y="5173076"/>
            <a:chExt cx="1015200" cy="1015200"/>
          </a:xfrm>
        </p:grpSpPr>
        <p:sp>
          <p:nvSpPr>
            <p:cNvPr id="42"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47"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err="1">
                <a:latin typeface="+mn-lt"/>
                <a:cs typeface="Arial" panose="020B0604020202020204" pitchFamily="34" charset="0"/>
              </a:rPr>
              <a:t>G.MtetE.A;S;PetC</a:t>
            </a:r>
            <a:endParaRPr lang="fr-FR" altLang="fr-FR" sz="1600" dirty="0">
              <a:latin typeface="+mn-lt"/>
              <a:cs typeface="Arial" panose="020B0604020202020204" pitchFamily="34" charset="0"/>
            </a:endParaRPr>
          </a:p>
        </p:txBody>
      </p:sp>
      <p:pic>
        <p:nvPicPr>
          <p:cNvPr id="8" name="Image 7" descr="Une image contenant texte, horloge&#10;&#10;Description générée automatiquement">
            <a:extLst>
              <a:ext uri="{FF2B5EF4-FFF2-40B4-BE49-F238E27FC236}">
                <a16:creationId xmlns:a16="http://schemas.microsoft.com/office/drawing/2014/main" id="{35AF9088-4806-4A4C-BB87-5055123FA9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8743" y="4201148"/>
            <a:ext cx="2749302" cy="2438405"/>
          </a:xfrm>
          <a:prstGeom prst="rect">
            <a:avLst/>
          </a:prstGeom>
        </p:spPr>
      </p:pic>
    </p:spTree>
    <p:extLst>
      <p:ext uri="{BB962C8B-B14F-4D97-AF65-F5344CB8AC3E}">
        <p14:creationId xmlns:p14="http://schemas.microsoft.com/office/powerpoint/2010/main" val="2103865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250"/>
                                        <p:tgtEl>
                                          <p:spTgt spid="54"/>
                                        </p:tgtEl>
                                      </p:cBhvr>
                                    </p:animEffect>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40"/>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0"/>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0" grpId="0"/>
      <p:bldP spid="16" grpId="0"/>
      <p:bldP spid="17" grpId="0"/>
      <p:bldP spid="19" grpId="0"/>
      <p:bldP spid="65"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686F07D-020A-416B-A5FE-A24863B9B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2362805"/>
            <a:ext cx="4317292" cy="270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124</a:t>
            </a:fld>
            <a:endParaRPr lang="fr-FR" dirty="0">
              <a:solidFill>
                <a:schemeClr val="bg1"/>
              </a:solidFill>
            </a:endParaRPr>
          </a:p>
        </p:txBody>
      </p:sp>
      <p:sp>
        <p:nvSpPr>
          <p:cNvPr id="5" name="Titre 4"/>
          <p:cNvSpPr>
            <a:spLocks noGrp="1"/>
          </p:cNvSpPr>
          <p:nvPr>
            <p:ph type="title"/>
          </p:nvPr>
        </p:nvSpPr>
        <p:spPr/>
        <p:txBody>
          <a:bodyPr/>
          <a:lstStyle/>
          <a:p>
            <a:r>
              <a:rPr lang="fr-FR" dirty="0"/>
              <a:t>Dérèglement climatique</a:t>
            </a:r>
          </a:p>
        </p:txBody>
      </p:sp>
      <p:sp>
        <p:nvSpPr>
          <p:cNvPr id="3" name="Espace réservé du contenu 2"/>
          <p:cNvSpPr>
            <a:spLocks noGrp="1"/>
          </p:cNvSpPr>
          <p:nvPr>
            <p:ph sz="quarter" idx="4"/>
          </p:nvPr>
        </p:nvSpPr>
        <p:spPr/>
        <p:txBody>
          <a:bodyPr/>
          <a:lstStyle/>
          <a:p>
            <a:r>
              <a:rPr lang="fr-FR" dirty="0"/>
              <a:t>Selon les experts du </a:t>
            </a:r>
            <a:r>
              <a:rPr lang="fr-FR" altLang="fr-FR" dirty="0">
                <a:cs typeface="Arial" panose="020B0604020202020204" pitchFamily="34" charset="0"/>
              </a:rPr>
              <a:t>Groupe Intergouvernemental d’Experts sur l’Evolution du Climat (</a:t>
            </a:r>
            <a:r>
              <a:rPr lang="fr-FR" altLang="fr-FR" b="1" dirty="0">
                <a:cs typeface="Arial" panose="020B0604020202020204" pitchFamily="34" charset="0"/>
              </a:rPr>
              <a:t>GIEC</a:t>
            </a:r>
            <a:r>
              <a:rPr lang="fr-FR" altLang="fr-FR" dirty="0">
                <a:cs typeface="Arial" panose="020B0604020202020204" pitchFamily="34" charset="0"/>
              </a:rPr>
              <a:t>)</a:t>
            </a:r>
            <a:r>
              <a:rPr lang="fr-FR" dirty="0"/>
              <a:t>, un réchauffement global de l’ensemble de la planète est en cours.</a:t>
            </a:r>
          </a:p>
          <a:p>
            <a:r>
              <a:rPr lang="fr-FR" dirty="0"/>
              <a:t>Le </a:t>
            </a:r>
            <a:r>
              <a:rPr lang="fr-FR" b="1" dirty="0"/>
              <a:t>dérèglement climatique </a:t>
            </a:r>
            <a:r>
              <a:rPr lang="fr-FR" dirty="0"/>
              <a:t>correspond à une augmentation des températures moyennes océaniques et atmosphériques.</a:t>
            </a:r>
          </a:p>
          <a:p>
            <a:r>
              <a:rPr lang="fr-FR" dirty="0"/>
              <a:t>La principale cause serait l’</a:t>
            </a:r>
            <a:r>
              <a:rPr lang="fr-FR" b="1" dirty="0"/>
              <a:t>augmentation des émissions de gaz à effet de serre</a:t>
            </a:r>
            <a:r>
              <a:rPr lang="fr-FR" dirty="0"/>
              <a:t> dans l’atmosphère par les activités humaines.</a:t>
            </a:r>
          </a:p>
        </p:txBody>
      </p:sp>
      <p:grpSp>
        <p:nvGrpSpPr>
          <p:cNvPr id="7" name="Groupe 6"/>
          <p:cNvGrpSpPr>
            <a:grpSpLocks/>
          </p:cNvGrpSpPr>
          <p:nvPr/>
        </p:nvGrpSpPr>
        <p:grpSpPr bwMode="auto">
          <a:xfrm>
            <a:off x="1779907" y="5248548"/>
            <a:ext cx="3708377" cy="1446551"/>
            <a:chOff x="8781396" y="3036817"/>
            <a:chExt cx="3228550" cy="1118474"/>
          </a:xfrm>
          <a:solidFill>
            <a:schemeClr val="accent5"/>
          </a:solidFill>
        </p:grpSpPr>
        <p:sp>
          <p:nvSpPr>
            <p:cNvPr id="8" name="Ellipse 3"/>
            <p:cNvSpPr/>
            <p:nvPr/>
          </p:nvSpPr>
          <p:spPr>
            <a:xfrm>
              <a:off x="8781396" y="3036817"/>
              <a:ext cx="3228550" cy="111847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9" name="l'épaisseur de la zone respirable"/>
            <p:cNvSpPr txBox="1">
              <a:spLocks noChangeArrowheads="1"/>
            </p:cNvSpPr>
            <p:nvPr/>
          </p:nvSpPr>
          <p:spPr bwMode="auto">
            <a:xfrm>
              <a:off x="8965500" y="3036818"/>
              <a:ext cx="2948429" cy="111847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algn="ctr">
                <a:spcBef>
                  <a:spcPts val="0"/>
                </a:spcBef>
                <a:buNone/>
              </a:pPr>
              <a:r>
                <a:rPr lang="fr-FR" altLang="fr-FR" sz="1600" dirty="0">
                  <a:solidFill>
                    <a:schemeClr val="bg1"/>
                  </a:solidFill>
                  <a:latin typeface="+mn-lt"/>
                  <a:cs typeface="Arial" panose="020B0604020202020204" pitchFamily="34" charset="0"/>
                </a:rPr>
                <a:t>Le GIEC est </a:t>
              </a:r>
              <a:r>
                <a:rPr lang="fr-FR" sz="1600" dirty="0">
                  <a:solidFill>
                    <a:schemeClr val="bg1"/>
                  </a:solidFill>
                  <a:latin typeface="+mn-lt"/>
                </a:rPr>
                <a:t>ouvert à tous les pays membres du Programme des Nations unies pour l'environnement et de l'Organisation météorologique mondiale</a:t>
              </a:r>
              <a:r>
                <a:rPr lang="en-US" sz="1600" dirty="0">
                  <a:solidFill>
                    <a:schemeClr val="bg1"/>
                  </a:solidFill>
                  <a:latin typeface="+mn-lt"/>
                </a:rPr>
                <a:t>. </a:t>
              </a:r>
              <a:endParaRPr lang="fr-FR" altLang="fr-FR" sz="1600" dirty="0">
                <a:solidFill>
                  <a:schemeClr val="bg1"/>
                </a:solidFill>
                <a:latin typeface="+mn-lt"/>
                <a:cs typeface="Arial" panose="020B0604020202020204" pitchFamily="34" charset="0"/>
              </a:endParaRPr>
            </a:p>
          </p:txBody>
        </p:sp>
      </p:gr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2"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31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rcRect r="221"/>
          <a:stretch>
            <a:fillRect/>
          </a:stretch>
        </p:blipFill>
        <p:spPr bwMode="auto">
          <a:xfrm>
            <a:off x="1506445" y="896155"/>
            <a:ext cx="7938498" cy="595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sz="quarter" idx="4"/>
          </p:nvPr>
        </p:nvSpPr>
        <p:spPr>
          <a:xfrm>
            <a:off x="7998105" y="1301857"/>
            <a:ext cx="3893023" cy="3987773"/>
          </a:xfrm>
          <a:solidFill>
            <a:schemeClr val="bg1"/>
          </a:solidFill>
        </p:spPr>
        <p:txBody>
          <a:bodyPr/>
          <a:lstStyle/>
          <a:p>
            <a:pPr marL="0" indent="0">
              <a:spcAft>
                <a:spcPts val="0"/>
              </a:spcAft>
              <a:buNone/>
            </a:pPr>
            <a:r>
              <a:rPr lang="fr-FR" sz="2000" dirty="0">
                <a:ea typeface="Times New Roman" panose="02020603050405020304" pitchFamily="18" charset="0"/>
              </a:rPr>
              <a:t>Le </a:t>
            </a:r>
            <a:r>
              <a:rPr lang="fr-FR" sz="2000" b="1" dirty="0">
                <a:ea typeface="Times New Roman" panose="02020603050405020304" pitchFamily="18" charset="0"/>
              </a:rPr>
              <a:t>dérèglement climatique </a:t>
            </a:r>
            <a:r>
              <a:rPr lang="fr-FR" sz="2000" dirty="0">
                <a:ea typeface="Times New Roman" panose="02020603050405020304" pitchFamily="18" charset="0"/>
              </a:rPr>
              <a:t>provoque la </a:t>
            </a:r>
            <a:r>
              <a:rPr lang="fr-FR" dirty="0">
                <a:ea typeface="Times New Roman" panose="02020603050405020304" pitchFamily="18" charset="0"/>
              </a:rPr>
              <a:t>fonte des calottes glaciaires</a:t>
            </a:r>
            <a:r>
              <a:rPr lang="fr-FR" sz="2000" dirty="0">
                <a:ea typeface="Times New Roman" panose="02020603050405020304" pitchFamily="18" charset="0"/>
              </a:rPr>
              <a:t>.</a:t>
            </a:r>
            <a:endParaRPr lang="fr-FR" sz="2000" b="1" dirty="0">
              <a:ea typeface="Times New Roman" panose="02020603050405020304" pitchFamily="18" charset="0"/>
            </a:endParaRPr>
          </a:p>
          <a:p>
            <a:pPr marL="0" indent="0">
              <a:spcAft>
                <a:spcPts val="0"/>
              </a:spcAft>
              <a:buNone/>
            </a:pPr>
            <a:r>
              <a:rPr lang="fr-FR" dirty="0">
                <a:ea typeface="Times New Roman" panose="02020603050405020304" pitchFamily="18" charset="0"/>
              </a:rPr>
              <a:t>Par exemple, la fonte brutale de la calotte glaciaire du Groenland pourrait entraîner une montée des eaux de l’ordre de </a:t>
            </a:r>
            <a:r>
              <a:rPr lang="fr-FR" sz="2000" b="1" dirty="0">
                <a:ea typeface="Times New Roman" panose="02020603050405020304" pitchFamily="18" charset="0"/>
              </a:rPr>
              <a:t>7 mètres</a:t>
            </a:r>
            <a:r>
              <a:rPr lang="fr-FR" sz="2000" dirty="0">
                <a:ea typeface="Times New Roman" panose="02020603050405020304" pitchFamily="18" charset="0"/>
              </a:rPr>
              <a:t>.</a:t>
            </a:r>
          </a:p>
          <a:p>
            <a:pPr marL="0" indent="0">
              <a:spcAft>
                <a:spcPts val="0"/>
              </a:spcAft>
              <a:buNone/>
            </a:pPr>
            <a:r>
              <a:rPr lang="fr-FR" sz="2000" dirty="0">
                <a:ea typeface="Times New Roman" panose="02020603050405020304" pitchFamily="18" charset="0"/>
              </a:rPr>
              <a:t>La planète a peut-être déjà franchi un point de bascule vers un réchauffement climatique irréversible, avec à la clef des conséquences « en cascade » . </a:t>
            </a:r>
            <a:endParaRPr lang="fr-FR" sz="2000" dirty="0"/>
          </a:p>
        </p:txBody>
      </p:sp>
      <p:sp>
        <p:nvSpPr>
          <p:cNvPr id="5" name="Titre 4"/>
          <p:cNvSpPr>
            <a:spLocks noGrp="1"/>
          </p:cNvSpPr>
          <p:nvPr>
            <p:ph type="title"/>
          </p:nvPr>
        </p:nvSpPr>
        <p:spPr/>
        <p:txBody>
          <a:bodyPr/>
          <a:lstStyle/>
          <a:p>
            <a:r>
              <a:rPr lang="fr-FR" dirty="0"/>
              <a:t>Montée des eaux et fonte des glaces</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125</a:t>
            </a:fld>
            <a:endParaRPr lang="fr-FR" dirty="0">
              <a:solidFill>
                <a:schemeClr val="bg1"/>
              </a:solidFill>
            </a:endParaRPr>
          </a:p>
        </p:txBody>
      </p:sp>
    </p:spTree>
    <p:extLst>
      <p:ext uri="{BB962C8B-B14F-4D97-AF65-F5344CB8AC3E}">
        <p14:creationId xmlns:p14="http://schemas.microsoft.com/office/powerpoint/2010/main" val="20262548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extLst>
              <a:ext uri="{28A0092B-C50C-407E-A947-70E740481C1C}">
                <a14:useLocalDpi xmlns:a14="http://schemas.microsoft.com/office/drawing/2010/main" val="0"/>
              </a:ext>
            </a:extLst>
          </a:blip>
          <a:srcRect r="221"/>
          <a:stretch>
            <a:fillRect/>
          </a:stretch>
        </p:blipFill>
        <p:spPr bwMode="auto">
          <a:xfrm>
            <a:off x="1464548" y="1296367"/>
            <a:ext cx="6194038" cy="464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126</a:t>
            </a:fld>
            <a:endParaRPr lang="fr-FR" dirty="0">
              <a:solidFill>
                <a:schemeClr val="bg1"/>
              </a:solidFill>
            </a:endParaRPr>
          </a:p>
        </p:txBody>
      </p:sp>
      <p:sp>
        <p:nvSpPr>
          <p:cNvPr id="5" name="Titre 4"/>
          <p:cNvSpPr>
            <a:spLocks noGrp="1"/>
          </p:cNvSpPr>
          <p:nvPr>
            <p:ph type="title"/>
          </p:nvPr>
        </p:nvSpPr>
        <p:spPr/>
        <p:txBody>
          <a:bodyPr/>
          <a:lstStyle/>
          <a:p>
            <a:r>
              <a:rPr lang="fr-FR" dirty="0"/>
              <a:t>Montée des eaux et dilatation thermique</a:t>
            </a:r>
          </a:p>
        </p:txBody>
      </p:sp>
      <p:sp>
        <p:nvSpPr>
          <p:cNvPr id="3" name="Espace réservé du contenu 2"/>
          <p:cNvSpPr>
            <a:spLocks noGrp="1"/>
          </p:cNvSpPr>
          <p:nvPr>
            <p:ph sz="quarter" idx="4"/>
          </p:nvPr>
        </p:nvSpPr>
        <p:spPr>
          <a:xfrm>
            <a:off x="7917083" y="2069236"/>
            <a:ext cx="3912243" cy="4625863"/>
          </a:xfrm>
        </p:spPr>
        <p:txBody>
          <a:bodyPr/>
          <a:lstStyle/>
          <a:p>
            <a:pPr marL="0" indent="0">
              <a:buNone/>
            </a:pPr>
            <a:r>
              <a:rPr lang="fr-FR" dirty="0">
                <a:ea typeface="Times New Roman" panose="02020603050405020304" pitchFamily="18" charset="0"/>
              </a:rPr>
              <a:t>En plus de faire fondre les calottes glaciaires, le</a:t>
            </a:r>
            <a:r>
              <a:rPr lang="fr-FR" sz="2000" dirty="0">
                <a:ea typeface="Times New Roman" panose="02020603050405020304" pitchFamily="18" charset="0"/>
              </a:rPr>
              <a:t> réchauffement contribue à la montée du niveau des eaux sous l’effet de la </a:t>
            </a:r>
            <a:r>
              <a:rPr lang="fr-FR" sz="2000" b="1" dirty="0">
                <a:ea typeface="Times New Roman" panose="02020603050405020304" pitchFamily="18" charset="0"/>
              </a:rPr>
              <a:t>dilatation thermique</a:t>
            </a:r>
            <a:r>
              <a:rPr lang="fr-FR" sz="2000" dirty="0">
                <a:ea typeface="Times New Roman" panose="02020603050405020304" pitchFamily="18" charset="0"/>
              </a:rPr>
              <a:t>.</a:t>
            </a:r>
          </a:p>
          <a:p>
            <a:pPr marL="0" indent="0">
              <a:buNone/>
            </a:pPr>
            <a:r>
              <a:rPr lang="fr-FR" sz="2000" dirty="0">
                <a:ea typeface="Times New Roman" panose="02020603050405020304" pitchFamily="18" charset="0"/>
              </a:rPr>
              <a:t>Le dernier rapport du GIEC indiquait que le niveau des mers et océans s’était élevé de près de </a:t>
            </a:r>
            <a:r>
              <a:rPr lang="fr-FR" sz="2000" b="1" dirty="0">
                <a:ea typeface="Times New Roman" panose="02020603050405020304" pitchFamily="18" charset="0"/>
              </a:rPr>
              <a:t>20 cm en moyenne </a:t>
            </a:r>
            <a:r>
              <a:rPr lang="fr-FR" sz="2000" dirty="0">
                <a:ea typeface="Times New Roman" panose="02020603050405020304" pitchFamily="18" charset="0"/>
              </a:rPr>
              <a:t>au 20ème siècle. </a:t>
            </a:r>
          </a:p>
          <a:p>
            <a:pPr marL="0" indent="0">
              <a:buNone/>
            </a:pPr>
            <a:r>
              <a:rPr lang="fr-FR" sz="2000" dirty="0">
                <a:ea typeface="Times New Roman" panose="02020603050405020304" pitchFamily="18" charset="0"/>
              </a:rPr>
              <a:t>Cette tendance devrait se poursuivre et pourrait aller jusqu’à une élévation </a:t>
            </a:r>
            <a:r>
              <a:rPr lang="fr-FR" sz="2000" b="1" dirty="0">
                <a:ea typeface="Times New Roman" panose="02020603050405020304" pitchFamily="18" charset="0"/>
              </a:rPr>
              <a:t>d’1 m</a:t>
            </a:r>
            <a:r>
              <a:rPr lang="fr-FR" sz="2000" dirty="0">
                <a:ea typeface="Times New Roman" panose="02020603050405020304" pitchFamily="18" charset="0"/>
              </a:rPr>
              <a:t> par rapport aux niveaux actuels d’ici 2100. </a:t>
            </a:r>
            <a:endParaRPr lang="fr-FR" sz="2000" dirty="0"/>
          </a:p>
        </p:txBody>
      </p:sp>
      <p:grpSp>
        <p:nvGrpSpPr>
          <p:cNvPr id="7" name="Groupe 6"/>
          <p:cNvGrpSpPr>
            <a:grpSpLocks/>
          </p:cNvGrpSpPr>
          <p:nvPr/>
        </p:nvGrpSpPr>
        <p:grpSpPr bwMode="auto">
          <a:xfrm>
            <a:off x="1511804" y="5219534"/>
            <a:ext cx="4449157" cy="1528505"/>
            <a:chOff x="8781396" y="2800452"/>
            <a:chExt cx="3873481" cy="1181841"/>
          </a:xfrm>
          <a:solidFill>
            <a:schemeClr val="accent5"/>
          </a:solidFill>
        </p:grpSpPr>
        <p:sp>
          <p:nvSpPr>
            <p:cNvPr id="8" name="Ellipse 3"/>
            <p:cNvSpPr/>
            <p:nvPr/>
          </p:nvSpPr>
          <p:spPr>
            <a:xfrm>
              <a:off x="8781396" y="2800452"/>
              <a:ext cx="3873481" cy="1181841"/>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9" name="l'épaisseur de la zone respirable"/>
            <p:cNvSpPr txBox="1">
              <a:spLocks noChangeArrowheads="1"/>
            </p:cNvSpPr>
            <p:nvPr/>
          </p:nvSpPr>
          <p:spPr bwMode="auto">
            <a:xfrm>
              <a:off x="8810203" y="2854153"/>
              <a:ext cx="3844674" cy="111847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pPr>
              <a:r>
                <a:rPr lang="fr-FR" altLang="fr-FR" sz="1600" dirty="0">
                  <a:solidFill>
                    <a:schemeClr val="bg1"/>
                  </a:solidFill>
                  <a:latin typeface="+mn-lt"/>
                  <a:cs typeface="Calibri" panose="020F0502020204030204" pitchFamily="34" charset="0"/>
                </a:rPr>
                <a:t>Le savais-tu ? </a:t>
              </a:r>
            </a:p>
            <a:p>
              <a:pPr algn="ctr">
                <a:spcBef>
                  <a:spcPts val="0"/>
                </a:spcBef>
                <a:buNone/>
              </a:pPr>
              <a:r>
                <a:rPr lang="fr-FR" altLang="fr-FR" sz="1600" b="1" dirty="0">
                  <a:solidFill>
                    <a:schemeClr val="bg1"/>
                  </a:solidFill>
                  <a:latin typeface="+mn-lt"/>
                  <a:cs typeface="Arial" panose="020B0604020202020204" pitchFamily="34" charset="0"/>
                </a:rPr>
                <a:t>La dilatation thermique </a:t>
              </a:r>
              <a:r>
                <a:rPr lang="fr-FR" altLang="fr-FR" sz="1600" dirty="0">
                  <a:solidFill>
                    <a:schemeClr val="bg1"/>
                  </a:solidFill>
                  <a:latin typeface="+mn-lt"/>
                  <a:cs typeface="Arial" panose="020B0604020202020204" pitchFamily="34" charset="0"/>
                </a:rPr>
                <a:t>correspond à l’augmentation du volume d’un corps occasionné par son réchauffement à une pression constante. </a:t>
              </a:r>
              <a:r>
                <a:rPr lang="fr-FR" sz="1600" dirty="0">
                  <a:solidFill>
                    <a:schemeClr val="bg1"/>
                  </a:solidFill>
                  <a:latin typeface="+mn-lt"/>
                </a:rPr>
                <a:t>À l’inverse, un refroidissement provoque une contraction thermique.</a:t>
              </a:r>
              <a:endParaRPr lang="en-US" altLang="fr-FR" sz="1600" dirty="0">
                <a:solidFill>
                  <a:schemeClr val="bg1"/>
                </a:solidFill>
                <a:latin typeface="+mn-lt"/>
              </a:endParaRPr>
            </a:p>
          </p:txBody>
        </p:sp>
      </p:gr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2"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137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588" y="1690688"/>
            <a:ext cx="6673647" cy="4719270"/>
          </a:xfrm>
          <a:prstGeom prst="rect">
            <a:avLst/>
          </a:prstGeom>
        </p:spPr>
      </p:pic>
      <p:pic>
        <p:nvPicPr>
          <p:cNvPr id="126998" name="Image 2">
            <a:hlinkClick r:id="rId4" action="ppaction://hlinksldjump"/>
            <a:extLst>
              <a:ext uri="{FF2B5EF4-FFF2-40B4-BE49-F238E27FC236}">
                <a16:creationId xmlns:a16="http://schemas.microsoft.com/office/drawing/2014/main" id="{144205E1-0E08-4A99-A4B8-C81978FDF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515025" y="6247119"/>
            <a:ext cx="660400" cy="56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p:txBody>
          <a:bodyPr/>
          <a:lstStyle/>
          <a:p>
            <a:r>
              <a:rPr lang="fr-FR" dirty="0"/>
              <a:t>Acidification des océans</a:t>
            </a:r>
          </a:p>
        </p:txBody>
      </p:sp>
      <p:sp>
        <p:nvSpPr>
          <p:cNvPr id="6" name="Espace réservé du contenu 5"/>
          <p:cNvSpPr>
            <a:spLocks noGrp="1"/>
          </p:cNvSpPr>
          <p:nvPr>
            <p:ph sz="quarter" idx="4"/>
          </p:nvPr>
        </p:nvSpPr>
        <p:spPr>
          <a:xfrm>
            <a:off x="7685589" y="2069236"/>
            <a:ext cx="4304149" cy="4120427"/>
          </a:xfrm>
        </p:spPr>
        <p:txBody>
          <a:bodyPr/>
          <a:lstStyle/>
          <a:p>
            <a:pPr>
              <a:spcBef>
                <a:spcPts val="0"/>
              </a:spcBef>
            </a:pPr>
            <a:r>
              <a:rPr lang="fr-FR" dirty="0"/>
              <a:t>On parle</a:t>
            </a:r>
            <a:r>
              <a:rPr lang="fr-FR" b="1" dirty="0"/>
              <a:t> d’acidification</a:t>
            </a:r>
            <a:r>
              <a:rPr lang="fr-FR" dirty="0"/>
              <a:t> des océans pour désigner la baisse progressive du pH des océans (le pH des océans est normalement autour de 8,25) causée notamment par les </a:t>
            </a:r>
            <a:r>
              <a:rPr lang="fr-FR" b="1" dirty="0"/>
              <a:t>activités humaines </a:t>
            </a:r>
            <a:r>
              <a:rPr lang="fr-FR" dirty="0"/>
              <a:t>et les émissions de dioxyde de carbone dans l’atmosphère.</a:t>
            </a:r>
          </a:p>
          <a:p>
            <a:pPr>
              <a:spcBef>
                <a:spcPts val="0"/>
              </a:spcBef>
            </a:pPr>
            <a:r>
              <a:rPr lang="fr-FR" dirty="0"/>
              <a:t>L’océan devient alors </a:t>
            </a:r>
            <a:r>
              <a:rPr lang="fr-FR" b="1" dirty="0"/>
              <a:t>de plus en plus acide</a:t>
            </a:r>
            <a:r>
              <a:rPr lang="fr-FR" dirty="0"/>
              <a:t>, ce qui perturbe l’ensemble des écosystèmes océaniques.</a:t>
            </a:r>
            <a:br>
              <a:rPr lang="fr-FR" dirty="0"/>
            </a:br>
            <a:r>
              <a:rPr lang="fr-FR" dirty="0"/>
              <a:t>C’est un phénomène complexe avec de multiples conséquences sur les équilibres écosystémiques mondiaux.</a:t>
            </a:r>
            <a:endParaRPr lang="fr-FR" sz="2000" dirty="0"/>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127</a:t>
            </a:fld>
            <a:endParaRPr lang="fr-FR" dirty="0">
              <a:solidFill>
                <a:schemeClr val="bg1"/>
              </a:solidFill>
            </a:endParaRPr>
          </a:p>
        </p:txBody>
      </p:sp>
      <p:pic>
        <p:nvPicPr>
          <p:cNvPr id="23" name="Image 22">
            <a:hlinkClick r:id="rId6" action="ppaction://hlinksldjump"/>
            <a:extLst>
              <a:ext uri="{FF2B5EF4-FFF2-40B4-BE49-F238E27FC236}">
                <a16:creationId xmlns:a16="http://schemas.microsoft.com/office/drawing/2014/main" id="{EC1C8FB0-7B3D-4734-AF35-5F21286F32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spTree>
    <p:extLst>
      <p:ext uri="{BB962C8B-B14F-4D97-AF65-F5344CB8AC3E}">
        <p14:creationId xmlns:p14="http://schemas.microsoft.com/office/powerpoint/2010/main" val="3336371453"/>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129026" name="Image 1">
            <a:extLst>
              <a:ext uri="{FF2B5EF4-FFF2-40B4-BE49-F238E27FC236}">
                <a16:creationId xmlns:a16="http://schemas.microsoft.com/office/drawing/2014/main" id="{42C1C605-4937-4926-85BD-AEE5DB92925F}"/>
              </a:ext>
            </a:extLst>
          </p:cNvPr>
          <p:cNvPicPr>
            <a:picLocks noChangeAspect="1"/>
          </p:cNvPicPr>
          <p:nvPr/>
        </p:nvPicPr>
        <p:blipFill>
          <a:blip r:embed="rId3">
            <a:extLst>
              <a:ext uri="{28A0092B-C50C-407E-A947-70E740481C1C}">
                <a14:useLocalDpi xmlns:a14="http://schemas.microsoft.com/office/drawing/2010/main" val="0"/>
              </a:ext>
            </a:extLst>
          </a:blip>
          <a:srcRect t="9047" b="9177"/>
          <a:stretch>
            <a:fillRect/>
          </a:stretch>
        </p:blipFill>
        <p:spPr bwMode="auto">
          <a:xfrm>
            <a:off x="1703389" y="0"/>
            <a:ext cx="1119028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ZoneTexte 30">
            <a:extLst>
              <a:ext uri="{FF2B5EF4-FFF2-40B4-BE49-F238E27FC236}">
                <a16:creationId xmlns:a16="http://schemas.microsoft.com/office/drawing/2014/main" id="{29F33A89-6738-4533-8DF1-48507F54A942}"/>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29030" name="ZoneTexte 30">
            <a:extLst>
              <a:ext uri="{FF2B5EF4-FFF2-40B4-BE49-F238E27FC236}">
                <a16:creationId xmlns:a16="http://schemas.microsoft.com/office/drawing/2014/main" id="{1AF3F207-AEC6-4CF1-80C5-F81A2E03F50F}"/>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29031" name="ZoneTexte 30">
            <a:extLst>
              <a:ext uri="{FF2B5EF4-FFF2-40B4-BE49-F238E27FC236}">
                <a16:creationId xmlns:a16="http://schemas.microsoft.com/office/drawing/2014/main" id="{7F6283D6-E66A-4043-B3F4-625F6705C13C}"/>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46D6A0D-CD97-7C41-AD83-5E2C90CA6AF4}"/>
              </a:ext>
            </a:extLst>
          </p:cNvPr>
          <p:cNvSpPr>
            <a:spLocks noGrp="1"/>
          </p:cNvSpPr>
          <p:nvPr>
            <p:ph type="sldNum" sz="quarter" idx="12"/>
          </p:nvPr>
        </p:nvSpPr>
        <p:spPr/>
        <p:txBody>
          <a:bodyPr/>
          <a:lstStyle/>
          <a:p>
            <a:pPr>
              <a:defRPr/>
            </a:pPr>
            <a:fld id="{50240480-DD0E-42A1-8670-F37586A9812A}" type="slidenum">
              <a:rPr lang="fr-FR" altLang="fr-FR" smtClean="0"/>
              <a:pPr>
                <a:defRPr/>
              </a:pPr>
              <a:t>128</a:t>
            </a:fld>
            <a:endParaRPr lang="fr-FR" altLang="fr-FR"/>
          </a:p>
        </p:txBody>
      </p:sp>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097694"/>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altLang="fr-FR" b="1" dirty="0">
                <a:solidFill>
                  <a:srgbClr val="F26522"/>
                </a:solidFill>
              </a:rPr>
              <a:t>Travaux pratiques : l’acidification des océans</a:t>
            </a:r>
            <a:br>
              <a:rPr lang="fr-FR" altLang="fr-FR" b="1" dirty="0"/>
            </a:br>
            <a:endParaRPr lang="fr-FR" dirty="0"/>
          </a:p>
        </p:txBody>
      </p:sp>
      <p:sp>
        <p:nvSpPr>
          <p:cNvPr id="20" name="Espace réservé du contenu 19"/>
          <p:cNvSpPr>
            <a:spLocks noGrp="1"/>
          </p:cNvSpPr>
          <p:nvPr>
            <p:ph sz="quarter" idx="4"/>
          </p:nvPr>
        </p:nvSpPr>
        <p:spPr/>
        <p:txBody>
          <a:bodyPr/>
          <a:lstStyle/>
          <a:p>
            <a:pPr marL="457200" indent="-457200">
              <a:buFont typeface="+mj-lt"/>
              <a:buAutoNum type="arabicPeriod"/>
            </a:pPr>
            <a:r>
              <a:rPr lang="fr-FR" sz="2000" dirty="0"/>
              <a:t>Mesurer le pH de l’eau de mer à l’aide de bandelettes. Le pH de l’eau de mer est autour de 8,2. </a:t>
            </a:r>
          </a:p>
          <a:p>
            <a:pPr marL="457200" indent="-457200">
              <a:buFont typeface="+mj-lt"/>
              <a:buAutoNum type="arabicPeriod"/>
            </a:pPr>
            <a:r>
              <a:rPr lang="fr-FR" sz="2000" dirty="0"/>
              <a:t>A l’aide d’une paille souffler dans l’eau de mer pour y augmenter la concentration de CO</a:t>
            </a:r>
            <a:r>
              <a:rPr lang="fr-FR" sz="2000" baseline="-25000" dirty="0"/>
              <a:t>2</a:t>
            </a:r>
            <a:r>
              <a:rPr lang="fr-FR" sz="2000" dirty="0"/>
              <a:t>.</a:t>
            </a:r>
          </a:p>
          <a:p>
            <a:pPr marL="457200" indent="-457200">
              <a:buFont typeface="+mj-lt"/>
              <a:buAutoNum type="arabicPeriod"/>
            </a:pPr>
            <a:r>
              <a:rPr lang="fr-FR" sz="2000" dirty="0" err="1"/>
              <a:t>Re-mesurer</a:t>
            </a:r>
            <a:r>
              <a:rPr lang="fr-FR" sz="2000" dirty="0"/>
              <a:t> le pH à l’aide des bandelettes. Le pH est devenu plus acide. </a:t>
            </a:r>
          </a:p>
          <a:p>
            <a:pPr marL="0" indent="0">
              <a:buNone/>
            </a:pPr>
            <a:endParaRPr lang="fr-FR" dirty="0"/>
          </a:p>
        </p:txBody>
      </p:sp>
      <p:sp>
        <p:nvSpPr>
          <p:cNvPr id="2" name="Espace réservé du numéro de diapositive 1">
            <a:extLst>
              <a:ext uri="{FF2B5EF4-FFF2-40B4-BE49-F238E27FC236}">
                <a16:creationId xmlns:a16="http://schemas.microsoft.com/office/drawing/2014/main" id="{3271A3C9-F4D9-4142-B52C-DF63F0BE00A0}"/>
              </a:ext>
            </a:extLst>
          </p:cNvPr>
          <p:cNvSpPr>
            <a:spLocks noGrp="1"/>
          </p:cNvSpPr>
          <p:nvPr>
            <p:ph type="sldNum" sz="quarter" idx="12"/>
          </p:nvPr>
        </p:nvSpPr>
        <p:spPr/>
        <p:txBody>
          <a:bodyPr/>
          <a:lstStyle/>
          <a:p>
            <a:pPr>
              <a:defRPr/>
            </a:pPr>
            <a:fld id="{50240480-DD0E-42A1-8670-F37586A9812A}" type="slidenum">
              <a:rPr lang="fr-FR" altLang="fr-FR" smtClean="0"/>
              <a:pPr>
                <a:defRPr/>
              </a:pPr>
              <a:t>129</a:t>
            </a:fld>
            <a:endParaRPr lang="fr-FR" altLang="fr-F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983" y="2184400"/>
            <a:ext cx="4783857" cy="3382905"/>
          </a:xfrm>
          <a:prstGeom prst="rect">
            <a:avLst/>
          </a:prstGeom>
        </p:spPr>
      </p:pic>
      <p:pic>
        <p:nvPicPr>
          <p:cNvPr id="12"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47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sz="quarter" idx="4"/>
          </p:nvPr>
        </p:nvSpPr>
        <p:spPr>
          <a:xfrm>
            <a:off x="6322866" y="2069236"/>
            <a:ext cx="5263392" cy="4120427"/>
          </a:xfrm>
        </p:spPr>
        <p:txBody>
          <a:bodyPr/>
          <a:lstStyle/>
          <a:p>
            <a:r>
              <a:rPr lang="fr-FR" sz="2000" dirty="0"/>
              <a:t>Le </a:t>
            </a:r>
            <a:r>
              <a:rPr lang="fr-FR" sz="2000" b="1" dirty="0"/>
              <a:t>diazote</a:t>
            </a:r>
            <a:r>
              <a:rPr lang="fr-FR" sz="2000" dirty="0"/>
              <a:t> est une </a:t>
            </a:r>
            <a:r>
              <a:rPr lang="fr-FR" dirty="0"/>
              <a:t>molécule N</a:t>
            </a:r>
            <a:r>
              <a:rPr lang="fr-FR" baseline="-25000" dirty="0"/>
              <a:t>2</a:t>
            </a:r>
            <a:r>
              <a:rPr lang="fr-FR" sz="2000" dirty="0"/>
              <a:t> constituée de deux atomes d’azote.</a:t>
            </a:r>
          </a:p>
          <a:p>
            <a:pPr marL="0" indent="0">
              <a:buNone/>
            </a:pPr>
            <a:r>
              <a:rPr lang="fr-FR" sz="2000" dirty="0"/>
              <a:t>Dans des conditions normales de température et de pression, les molécules de diazote forment un gaz </a:t>
            </a:r>
            <a:r>
              <a:rPr lang="fr-FR" sz="2000" b="1" dirty="0"/>
              <a:t>incolore composant 78 % de l'air. </a:t>
            </a:r>
            <a:r>
              <a:rPr lang="fr-FR" sz="2000" dirty="0"/>
              <a:t>C’est donc le </a:t>
            </a:r>
            <a:r>
              <a:rPr lang="fr-FR" sz="2000" b="1" dirty="0"/>
              <a:t>gaz le plus répandu </a:t>
            </a:r>
            <a:r>
              <a:rPr lang="fr-FR" sz="2000" dirty="0"/>
              <a:t>dans l’air que nous inspirons.</a:t>
            </a:r>
          </a:p>
          <a:p>
            <a:pPr marL="0" indent="0">
              <a:buNone/>
            </a:pPr>
            <a:r>
              <a:rPr lang="fr-FR" sz="2000" dirty="0"/>
              <a:t>Il est </a:t>
            </a:r>
            <a:r>
              <a:rPr lang="fr-FR" sz="2000" b="1" dirty="0"/>
              <a:t>sans danger </a:t>
            </a:r>
            <a:r>
              <a:rPr lang="fr-FR" sz="2000" dirty="0"/>
              <a:t>pour la santé.</a:t>
            </a:r>
          </a:p>
          <a:p>
            <a:pPr marL="0" indent="0">
              <a:buNone/>
            </a:pPr>
            <a:r>
              <a:rPr lang="fr-FR" dirty="0"/>
              <a:t>Et c’est lui qui donne sa </a:t>
            </a:r>
            <a:r>
              <a:rPr lang="fr-FR" b="1" dirty="0"/>
              <a:t>couleur bleue au ciel</a:t>
            </a:r>
            <a:r>
              <a:rPr lang="fr-FR" dirty="0"/>
              <a:t>. </a:t>
            </a:r>
            <a:endParaRPr lang="fr-FR" sz="2000" dirty="0"/>
          </a:p>
        </p:txBody>
      </p:sp>
      <p:sp>
        <p:nvSpPr>
          <p:cNvPr id="4" name="Titre 3"/>
          <p:cNvSpPr>
            <a:spLocks noGrp="1"/>
          </p:cNvSpPr>
          <p:nvPr>
            <p:ph type="title"/>
          </p:nvPr>
        </p:nvSpPr>
        <p:spPr/>
        <p:txBody>
          <a:bodyPr/>
          <a:lstStyle/>
          <a:p>
            <a:r>
              <a:rPr lang="fr-FR" dirty="0"/>
              <a:t>Le diazote</a:t>
            </a:r>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13</a:t>
            </a:fld>
            <a:endParaRPr lang="fr-FR" dirty="0">
              <a:solidFill>
                <a:schemeClr val="bg1"/>
              </a:solidFill>
            </a:endParaRPr>
          </a:p>
        </p:txBody>
      </p:sp>
      <p:pic>
        <p:nvPicPr>
          <p:cNvPr id="6" name="Espace réservé du contenu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631" y="1221249"/>
            <a:ext cx="4496060" cy="449606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357" y="3939490"/>
            <a:ext cx="1947634" cy="1947634"/>
          </a:xfrm>
          <a:prstGeom prst="rect">
            <a:avLst/>
          </a:prstGeom>
        </p:spPr>
      </p:pic>
      <p:pic>
        <p:nvPicPr>
          <p:cNvPr id="8"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7685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5" name="Espace réservé du contenu 4"/>
          <p:cNvSpPr>
            <a:spLocks noGrp="1"/>
          </p:cNvSpPr>
          <p:nvPr>
            <p:ph sz="quarter" idx="13"/>
          </p:nvPr>
        </p:nvSpPr>
        <p:spPr/>
        <p:txBody>
          <a:bodyPr/>
          <a:lstStyle/>
          <a:p>
            <a:endParaRPr lang="fr-FR"/>
          </a:p>
        </p:txBody>
      </p:sp>
      <p:sp>
        <p:nvSpPr>
          <p:cNvPr id="3" name="Espace réservé du texte 2"/>
          <p:cNvSpPr>
            <a:spLocks noGrp="1"/>
          </p:cNvSpPr>
          <p:nvPr>
            <p:ph type="body" sz="quarter" idx="14"/>
          </p:nvPr>
        </p:nvSpPr>
        <p:spPr>
          <a:xfrm>
            <a:off x="1846851" y="6015571"/>
            <a:ext cx="9218416" cy="703132"/>
          </a:xfrm>
        </p:spPr>
        <p:txBody>
          <a:bodyPr/>
          <a:lstStyle/>
          <a:p>
            <a:r>
              <a:rPr lang="fr-FR" dirty="0"/>
              <a:t>La surveillance de la qualité de l’air</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130</a:t>
            </a:fld>
            <a:endParaRPr lang="fr-FR" dirty="0">
              <a:solidFill>
                <a:schemeClr val="bg1"/>
              </a:solidFill>
            </a:endParaRPr>
          </a:p>
        </p:txBody>
      </p:sp>
      <p:pic>
        <p:nvPicPr>
          <p:cNvPr id="8" name="Image 12" descr="AEMec3-48- Atmo analyse air-hd-co-v1.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1889" y="360796"/>
            <a:ext cx="5272216" cy="44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4"/>
          <a:stretch>
            <a:fillRect/>
          </a:stretch>
        </p:blipFill>
        <p:spPr>
          <a:xfrm>
            <a:off x="2264815" y="2179783"/>
            <a:ext cx="4807074" cy="3696492"/>
          </a:xfrm>
          <a:prstGeom prst="rect">
            <a:avLst/>
          </a:prstGeom>
        </p:spPr>
      </p:pic>
    </p:spTree>
    <p:extLst>
      <p:ext uri="{BB962C8B-B14F-4D97-AF65-F5344CB8AC3E}">
        <p14:creationId xmlns:p14="http://schemas.microsoft.com/office/powerpoint/2010/main" val="4174944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ltLang="fr-FR" dirty="0"/>
              <a:t>Selon toi, qui surveille la pollution de l’air ? </a:t>
            </a:r>
            <a:br>
              <a:rPr lang="fr-FR" altLang="fr-FR" dirty="0"/>
            </a:br>
            <a:endParaRPr lang="fr-FR" dirty="0"/>
          </a:p>
        </p:txBody>
      </p:sp>
      <p:sp>
        <p:nvSpPr>
          <p:cNvPr id="4" name="Espace réservé du contenu 3"/>
          <p:cNvSpPr>
            <a:spLocks noGrp="1"/>
          </p:cNvSpPr>
          <p:nvPr>
            <p:ph sz="quarter" idx="4"/>
          </p:nvPr>
        </p:nvSpPr>
        <p:spPr>
          <a:xfrm>
            <a:off x="6264025" y="1444094"/>
            <a:ext cx="5332001" cy="4120427"/>
          </a:xfrm>
        </p:spPr>
        <p:txBody>
          <a:bodyPr/>
          <a:lstStyle/>
          <a:p>
            <a:pPr lvl="0" defTabSz="449263" eaLnBrk="0" fontAlgn="base" hangingPunct="0">
              <a:spcBef>
                <a:spcPts val="600"/>
              </a:spcBef>
              <a:spcAft>
                <a:spcPct val="0"/>
              </a:spcAft>
              <a:buClr>
                <a:srgbClr val="0070C0"/>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dirty="0">
                <a:cs typeface="Arial" pitchFamily="34" charset="0"/>
              </a:rPr>
              <a:t>En France, </a:t>
            </a:r>
            <a:r>
              <a:rPr lang="fr-FR" sz="2000" b="1" dirty="0">
                <a:cs typeface="Arial" pitchFamily="34" charset="0"/>
              </a:rPr>
              <a:t>19 associations</a:t>
            </a:r>
            <a:r>
              <a:rPr lang="fr-FR" sz="2000" dirty="0">
                <a:cs typeface="Arial" pitchFamily="34" charset="0"/>
              </a:rPr>
              <a:t> </a:t>
            </a:r>
            <a:r>
              <a:rPr lang="fr-FR" dirty="0">
                <a:cs typeface="Arial" pitchFamily="34" charset="0"/>
              </a:rPr>
              <a:t>sont agréées par le Ministère en charge de l’environnement pour surveiller la qualité de l’air de leur région.</a:t>
            </a:r>
          </a:p>
          <a:p>
            <a:pPr lvl="0" defTabSz="449263" eaLnBrk="0" fontAlgn="base" hangingPunct="0">
              <a:spcBef>
                <a:spcPts val="600"/>
              </a:spcBef>
              <a:spcAft>
                <a:spcPct val="0"/>
              </a:spcAft>
              <a:buClr>
                <a:srgbClr val="0070C0"/>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cs typeface="Arial" pitchFamily="34" charset="0"/>
              </a:rPr>
              <a:t>Elles sont </a:t>
            </a:r>
            <a:r>
              <a:rPr lang="fr-FR" sz="2000" dirty="0">
                <a:cs typeface="Arial" pitchFamily="34" charset="0"/>
              </a:rPr>
              <a:t>regroupées au sein de la Fédération ATMO France. </a:t>
            </a:r>
          </a:p>
          <a:p>
            <a:pPr marL="0" indent="0">
              <a:buNone/>
            </a:pPr>
            <a:endParaRPr lang="fr-FR" sz="2000" dirty="0"/>
          </a:p>
        </p:txBody>
      </p:sp>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131</a:t>
            </a:fld>
            <a:endParaRPr lang="fr-FR" altLang="fr-FR"/>
          </a:p>
        </p:txBody>
      </p:sp>
      <p:pic>
        <p:nvPicPr>
          <p:cNvPr id="21" name="Image 5">
            <a:extLst>
              <a:ext uri="{FF2B5EF4-FFF2-40B4-BE49-F238E27FC236}">
                <a16:creationId xmlns:a16="http://schemas.microsoft.com/office/drawing/2014/main" id="{396D865F-EF9F-DE4C-9BFD-443E209358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2339" y="1553998"/>
            <a:ext cx="4103050" cy="471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a:extLst>
              <a:ext uri="{FF2B5EF4-FFF2-40B4-BE49-F238E27FC236}">
                <a16:creationId xmlns:a16="http://schemas.microsoft.com/office/drawing/2014/main" id="{37F015F5-128B-2041-AD2F-C1470EF7B331}"/>
              </a:ext>
            </a:extLst>
          </p:cNvPr>
          <p:cNvSpPr/>
          <p:nvPr/>
        </p:nvSpPr>
        <p:spPr>
          <a:xfrm>
            <a:off x="6880111" y="4285070"/>
            <a:ext cx="3029761" cy="1279451"/>
          </a:xfrm>
          <a:prstGeom prst="ellipse">
            <a:avLst/>
          </a:prstGeom>
          <a:noFill/>
          <a:ln w="38100"/>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Arial" pitchFamily="34" charset="0"/>
            </a:endParaRPr>
          </a:p>
        </p:txBody>
      </p:sp>
      <p:pic>
        <p:nvPicPr>
          <p:cNvPr id="23" name="Image 26">
            <a:extLst>
              <a:ext uri="{FF2B5EF4-FFF2-40B4-BE49-F238E27FC236}">
                <a16:creationId xmlns:a16="http://schemas.microsoft.com/office/drawing/2014/main" id="{280FCE05-73B4-F445-93BD-8ED06CD2A4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0831" y="3214567"/>
            <a:ext cx="1287582" cy="34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1">
            <a:extLst>
              <a:ext uri="{FF2B5EF4-FFF2-40B4-BE49-F238E27FC236}">
                <a16:creationId xmlns:a16="http://schemas.microsoft.com/office/drawing/2014/main" id="{FD672F8A-22AD-AA4C-9B8D-C6BAA4BF4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0221618" y="3439680"/>
            <a:ext cx="853782" cy="11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2" descr="AEMec3-48- Atmo analyse air-hd-co-v1.gif">
            <a:extLst>
              <a:ext uri="{FF2B5EF4-FFF2-40B4-BE49-F238E27FC236}">
                <a16:creationId xmlns:a16="http://schemas.microsoft.com/office/drawing/2014/main" id="{CFE03E80-F4AB-294B-8C39-EFE036DF47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5331" y="3749634"/>
            <a:ext cx="1177312" cy="10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Pourquoi ?">
            <a:extLst>
              <a:ext uri="{FF2B5EF4-FFF2-40B4-BE49-F238E27FC236}">
                <a16:creationId xmlns:a16="http://schemas.microsoft.com/office/drawing/2014/main" id="{1B2DB924-3408-4240-B763-28B8B5D8535D}"/>
              </a:ext>
            </a:extLst>
          </p:cNvPr>
          <p:cNvGrpSpPr>
            <a:grpSpLocks/>
          </p:cNvGrpSpPr>
          <p:nvPr/>
        </p:nvGrpSpPr>
        <p:grpSpPr bwMode="auto">
          <a:xfrm>
            <a:off x="6839117" y="3641954"/>
            <a:ext cx="2979326" cy="539691"/>
            <a:chOff x="5466318" y="2727514"/>
            <a:chExt cx="1530710" cy="444542"/>
          </a:xfrm>
          <a:solidFill>
            <a:srgbClr val="6E9DD1"/>
          </a:solidFill>
        </p:grpSpPr>
        <p:sp>
          <p:nvSpPr>
            <p:cNvPr id="29" name="Ellipse 3">
              <a:extLst>
                <a:ext uri="{FF2B5EF4-FFF2-40B4-BE49-F238E27FC236}">
                  <a16:creationId xmlns:a16="http://schemas.microsoft.com/office/drawing/2014/main" id="{0E26F531-8B06-AF4B-B660-4AD264B5F428}"/>
                </a:ext>
              </a:extLst>
            </p:cNvPr>
            <p:cNvSpPr/>
            <p:nvPr/>
          </p:nvSpPr>
          <p:spPr bwMode="auto">
            <a:xfrm>
              <a:off x="5706968" y="2727514"/>
              <a:ext cx="1111827"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30" name="Rectangle 29">
              <a:extLst>
                <a:ext uri="{FF2B5EF4-FFF2-40B4-BE49-F238E27FC236}">
                  <a16:creationId xmlns:a16="http://schemas.microsoft.com/office/drawing/2014/main" id="{08801D75-10A9-A042-8F24-10B776191EEE}"/>
                </a:ext>
              </a:extLst>
            </p:cNvPr>
            <p:cNvSpPr/>
            <p:nvPr/>
          </p:nvSpPr>
          <p:spPr>
            <a:xfrm>
              <a:off x="5466318" y="2792381"/>
              <a:ext cx="1530710" cy="30673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Suivi dans le temps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31" name="Pourquoi ?">
            <a:extLst>
              <a:ext uri="{FF2B5EF4-FFF2-40B4-BE49-F238E27FC236}">
                <a16:creationId xmlns:a16="http://schemas.microsoft.com/office/drawing/2014/main" id="{B9DC1EF4-E04F-C24C-A535-3134E99625BA}"/>
              </a:ext>
            </a:extLst>
          </p:cNvPr>
          <p:cNvGrpSpPr>
            <a:grpSpLocks/>
          </p:cNvGrpSpPr>
          <p:nvPr/>
        </p:nvGrpSpPr>
        <p:grpSpPr bwMode="auto">
          <a:xfrm>
            <a:off x="8769352" y="4705310"/>
            <a:ext cx="3618409" cy="523591"/>
            <a:chOff x="5570101" y="2727514"/>
            <a:chExt cx="1530710" cy="444542"/>
          </a:xfrm>
          <a:solidFill>
            <a:srgbClr val="6E9DD1"/>
          </a:solidFill>
        </p:grpSpPr>
        <p:sp>
          <p:nvSpPr>
            <p:cNvPr id="33" name="Ellipse 3">
              <a:extLst>
                <a:ext uri="{FF2B5EF4-FFF2-40B4-BE49-F238E27FC236}">
                  <a16:creationId xmlns:a16="http://schemas.microsoft.com/office/drawing/2014/main" id="{02296EA7-F1F4-4A44-962C-0572DCF08883}"/>
                </a:ext>
              </a:extLst>
            </p:cNvPr>
            <p:cNvSpPr/>
            <p:nvPr/>
          </p:nvSpPr>
          <p:spPr bwMode="auto">
            <a:xfrm>
              <a:off x="5786141" y="2727514"/>
              <a:ext cx="1111827"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34" name="Rectangle 33">
              <a:extLst>
                <a:ext uri="{FF2B5EF4-FFF2-40B4-BE49-F238E27FC236}">
                  <a16:creationId xmlns:a16="http://schemas.microsoft.com/office/drawing/2014/main" id="{7D6D2E54-18B4-1547-90AE-3D7780A2F3A7}"/>
                </a:ext>
              </a:extLst>
            </p:cNvPr>
            <p:cNvSpPr/>
            <p:nvPr/>
          </p:nvSpPr>
          <p:spPr>
            <a:xfrm>
              <a:off x="5570101" y="2792989"/>
              <a:ext cx="1530710" cy="30673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Observation et surveillance</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37" name="Pourquoi ?">
            <a:extLst>
              <a:ext uri="{FF2B5EF4-FFF2-40B4-BE49-F238E27FC236}">
                <a16:creationId xmlns:a16="http://schemas.microsoft.com/office/drawing/2014/main" id="{6F57B805-0098-7147-B8A4-843281C73565}"/>
              </a:ext>
            </a:extLst>
          </p:cNvPr>
          <p:cNvGrpSpPr>
            <a:grpSpLocks/>
          </p:cNvGrpSpPr>
          <p:nvPr/>
        </p:nvGrpSpPr>
        <p:grpSpPr bwMode="auto">
          <a:xfrm>
            <a:off x="4610988" y="4699956"/>
            <a:ext cx="3618409" cy="460559"/>
            <a:chOff x="5450695" y="2727514"/>
            <a:chExt cx="1530710" cy="444542"/>
          </a:xfrm>
        </p:grpSpPr>
        <p:sp>
          <p:nvSpPr>
            <p:cNvPr id="40" name="Ellipse 3">
              <a:extLst>
                <a:ext uri="{FF2B5EF4-FFF2-40B4-BE49-F238E27FC236}">
                  <a16:creationId xmlns:a16="http://schemas.microsoft.com/office/drawing/2014/main" id="{E4D1C7E7-9E89-D84E-AB1F-FD68A6B4C470}"/>
                </a:ext>
              </a:extLst>
            </p:cNvPr>
            <p:cNvSpPr/>
            <p:nvPr/>
          </p:nvSpPr>
          <p:spPr bwMode="auto">
            <a:xfrm>
              <a:off x="5786141" y="2727514"/>
              <a:ext cx="836650"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41" name="Rectangle 40">
              <a:extLst>
                <a:ext uri="{FF2B5EF4-FFF2-40B4-BE49-F238E27FC236}">
                  <a16:creationId xmlns:a16="http://schemas.microsoft.com/office/drawing/2014/main" id="{68DA9AEC-C2BE-3246-B690-6083EDF952C8}"/>
                </a:ext>
              </a:extLst>
            </p:cNvPr>
            <p:cNvSpPr/>
            <p:nvPr/>
          </p:nvSpPr>
          <p:spPr>
            <a:xfrm>
              <a:off x="5450695" y="2792989"/>
              <a:ext cx="1530710" cy="30673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Station de mesure</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42" name="Pourquoi ?">
            <a:extLst>
              <a:ext uri="{FF2B5EF4-FFF2-40B4-BE49-F238E27FC236}">
                <a16:creationId xmlns:a16="http://schemas.microsoft.com/office/drawing/2014/main" id="{A6E8558A-E063-BA40-A5BB-66154613F0F2}"/>
              </a:ext>
            </a:extLst>
          </p:cNvPr>
          <p:cNvGrpSpPr>
            <a:grpSpLocks/>
          </p:cNvGrpSpPr>
          <p:nvPr/>
        </p:nvGrpSpPr>
        <p:grpSpPr bwMode="auto">
          <a:xfrm>
            <a:off x="6322866" y="5981060"/>
            <a:ext cx="4007538" cy="577911"/>
            <a:chOff x="5570101" y="2727514"/>
            <a:chExt cx="1530710" cy="444542"/>
          </a:xfrm>
        </p:grpSpPr>
        <p:sp>
          <p:nvSpPr>
            <p:cNvPr id="43" name="Ellipse 3">
              <a:extLst>
                <a:ext uri="{FF2B5EF4-FFF2-40B4-BE49-F238E27FC236}">
                  <a16:creationId xmlns:a16="http://schemas.microsoft.com/office/drawing/2014/main" id="{4466B245-C0CA-EF47-A978-EA2735F62F3B}"/>
                </a:ext>
              </a:extLst>
            </p:cNvPr>
            <p:cNvSpPr/>
            <p:nvPr/>
          </p:nvSpPr>
          <p:spPr bwMode="auto">
            <a:xfrm>
              <a:off x="5786141" y="2727514"/>
              <a:ext cx="1111827"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44" name="Rectangle 43">
              <a:extLst>
                <a:ext uri="{FF2B5EF4-FFF2-40B4-BE49-F238E27FC236}">
                  <a16:creationId xmlns:a16="http://schemas.microsoft.com/office/drawing/2014/main" id="{BC92C289-F3E1-7F4D-BB12-34B0022AF687}"/>
                </a:ext>
              </a:extLst>
            </p:cNvPr>
            <p:cNvSpPr/>
            <p:nvPr/>
          </p:nvSpPr>
          <p:spPr>
            <a:xfrm>
              <a:off x="5570101" y="2792989"/>
              <a:ext cx="1530710" cy="30673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Etablissement de conclusions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6" name="Image 5" descr="Une image contenant texte, personne, capture d’écran&#10;&#10;Description générée automatiquement">
            <a:extLst>
              <a:ext uri="{FF2B5EF4-FFF2-40B4-BE49-F238E27FC236}">
                <a16:creationId xmlns:a16="http://schemas.microsoft.com/office/drawing/2014/main" id="{082A3004-566B-4D70-831C-30A5BA3DFF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5330" y="4714127"/>
            <a:ext cx="1884133" cy="1399558"/>
          </a:xfrm>
          <a:prstGeom prst="rect">
            <a:avLst/>
          </a:prstGeom>
        </p:spPr>
      </p:pic>
    </p:spTree>
    <p:extLst>
      <p:ext uri="{BB962C8B-B14F-4D97-AF65-F5344CB8AC3E}">
        <p14:creationId xmlns:p14="http://schemas.microsoft.com/office/powerpoint/2010/main" val="1238110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8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800"/>
                            </p:stCondLst>
                            <p:childTnLst>
                              <p:par>
                                <p:cTn id="21" presetID="1"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par>
                          <p:cTn id="23" fill="hold">
                            <p:stCondLst>
                              <p:cond delay="800"/>
                            </p:stCondLst>
                            <p:childTnLst>
                              <p:par>
                                <p:cTn id="24" presetID="1" presetClass="entr" presetSubtype="0" fill="hold" nodeType="afterEffect">
                                  <p:stCondLst>
                                    <p:cond delay="800"/>
                                  </p:stCondLst>
                                  <p:childTnLst>
                                    <p:set>
                                      <p:cBhvr>
                                        <p:cTn id="25" dur="1" fill="hold">
                                          <p:stCondLst>
                                            <p:cond delay="0"/>
                                          </p:stCondLst>
                                        </p:cTn>
                                        <p:tgtEl>
                                          <p:spTgt spid="24"/>
                                        </p:tgtEl>
                                        <p:attrNameLst>
                                          <p:attrName>style.visibility</p:attrName>
                                        </p:attrNameLst>
                                      </p:cBhvr>
                                      <p:to>
                                        <p:strVal val="visible"/>
                                      </p:to>
                                    </p:set>
                                  </p:childTnLst>
                                </p:cTn>
                              </p:par>
                            </p:childTnLst>
                          </p:cTn>
                        </p:par>
                        <p:par>
                          <p:cTn id="26" fill="hold">
                            <p:stCondLst>
                              <p:cond delay="160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70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65CB52E-4FA4-48CA-9E84-B846F3A98BEF}" type="slidenum">
              <a:rPr lang="fr-FR" altLang="fr-FR" smtClean="0"/>
              <a:pPr>
                <a:defRPr/>
              </a:pPr>
              <a:t>132</a:t>
            </a:fld>
            <a:endParaRPr lang="fr-FR" altLang="fr-FR"/>
          </a:p>
        </p:txBody>
      </p:sp>
      <p:sp>
        <p:nvSpPr>
          <p:cNvPr id="3" name="Titre 2"/>
          <p:cNvSpPr>
            <a:spLocks noGrp="1"/>
          </p:cNvSpPr>
          <p:nvPr>
            <p:ph type="title"/>
          </p:nvPr>
        </p:nvSpPr>
        <p:spPr/>
        <p:txBody>
          <a:bodyPr/>
          <a:lstStyle/>
          <a:p>
            <a:r>
              <a:rPr lang="fr-FR" dirty="0"/>
              <a:t>Quels collèges d’acteurs regroupe AtmoSud ?</a:t>
            </a:r>
          </a:p>
        </p:txBody>
      </p:sp>
      <p:sp>
        <p:nvSpPr>
          <p:cNvPr id="5" name="Espace réservé du contenu 4"/>
          <p:cNvSpPr>
            <a:spLocks noGrp="1"/>
          </p:cNvSpPr>
          <p:nvPr>
            <p:ph sz="quarter" idx="4"/>
          </p:nvPr>
        </p:nvSpPr>
        <p:spPr>
          <a:xfrm>
            <a:off x="6322866" y="2801073"/>
            <a:ext cx="5032522" cy="3388590"/>
          </a:xfrm>
        </p:spPr>
        <p:txBody>
          <a:bodyPr/>
          <a:lstStyle/>
          <a:p>
            <a:pPr marL="0" indent="0">
              <a:buNone/>
            </a:pPr>
            <a:r>
              <a:rPr lang="fr-FR" sz="2000" dirty="0"/>
              <a:t>AtmoSud est une </a:t>
            </a:r>
            <a:r>
              <a:rPr lang="fr-FR" sz="2000" b="1" dirty="0"/>
              <a:t>structure </a:t>
            </a:r>
            <a:r>
              <a:rPr lang="fr-FR" sz="2000" dirty="0"/>
              <a:t>qui regroupe quatre collèges d'acteurs :</a:t>
            </a:r>
          </a:p>
          <a:p>
            <a:pPr marL="285750" indent="-285750">
              <a:buFont typeface="Arial" panose="020B0604020202020204" pitchFamily="34" charset="0"/>
              <a:buChar char="•"/>
            </a:pPr>
            <a:r>
              <a:rPr lang="fr-FR" sz="1800" dirty="0"/>
              <a:t> Collectivités territoriales ;</a:t>
            </a:r>
          </a:p>
          <a:p>
            <a:pPr marL="285750" indent="-285750">
              <a:buFont typeface="Arial" panose="020B0604020202020204" pitchFamily="34" charset="0"/>
              <a:buChar char="•"/>
            </a:pPr>
            <a:r>
              <a:rPr lang="fr-FR" sz="1800" dirty="0"/>
              <a:t> Services de l'État et établissements publics ;</a:t>
            </a:r>
          </a:p>
          <a:p>
            <a:pPr marL="285750" indent="-285750">
              <a:buFont typeface="Arial" panose="020B0604020202020204" pitchFamily="34" charset="0"/>
              <a:buChar char="•"/>
            </a:pPr>
            <a:r>
              <a:rPr lang="fr-FR" sz="1800" dirty="0"/>
              <a:t> Industriels ;</a:t>
            </a:r>
          </a:p>
          <a:p>
            <a:pPr marL="285750" indent="-285750">
              <a:buFont typeface="Arial" panose="020B0604020202020204" pitchFamily="34" charset="0"/>
              <a:buChar char="•"/>
            </a:pPr>
            <a:r>
              <a:rPr lang="fr-FR" sz="1800" dirty="0"/>
              <a:t> Associations de protection de l'environnement et de consommateurs, personnalités qualifiées et/ou professionnels de la santé.</a:t>
            </a:r>
          </a:p>
          <a:p>
            <a:pPr marL="0" indent="0">
              <a:buNone/>
            </a:pPr>
            <a:endParaRPr lang="fr-FR" dirty="0"/>
          </a:p>
        </p:txBody>
      </p:sp>
      <p:sp>
        <p:nvSpPr>
          <p:cNvPr id="6" name="Espace réservé du contenu 5"/>
          <p:cNvSpPr>
            <a:spLocks noGrp="1"/>
          </p:cNvSpPr>
          <p:nvPr>
            <p:ph sz="quarter" idx="13"/>
          </p:nvPr>
        </p:nvSpPr>
        <p:spPr/>
        <p:txBody>
          <a:bodyPr/>
          <a:lstStyle/>
          <a:p>
            <a:endParaRPr lang="fr-FR"/>
          </a:p>
        </p:txBody>
      </p:sp>
      <p:grpSp>
        <p:nvGrpSpPr>
          <p:cNvPr id="29" name="Groupe 28">
            <a:extLst>
              <a:ext uri="{FF2B5EF4-FFF2-40B4-BE49-F238E27FC236}">
                <a16:creationId xmlns:a16="http://schemas.microsoft.com/office/drawing/2014/main" id="{10749A04-4768-1A48-A419-D16F32A0EB25}"/>
              </a:ext>
            </a:extLst>
          </p:cNvPr>
          <p:cNvGrpSpPr>
            <a:grpSpLocks/>
          </p:cNvGrpSpPr>
          <p:nvPr/>
        </p:nvGrpSpPr>
        <p:grpSpPr bwMode="auto">
          <a:xfrm>
            <a:off x="2084627" y="3535981"/>
            <a:ext cx="3516289" cy="2577688"/>
            <a:chOff x="9018887" y="2480413"/>
            <a:chExt cx="2307176" cy="1524432"/>
          </a:xfrm>
        </p:grpSpPr>
        <p:sp>
          <p:nvSpPr>
            <p:cNvPr id="30" name="Ellipse 3">
              <a:extLst>
                <a:ext uri="{FF2B5EF4-FFF2-40B4-BE49-F238E27FC236}">
                  <a16:creationId xmlns:a16="http://schemas.microsoft.com/office/drawing/2014/main" id="{179336AE-C532-1C4C-997F-A61E861E8D21}"/>
                </a:ext>
              </a:extLst>
            </p:cNvPr>
            <p:cNvSpPr/>
            <p:nvPr/>
          </p:nvSpPr>
          <p:spPr>
            <a:xfrm>
              <a:off x="9018887" y="2480413"/>
              <a:ext cx="2307176" cy="152443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31"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114025" y="2712958"/>
              <a:ext cx="2116900" cy="105934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Aft>
                  <a:spcPts val="0"/>
                </a:spcAft>
                <a:buNone/>
              </a:pPr>
              <a:r>
                <a:rPr lang="fr-FR" sz="1600" dirty="0">
                  <a:solidFill>
                    <a:schemeClr val="bg1"/>
                  </a:solidFill>
                  <a:latin typeface="+mn-lt"/>
                </a:rPr>
                <a:t>AtmoSud est l’Association Agréée par le Ministère en charge de l’Environnement pour la Surveillance de la Qualité de l’Air en région Provence-Alpes-Côte d’Azur (</a:t>
              </a:r>
              <a:r>
                <a:rPr lang="fr-FR" sz="1600" dirty="0">
                  <a:solidFill>
                    <a:schemeClr val="bg1"/>
                  </a:solidFill>
                  <a:latin typeface="+mn-lt"/>
                  <a:hlinkClick r:id="rId2" tooltip="Association Agréée pour la Surveillance de la Qualité de l’Air"/>
                </a:rPr>
                <a:t>AASQA</a:t>
              </a:r>
              <a:r>
                <a:rPr lang="fr-FR" sz="1600" dirty="0">
                  <a:solidFill>
                    <a:schemeClr val="bg1"/>
                  </a:solidFill>
                  <a:latin typeface="+mn-lt"/>
                </a:rPr>
                <a:t>).</a:t>
              </a:r>
              <a:endParaRPr lang="fr-FR" sz="1600" dirty="0">
                <a:solidFill>
                  <a:schemeClr val="bg1"/>
                </a:solidFill>
                <a:latin typeface="+mn-lt"/>
                <a:ea typeface="Times New Roman" panose="02020603050405020304" pitchFamily="18" charset="0"/>
              </a:endParaRPr>
            </a:p>
          </p:txBody>
        </p:sp>
      </p:grpSp>
      <p:pic>
        <p:nvPicPr>
          <p:cNvPr id="9" name="Google Shape;265;p41">
            <a:extLst>
              <a:ext uri="{FF2B5EF4-FFF2-40B4-BE49-F238E27FC236}">
                <a16:creationId xmlns:a16="http://schemas.microsoft.com/office/drawing/2014/main" id="{BD41F398-DD1D-4866-9F76-281D036932B5}"/>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2195521" y="2088339"/>
            <a:ext cx="3294502" cy="1310479"/>
          </a:xfrm>
          <a:prstGeom prst="rect">
            <a:avLst/>
          </a:prstGeom>
          <a:noFill/>
          <a:ln>
            <a:noFill/>
          </a:ln>
        </p:spPr>
      </p:pic>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366200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solidFill>
                  <a:srgbClr val="79BC45"/>
                </a:solidFill>
              </a:rPr>
              <a:t>Vidéo : comment mesurer la pollution de l’air ? </a:t>
            </a:r>
          </a:p>
        </p:txBody>
      </p:sp>
      <p:sp>
        <p:nvSpPr>
          <p:cNvPr id="10" name="Espace réservé du contenu 9"/>
          <p:cNvSpPr>
            <a:spLocks noGrp="1"/>
          </p:cNvSpPr>
          <p:nvPr>
            <p:ph sz="quarter" idx="4"/>
          </p:nvPr>
        </p:nvSpPr>
        <p:spPr/>
        <p:txBody>
          <a:bodyPr/>
          <a:lstStyle/>
          <a:p>
            <a:r>
              <a:rPr lang="fr-FR" sz="2400" dirty="0"/>
              <a:t>Après avoir regardé cette courte vidéo :</a:t>
            </a:r>
          </a:p>
          <a:p>
            <a:pPr marL="457200" indent="-457200">
              <a:buFont typeface="Arial" panose="020B0604020202020204" pitchFamily="34" charset="0"/>
              <a:buChar char="•"/>
            </a:pPr>
            <a:r>
              <a:rPr lang="fr-FR" dirty="0"/>
              <a:t>Qu’avez-vous appris ? </a:t>
            </a:r>
          </a:p>
          <a:p>
            <a:pPr marL="457200" indent="-457200">
              <a:buFont typeface="Arial" panose="020B0604020202020204" pitchFamily="34" charset="0"/>
              <a:buChar char="•"/>
            </a:pPr>
            <a:r>
              <a:rPr lang="fr-FR" dirty="0"/>
              <a:t>Qu’en pensez-vous ?  </a:t>
            </a:r>
          </a:p>
          <a:p>
            <a:endParaRPr lang="fr-FR" dirty="0"/>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133</a:t>
            </a:fld>
            <a:endParaRPr lang="fr-FR" dirty="0">
              <a:solidFill>
                <a:schemeClr val="bg1"/>
              </a:solidFill>
            </a:endParaRPr>
          </a:p>
        </p:txBody>
      </p:sp>
      <p:pic>
        <p:nvPicPr>
          <p:cNvPr id="12" name="Image 12" descr="AEMec3-48- Atmo analyse air-hd-co-v1.gif">
            <a:extLst>
              <a:ext uri="{FF2B5EF4-FFF2-40B4-BE49-F238E27FC236}">
                <a16:creationId xmlns:a16="http://schemas.microsoft.com/office/drawing/2014/main" id="{CFE03E80-F4AB-294B-8C39-EFE036DF472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5630" y="2350953"/>
            <a:ext cx="4182849" cy="35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2125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ltLang="fr-FR" dirty="0"/>
              <a:t>Les dispositifs de surveillance et d’information </a:t>
            </a:r>
            <a:br>
              <a:rPr lang="fr-FR" altLang="fr-FR" dirty="0"/>
            </a:br>
            <a:endParaRPr lang="fr-FR" dirty="0"/>
          </a:p>
        </p:txBody>
      </p:sp>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134</a:t>
            </a:fld>
            <a:endParaRPr lang="fr-FR" altLang="fr-FR"/>
          </a:p>
        </p:txBody>
      </p:sp>
      <p:sp>
        <p:nvSpPr>
          <p:cNvPr id="46" name="Ellipse 45">
            <a:extLst>
              <a:ext uri="{FF2B5EF4-FFF2-40B4-BE49-F238E27FC236}">
                <a16:creationId xmlns:a16="http://schemas.microsoft.com/office/drawing/2014/main" id="{4D1AB903-2AB8-9D41-9FE2-74BC18FB40A0}"/>
              </a:ext>
            </a:extLst>
          </p:cNvPr>
          <p:cNvSpPr/>
          <p:nvPr/>
        </p:nvSpPr>
        <p:spPr>
          <a:xfrm>
            <a:off x="4700714" y="3939292"/>
            <a:ext cx="3683258" cy="244210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cxnSp>
        <p:nvCxnSpPr>
          <p:cNvPr id="47" name="Connecteur droit 46">
            <a:extLst>
              <a:ext uri="{FF2B5EF4-FFF2-40B4-BE49-F238E27FC236}">
                <a16:creationId xmlns:a16="http://schemas.microsoft.com/office/drawing/2014/main" id="{4CA5A58F-B167-D94E-8D7D-C197266A109B}"/>
              </a:ext>
            </a:extLst>
          </p:cNvPr>
          <p:cNvCxnSpPr>
            <a:cxnSpLocks/>
          </p:cNvCxnSpPr>
          <p:nvPr/>
        </p:nvCxnSpPr>
        <p:spPr bwMode="auto">
          <a:xfrm flipH="1" flipV="1">
            <a:off x="3907531" y="5144655"/>
            <a:ext cx="773574" cy="15688"/>
          </a:xfrm>
          <a:prstGeom prst="line">
            <a:avLst/>
          </a:prstGeom>
          <a:solidFill>
            <a:schemeClr val="accent1"/>
          </a:solidFill>
          <a:ln w="28575" cap="flat" cmpd="sng" algn="ctr">
            <a:solidFill>
              <a:srgbClr val="3DC7F4"/>
            </a:solidFill>
            <a:prstDash val="dash"/>
            <a:round/>
            <a:headEnd type="none" w="med" len="med"/>
            <a:tailEnd type="none" w="med" len="med"/>
          </a:ln>
          <a:effectLst/>
        </p:spPr>
      </p:cxnSp>
      <p:cxnSp>
        <p:nvCxnSpPr>
          <p:cNvPr id="48" name="Connecteur droit 47">
            <a:extLst>
              <a:ext uri="{FF2B5EF4-FFF2-40B4-BE49-F238E27FC236}">
                <a16:creationId xmlns:a16="http://schemas.microsoft.com/office/drawing/2014/main" id="{C9B1AB95-C2E6-8646-BF9E-7909F79D874F}"/>
              </a:ext>
            </a:extLst>
          </p:cNvPr>
          <p:cNvCxnSpPr>
            <a:cxnSpLocks/>
          </p:cNvCxnSpPr>
          <p:nvPr/>
        </p:nvCxnSpPr>
        <p:spPr bwMode="auto">
          <a:xfrm>
            <a:off x="2885531" y="2063870"/>
            <a:ext cx="2161404" cy="2347262"/>
          </a:xfrm>
          <a:prstGeom prst="line">
            <a:avLst/>
          </a:prstGeom>
          <a:solidFill>
            <a:schemeClr val="accent1"/>
          </a:solidFill>
          <a:ln w="28575" cap="flat" cmpd="sng" algn="ctr">
            <a:solidFill>
              <a:srgbClr val="3DC7F4"/>
            </a:solidFill>
            <a:prstDash val="dash"/>
            <a:round/>
            <a:headEnd type="none" w="med" len="med"/>
            <a:tailEnd type="none" w="med" len="med"/>
          </a:ln>
          <a:effectLst/>
        </p:spPr>
      </p:cxnSp>
      <p:pic>
        <p:nvPicPr>
          <p:cNvPr id="50" name="Picture 2">
            <a:extLst>
              <a:ext uri="{FF2B5EF4-FFF2-40B4-BE49-F238E27FC236}">
                <a16:creationId xmlns:a16="http://schemas.microsoft.com/office/drawing/2014/main" id="{45AACC4D-3DCF-4D4F-87EE-7191EFC91D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06" t="27408" r="25625" b="17500"/>
          <a:stretch/>
        </p:blipFill>
        <p:spPr bwMode="auto">
          <a:xfrm>
            <a:off x="1545215" y="2078306"/>
            <a:ext cx="2643111" cy="156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Connecteur droit 50">
            <a:extLst>
              <a:ext uri="{FF2B5EF4-FFF2-40B4-BE49-F238E27FC236}">
                <a16:creationId xmlns:a16="http://schemas.microsoft.com/office/drawing/2014/main" id="{1B747EA6-6878-F249-B7C0-D38CFB97072A}"/>
              </a:ext>
            </a:extLst>
          </p:cNvPr>
          <p:cNvCxnSpPr>
            <a:cxnSpLocks/>
          </p:cNvCxnSpPr>
          <p:nvPr/>
        </p:nvCxnSpPr>
        <p:spPr bwMode="auto">
          <a:xfrm flipH="1">
            <a:off x="8208960" y="3938120"/>
            <a:ext cx="685658" cy="694502"/>
          </a:xfrm>
          <a:prstGeom prst="line">
            <a:avLst/>
          </a:prstGeom>
          <a:solidFill>
            <a:schemeClr val="accent1"/>
          </a:solidFill>
          <a:ln w="28575" cap="flat" cmpd="sng" algn="ctr">
            <a:solidFill>
              <a:srgbClr val="3DC7F4"/>
            </a:solidFill>
            <a:prstDash val="dash"/>
            <a:round/>
            <a:headEnd type="none" w="med" len="med"/>
            <a:tailEnd type="none" w="med" len="med"/>
          </a:ln>
          <a:effectLst/>
        </p:spPr>
      </p:cxnSp>
      <p:pic>
        <p:nvPicPr>
          <p:cNvPr id="52" name="Picture 2">
            <a:extLst>
              <a:ext uri="{FF2B5EF4-FFF2-40B4-BE49-F238E27FC236}">
                <a16:creationId xmlns:a16="http://schemas.microsoft.com/office/drawing/2014/main" id="{83CABB78-F2B3-8C46-BCD3-804DB5B42E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00" t="6015" r="29583" b="42236"/>
          <a:stretch/>
        </p:blipFill>
        <p:spPr bwMode="auto">
          <a:xfrm>
            <a:off x="8726166" y="2392962"/>
            <a:ext cx="3265208" cy="236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 name="Pourquoi ?">
            <a:extLst>
              <a:ext uri="{FF2B5EF4-FFF2-40B4-BE49-F238E27FC236}">
                <a16:creationId xmlns:a16="http://schemas.microsoft.com/office/drawing/2014/main" id="{07D268EB-828A-7748-B215-D768DF3421D2}"/>
              </a:ext>
            </a:extLst>
          </p:cNvPr>
          <p:cNvGrpSpPr>
            <a:grpSpLocks/>
          </p:cNvGrpSpPr>
          <p:nvPr/>
        </p:nvGrpSpPr>
        <p:grpSpPr bwMode="auto">
          <a:xfrm>
            <a:off x="1073581" y="4850032"/>
            <a:ext cx="3048458" cy="532317"/>
            <a:chOff x="4271854" y="3295516"/>
            <a:chExt cx="1794733" cy="444542"/>
          </a:xfrm>
          <a:solidFill>
            <a:srgbClr val="6E9DD1"/>
          </a:solidFill>
        </p:grpSpPr>
        <p:sp>
          <p:nvSpPr>
            <p:cNvPr id="54" name="Ellipse 3">
              <a:extLst>
                <a:ext uri="{FF2B5EF4-FFF2-40B4-BE49-F238E27FC236}">
                  <a16:creationId xmlns:a16="http://schemas.microsoft.com/office/drawing/2014/main" id="{C07612F3-FD57-C74E-AFE1-E5EAEA0A8076}"/>
                </a:ext>
              </a:extLst>
            </p:cNvPr>
            <p:cNvSpPr/>
            <p:nvPr/>
          </p:nvSpPr>
          <p:spPr bwMode="auto">
            <a:xfrm>
              <a:off x="4389369" y="3295516"/>
              <a:ext cx="1579323"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55" name="Rectangle 54">
              <a:extLst>
                <a:ext uri="{FF2B5EF4-FFF2-40B4-BE49-F238E27FC236}">
                  <a16:creationId xmlns:a16="http://schemas.microsoft.com/office/drawing/2014/main" id="{ECD5E0D7-EF57-9E4D-B116-F1BA8CD8F8D7}"/>
                </a:ext>
              </a:extLst>
            </p:cNvPr>
            <p:cNvSpPr/>
            <p:nvPr/>
          </p:nvSpPr>
          <p:spPr>
            <a:xfrm>
              <a:off x="4271854" y="3348862"/>
              <a:ext cx="1794733" cy="30843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Les stations de mesures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9" name="Pourquoi ?">
            <a:extLst>
              <a:ext uri="{FF2B5EF4-FFF2-40B4-BE49-F238E27FC236}">
                <a16:creationId xmlns:a16="http://schemas.microsoft.com/office/drawing/2014/main" id="{17EAA347-7823-A442-B135-44B8445705F9}"/>
              </a:ext>
            </a:extLst>
          </p:cNvPr>
          <p:cNvGrpSpPr>
            <a:grpSpLocks/>
          </p:cNvGrpSpPr>
          <p:nvPr/>
        </p:nvGrpSpPr>
        <p:grpSpPr bwMode="auto">
          <a:xfrm>
            <a:off x="1214903" y="1336599"/>
            <a:ext cx="3271519" cy="741707"/>
            <a:chOff x="4377297" y="3274219"/>
            <a:chExt cx="2184962" cy="619406"/>
          </a:xfrm>
        </p:grpSpPr>
        <p:sp>
          <p:nvSpPr>
            <p:cNvPr id="60" name="Ellipse 3">
              <a:extLst>
                <a:ext uri="{FF2B5EF4-FFF2-40B4-BE49-F238E27FC236}">
                  <a16:creationId xmlns:a16="http://schemas.microsoft.com/office/drawing/2014/main" id="{DE11FB9F-1E05-1D4B-9EE5-8692A14F1A6A}"/>
                </a:ext>
              </a:extLst>
            </p:cNvPr>
            <p:cNvSpPr/>
            <p:nvPr/>
          </p:nvSpPr>
          <p:spPr bwMode="auto">
            <a:xfrm>
              <a:off x="4377297" y="3274219"/>
              <a:ext cx="2184962" cy="61940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61" name="Rectangle 60">
              <a:extLst>
                <a:ext uri="{FF2B5EF4-FFF2-40B4-BE49-F238E27FC236}">
                  <a16:creationId xmlns:a16="http://schemas.microsoft.com/office/drawing/2014/main" id="{67A2E1EA-0104-8942-8367-FB7FBFEF73B3}"/>
                </a:ext>
              </a:extLst>
            </p:cNvPr>
            <p:cNvSpPr/>
            <p:nvPr/>
          </p:nvSpPr>
          <p:spPr>
            <a:xfrm>
              <a:off x="4414756" y="3309463"/>
              <a:ext cx="2075869" cy="51405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b="1" dirty="0">
                  <a:solidFill>
                    <a:schemeClr val="bg1"/>
                  </a:solidFill>
                  <a:latin typeface="Calibri"/>
                </a:rPr>
                <a:t>M</a:t>
              </a:r>
              <a:r>
                <a:rPr kumimoji="0" lang="fr-FR" b="1" i="0" u="none" strike="noStrike" kern="1200" cap="none" spc="0" normalizeH="0" baseline="0" noProof="0" dirty="0" err="1">
                  <a:ln>
                    <a:noFill/>
                  </a:ln>
                  <a:solidFill>
                    <a:schemeClr val="bg1"/>
                  </a:solidFill>
                  <a:effectLst/>
                  <a:uLnTx/>
                  <a:uFillTx/>
                  <a:latin typeface="Calibri"/>
                  <a:ea typeface="+mn-ea"/>
                  <a:cs typeface="+mn-cs"/>
                </a:rPr>
                <a:t>odélisation</a:t>
              </a:r>
              <a:r>
                <a:rPr kumimoji="0" lang="fr-FR" b="1" i="0" u="none" strike="noStrike" kern="1200" cap="none" spc="0" normalizeH="0" baseline="0" noProof="0" dirty="0">
                  <a:ln>
                    <a:noFill/>
                  </a:ln>
                  <a:solidFill>
                    <a:schemeClr val="bg1"/>
                  </a:solidFill>
                  <a:effectLst/>
                  <a:uLnTx/>
                  <a:uFillTx/>
                  <a:latin typeface="Calibri"/>
                  <a:ea typeface="+mn-ea"/>
                  <a:cs typeface="+mn-cs"/>
                </a:rPr>
                <a:t> : </a:t>
              </a:r>
              <a:r>
                <a:rPr kumimoji="0" lang="fr-FR" sz="1600" i="0" u="none" strike="noStrike" kern="1200" cap="none" spc="0" normalizeH="0" baseline="0" noProof="0" dirty="0">
                  <a:ln>
                    <a:noFill/>
                  </a:ln>
                  <a:solidFill>
                    <a:schemeClr val="bg1"/>
                  </a:solidFill>
                  <a:effectLst/>
                  <a:uLnTx/>
                  <a:uFillTx/>
                  <a:latin typeface="Calibri"/>
                  <a:ea typeface="+mn-ea"/>
                  <a:cs typeface="+mn-cs"/>
                </a:rPr>
                <a:t>collecte, étude et représentation des données</a:t>
              </a:r>
              <a:endParaRPr kumimoji="0" lang="fr-FR"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62" name="Pourquoi ?">
            <a:extLst>
              <a:ext uri="{FF2B5EF4-FFF2-40B4-BE49-F238E27FC236}">
                <a16:creationId xmlns:a16="http://schemas.microsoft.com/office/drawing/2014/main" id="{46997197-45CF-5D44-AE0A-2AE62535D9BF}"/>
              </a:ext>
            </a:extLst>
          </p:cNvPr>
          <p:cNvGrpSpPr>
            <a:grpSpLocks/>
          </p:cNvGrpSpPr>
          <p:nvPr/>
        </p:nvGrpSpPr>
        <p:grpSpPr bwMode="auto">
          <a:xfrm>
            <a:off x="4657059" y="1562759"/>
            <a:ext cx="3683061" cy="717345"/>
            <a:chOff x="2332692" y="3282235"/>
            <a:chExt cx="1794733" cy="444542"/>
          </a:xfrm>
          <a:solidFill>
            <a:srgbClr val="6E9DD1"/>
          </a:solidFill>
        </p:grpSpPr>
        <p:sp>
          <p:nvSpPr>
            <p:cNvPr id="63" name="Ellipse 3">
              <a:extLst>
                <a:ext uri="{FF2B5EF4-FFF2-40B4-BE49-F238E27FC236}">
                  <a16:creationId xmlns:a16="http://schemas.microsoft.com/office/drawing/2014/main" id="{1CE4CCBF-F3B4-7C4B-A353-8C7136CAEAD2}"/>
                </a:ext>
              </a:extLst>
            </p:cNvPr>
            <p:cNvSpPr/>
            <p:nvPr/>
          </p:nvSpPr>
          <p:spPr bwMode="auto">
            <a:xfrm>
              <a:off x="2461687" y="3282235"/>
              <a:ext cx="1525515"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64" name="Rectangle 63">
              <a:extLst>
                <a:ext uri="{FF2B5EF4-FFF2-40B4-BE49-F238E27FC236}">
                  <a16:creationId xmlns:a16="http://schemas.microsoft.com/office/drawing/2014/main" id="{F5541550-C48A-A741-98B5-F93A0A5162E5}"/>
                </a:ext>
              </a:extLst>
            </p:cNvPr>
            <p:cNvSpPr/>
            <p:nvPr/>
          </p:nvSpPr>
          <p:spPr>
            <a:xfrm>
              <a:off x="2332692" y="3325516"/>
              <a:ext cx="1794733" cy="40053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Participation de la population</a:t>
              </a:r>
              <a:r>
                <a:rPr kumimoji="0" lang="fr-FR" b="1" i="0" u="none" strike="noStrike" kern="1200" cap="none" spc="0" normalizeH="0" noProof="0" dirty="0">
                  <a:ln>
                    <a:noFill/>
                  </a:ln>
                  <a:solidFill>
                    <a:schemeClr val="bg1"/>
                  </a:solidFill>
                  <a:effectLst/>
                  <a:uLnTx/>
                  <a:uFillTx/>
                  <a:latin typeface="Calibri"/>
                  <a:ea typeface="+mn-ea"/>
                  <a:cs typeface="+mn-cs"/>
                </a:rPr>
                <a:t> à</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noProof="0" dirty="0">
                  <a:ln>
                    <a:noFill/>
                  </a:ln>
                  <a:solidFill>
                    <a:schemeClr val="bg1"/>
                  </a:solidFill>
                  <a:effectLst/>
                  <a:uLnTx/>
                  <a:uFillTx/>
                  <a:latin typeface="Calibri"/>
                  <a:ea typeface="+mn-ea"/>
                  <a:cs typeface="+mn-cs"/>
                </a:rPr>
                <a:t>la</a:t>
              </a:r>
              <a:r>
                <a:rPr kumimoji="0" lang="fr-FR" b="1" i="0" u="none" strike="noStrike" kern="1200" cap="none" spc="0" normalizeH="0" baseline="0" noProof="0" dirty="0">
                  <a:ln>
                    <a:noFill/>
                  </a:ln>
                  <a:solidFill>
                    <a:schemeClr val="bg1"/>
                  </a:solidFill>
                  <a:effectLst/>
                  <a:uLnTx/>
                  <a:uFillTx/>
                  <a:latin typeface="Calibri"/>
                  <a:ea typeface="+mn-ea"/>
                  <a:cs typeface="+mn-cs"/>
                </a:rPr>
                <a:t> surveillance</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65" name="Pourquoi ?">
            <a:extLst>
              <a:ext uri="{FF2B5EF4-FFF2-40B4-BE49-F238E27FC236}">
                <a16:creationId xmlns:a16="http://schemas.microsoft.com/office/drawing/2014/main" id="{91F9CFD0-FF42-0841-AEF9-8D9E92D3530D}"/>
              </a:ext>
            </a:extLst>
          </p:cNvPr>
          <p:cNvGrpSpPr>
            <a:grpSpLocks/>
          </p:cNvGrpSpPr>
          <p:nvPr/>
        </p:nvGrpSpPr>
        <p:grpSpPr bwMode="auto">
          <a:xfrm>
            <a:off x="8510757" y="2086944"/>
            <a:ext cx="3711192" cy="820048"/>
            <a:chOff x="4227104" y="3295516"/>
            <a:chExt cx="1794733" cy="444542"/>
          </a:xfrm>
          <a:solidFill>
            <a:srgbClr val="6E9DD1"/>
          </a:solidFill>
        </p:grpSpPr>
        <p:sp>
          <p:nvSpPr>
            <p:cNvPr id="66" name="Ellipse 3">
              <a:extLst>
                <a:ext uri="{FF2B5EF4-FFF2-40B4-BE49-F238E27FC236}">
                  <a16:creationId xmlns:a16="http://schemas.microsoft.com/office/drawing/2014/main" id="{FED83B62-DD40-9644-B3C2-FDFF239EC14C}"/>
                </a:ext>
              </a:extLst>
            </p:cNvPr>
            <p:cNvSpPr/>
            <p:nvPr/>
          </p:nvSpPr>
          <p:spPr bwMode="auto">
            <a:xfrm>
              <a:off x="4332555" y="3295516"/>
              <a:ext cx="1582330" cy="44454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67" name="Rectangle 66">
              <a:extLst>
                <a:ext uri="{FF2B5EF4-FFF2-40B4-BE49-F238E27FC236}">
                  <a16:creationId xmlns:a16="http://schemas.microsoft.com/office/drawing/2014/main" id="{E5B78A30-544A-0143-9A33-B298ED939946}"/>
                </a:ext>
              </a:extLst>
            </p:cNvPr>
            <p:cNvSpPr/>
            <p:nvPr/>
          </p:nvSpPr>
          <p:spPr>
            <a:xfrm>
              <a:off x="4227104" y="3317532"/>
              <a:ext cx="1794733" cy="381623"/>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alibri"/>
                  <a:ea typeface="+mn-ea"/>
                  <a:cs typeface="+mn-cs"/>
                </a:rPr>
                <a:t>Les données publiques du site internet www.atmosud.org</a:t>
              </a:r>
              <a:endParaRPr kumimoji="0" lang="fr-FR" sz="20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68" name="Image 67">
            <a:extLst>
              <a:ext uri="{FF2B5EF4-FFF2-40B4-BE49-F238E27FC236}">
                <a16:creationId xmlns:a16="http://schemas.microsoft.com/office/drawing/2014/main" id="{CBDD1CD3-95D5-DB46-880B-EE37A65FD2B6}"/>
              </a:ext>
            </a:extLst>
          </p:cNvPr>
          <p:cNvPicPr>
            <a:picLocks noChangeAspect="1"/>
          </p:cNvPicPr>
          <p:nvPr/>
        </p:nvPicPr>
        <p:blipFill>
          <a:blip r:embed="rId5"/>
          <a:stretch>
            <a:fillRect/>
          </a:stretch>
        </p:blipFill>
        <p:spPr>
          <a:xfrm>
            <a:off x="5289229" y="4220865"/>
            <a:ext cx="2443472" cy="1878956"/>
          </a:xfrm>
          <a:prstGeom prst="rect">
            <a:avLst/>
          </a:prstGeom>
        </p:spPr>
      </p:pic>
      <p:cxnSp>
        <p:nvCxnSpPr>
          <p:cNvPr id="75" name="Connecteur droit 74">
            <a:extLst>
              <a:ext uri="{FF2B5EF4-FFF2-40B4-BE49-F238E27FC236}">
                <a16:creationId xmlns:a16="http://schemas.microsoft.com/office/drawing/2014/main" id="{C9B1AB95-C2E6-8646-BF9E-7909F79D874F}"/>
              </a:ext>
            </a:extLst>
          </p:cNvPr>
          <p:cNvCxnSpPr>
            <a:cxnSpLocks/>
          </p:cNvCxnSpPr>
          <p:nvPr/>
        </p:nvCxnSpPr>
        <p:spPr bwMode="auto">
          <a:xfrm flipH="1">
            <a:off x="6498590" y="2182220"/>
            <a:ext cx="21111" cy="1886851"/>
          </a:xfrm>
          <a:prstGeom prst="line">
            <a:avLst/>
          </a:prstGeom>
          <a:solidFill>
            <a:schemeClr val="accent1"/>
          </a:solidFill>
          <a:ln w="28575" cap="flat" cmpd="sng" algn="ctr">
            <a:solidFill>
              <a:srgbClr val="3DC7F4"/>
            </a:solidFill>
            <a:prstDash val="dash"/>
            <a:round/>
            <a:headEnd type="none" w="med" len="med"/>
            <a:tailEnd type="none" w="med" len="med"/>
          </a:ln>
          <a:effectLst/>
        </p:spPr>
      </p:cxnSp>
    </p:spTree>
    <p:extLst>
      <p:ext uri="{BB962C8B-B14F-4D97-AF65-F5344CB8AC3E}">
        <p14:creationId xmlns:p14="http://schemas.microsoft.com/office/powerpoint/2010/main" val="1392093952"/>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solidFill>
                  <a:srgbClr val="79BC45"/>
                </a:solidFill>
              </a:rPr>
              <a:t>Vidéo : la surveillance de la qualité de l’air</a:t>
            </a:r>
          </a:p>
        </p:txBody>
      </p:sp>
      <p:sp>
        <p:nvSpPr>
          <p:cNvPr id="10" name="Espace réservé du contenu 9"/>
          <p:cNvSpPr>
            <a:spLocks noGrp="1"/>
          </p:cNvSpPr>
          <p:nvPr>
            <p:ph sz="quarter" idx="4"/>
          </p:nvPr>
        </p:nvSpPr>
        <p:spPr/>
        <p:txBody>
          <a:bodyPr/>
          <a:lstStyle/>
          <a:p>
            <a:r>
              <a:rPr lang="fr-FR" sz="2400" dirty="0"/>
              <a:t>Après avoir regardé cette courte vidéo :</a:t>
            </a:r>
          </a:p>
          <a:p>
            <a:pPr marL="457200" indent="-457200">
              <a:buFont typeface="Arial" panose="020B0604020202020204" pitchFamily="34" charset="0"/>
              <a:buChar char="•"/>
            </a:pPr>
            <a:r>
              <a:rPr lang="fr-FR" dirty="0"/>
              <a:t>Qu’est-ce que vous avez appris ? </a:t>
            </a:r>
          </a:p>
          <a:p>
            <a:pPr marL="457200" indent="-457200">
              <a:buFont typeface="Arial" panose="020B0604020202020204" pitchFamily="34" charset="0"/>
              <a:buChar char="•"/>
            </a:pPr>
            <a:r>
              <a:rPr lang="fr-FR" dirty="0"/>
              <a:t>Qu’en pensez-vous ?  </a:t>
            </a:r>
          </a:p>
          <a:p>
            <a:endParaRPr lang="fr-FR" dirty="0"/>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135</a:t>
            </a:fld>
            <a:endParaRPr lang="fr-FR" dirty="0">
              <a:solidFill>
                <a:schemeClr val="bg1"/>
              </a:solidFill>
            </a:endParaRPr>
          </a:p>
        </p:txBody>
      </p:sp>
      <p:pic>
        <p:nvPicPr>
          <p:cNvPr id="6" name="Image 5">
            <a:extLst>
              <a:ext uri="{FF2B5EF4-FFF2-40B4-BE49-F238E27FC236}">
                <a16:creationId xmlns:a16="http://schemas.microsoft.com/office/drawing/2014/main" id="{CBDD1CD3-95D5-DB46-880B-EE37A65FD2B6}"/>
              </a:ext>
            </a:extLst>
          </p:cNvPr>
          <p:cNvPicPr>
            <a:picLocks noChangeAspect="1"/>
          </p:cNvPicPr>
          <p:nvPr/>
        </p:nvPicPr>
        <p:blipFill>
          <a:blip r:embed="rId2"/>
          <a:stretch>
            <a:fillRect/>
          </a:stretch>
        </p:blipFill>
        <p:spPr>
          <a:xfrm>
            <a:off x="1500427" y="2532704"/>
            <a:ext cx="4557473" cy="3504559"/>
          </a:xfrm>
          <a:prstGeom prst="rect">
            <a:avLst/>
          </a:prstGeom>
        </p:spPr>
      </p:pic>
    </p:spTree>
    <p:extLst>
      <p:ext uri="{BB962C8B-B14F-4D97-AF65-F5344CB8AC3E}">
        <p14:creationId xmlns:p14="http://schemas.microsoft.com/office/powerpoint/2010/main" val="2068149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L’indice </a:t>
            </a:r>
            <a:r>
              <a:rPr lang="fr-FR" dirty="0" err="1"/>
              <a:t>Atmo</a:t>
            </a:r>
            <a:endParaRPr lang="fr-FR" dirty="0"/>
          </a:p>
        </p:txBody>
      </p:sp>
      <p:sp>
        <p:nvSpPr>
          <p:cNvPr id="5" name="Espace réservé du contenu 4"/>
          <p:cNvSpPr>
            <a:spLocks noGrp="1"/>
          </p:cNvSpPr>
          <p:nvPr>
            <p:ph sz="quarter" idx="4"/>
          </p:nvPr>
        </p:nvSpPr>
        <p:spPr>
          <a:xfrm>
            <a:off x="1967696" y="4282633"/>
            <a:ext cx="9387692" cy="1907030"/>
          </a:xfrm>
        </p:spPr>
        <p:txBody>
          <a:bodyPr/>
          <a:lstStyle/>
          <a:p>
            <a:pPr marL="0" indent="0">
              <a:lnSpc>
                <a:spcPct val="100000"/>
              </a:lnSpc>
              <a:spcBef>
                <a:spcPts val="600"/>
              </a:spcBef>
              <a:buNone/>
              <a:defRPr/>
            </a:pPr>
            <a:r>
              <a:rPr lang="fr-FR" altLang="fr-FR" sz="2000" dirty="0">
                <a:cs typeface="Arial" pitchFamily="34" charset="0"/>
              </a:rPr>
              <a:t>L’indice ATMO, défini par le Ministère chargé de l’environnement, </a:t>
            </a:r>
            <a:r>
              <a:rPr lang="fr-FR" altLang="fr-FR" sz="2000" b="1" dirty="0">
                <a:cs typeface="Arial" pitchFamily="34" charset="0"/>
              </a:rPr>
              <a:t>qualifie la qualité de l'air </a:t>
            </a:r>
            <a:r>
              <a:rPr lang="fr-FR" altLang="fr-FR" sz="2000" dirty="0">
                <a:cs typeface="Arial" pitchFamily="34" charset="0"/>
              </a:rPr>
              <a:t>quotidienne sur tout le territoire national, sur une échelle de six qualificatifs.</a:t>
            </a:r>
            <a:endParaRPr lang="fr-FR" altLang="fr-FR" sz="2000" dirty="0">
              <a:cs typeface="Calibri" panose="020F0502020204030204" pitchFamily="34" charset="0"/>
            </a:endParaRPr>
          </a:p>
          <a:p>
            <a:pPr marL="0" indent="0">
              <a:lnSpc>
                <a:spcPct val="100000"/>
              </a:lnSpc>
              <a:spcBef>
                <a:spcPts val="600"/>
              </a:spcBef>
              <a:buNone/>
              <a:defRPr/>
            </a:pPr>
            <a:endParaRPr lang="fr-FR" altLang="fr-FR" sz="2000" dirty="0">
              <a:cs typeface="Calibri" panose="020F0502020204030204" pitchFamily="34" charset="0"/>
            </a:endParaRPr>
          </a:p>
          <a:p>
            <a:pPr marL="0" indent="0">
              <a:lnSpc>
                <a:spcPct val="100000"/>
              </a:lnSpc>
              <a:spcBef>
                <a:spcPts val="600"/>
              </a:spcBef>
              <a:buNone/>
              <a:defRPr/>
            </a:pPr>
            <a:r>
              <a:rPr lang="fr-FR" altLang="fr-FR" sz="2000" b="1" dirty="0">
                <a:cs typeface="Calibri" panose="020F0502020204030204" pitchFamily="34" charset="0"/>
              </a:rPr>
              <a:t>Polluants</a:t>
            </a:r>
            <a:r>
              <a:rPr lang="fr-FR" altLang="fr-FR" sz="2000" dirty="0">
                <a:cs typeface="Calibri" panose="020F0502020204030204" pitchFamily="34" charset="0"/>
              </a:rPr>
              <a:t> pris en compte :</a:t>
            </a:r>
          </a:p>
          <a:p>
            <a:pPr marL="285750" indent="-285750">
              <a:lnSpc>
                <a:spcPct val="100000"/>
              </a:lnSpc>
              <a:spcBef>
                <a:spcPct val="0"/>
              </a:spcBef>
              <a:buFont typeface="Arial" panose="020B0604020202020204" pitchFamily="34" charset="0"/>
              <a:buChar char="•"/>
              <a:defRPr/>
            </a:pPr>
            <a:r>
              <a:rPr lang="fr-FR" altLang="fr-FR" sz="1800" dirty="0">
                <a:cs typeface="Calibri" panose="020F0502020204030204" pitchFamily="34" charset="0"/>
              </a:rPr>
              <a:t>Les particules en suspension fines (PM2.5) ;</a:t>
            </a:r>
          </a:p>
          <a:p>
            <a:pPr marL="285750" indent="-285750">
              <a:lnSpc>
                <a:spcPct val="100000"/>
              </a:lnSpc>
              <a:spcBef>
                <a:spcPct val="0"/>
              </a:spcBef>
              <a:buFont typeface="Arial" panose="020B0604020202020204" pitchFamily="34" charset="0"/>
              <a:buChar char="•"/>
              <a:defRPr/>
            </a:pPr>
            <a:r>
              <a:rPr lang="fr-FR" altLang="fr-FR" sz="1800" dirty="0">
                <a:cs typeface="Calibri" panose="020F0502020204030204" pitchFamily="34" charset="0"/>
              </a:rPr>
              <a:t>Les particules en suspension (PM10) ;</a:t>
            </a:r>
          </a:p>
          <a:p>
            <a:pPr marL="285750" indent="-285750">
              <a:lnSpc>
                <a:spcPct val="100000"/>
              </a:lnSpc>
              <a:spcBef>
                <a:spcPct val="0"/>
              </a:spcBef>
              <a:buFont typeface="Arial" panose="020B0604020202020204" pitchFamily="34" charset="0"/>
              <a:buChar char="•"/>
              <a:defRPr/>
            </a:pPr>
            <a:r>
              <a:rPr lang="fr-FR" altLang="fr-FR" sz="1800" dirty="0">
                <a:cs typeface="Calibri" panose="020F0502020204030204" pitchFamily="34" charset="0"/>
              </a:rPr>
              <a:t>Le dioxyde d’azote (NO</a:t>
            </a:r>
            <a:r>
              <a:rPr lang="fr-FR" altLang="fr-FR" sz="1800" baseline="-25000" dirty="0">
                <a:cs typeface="Calibri" panose="020F0502020204030204" pitchFamily="34" charset="0"/>
              </a:rPr>
              <a:t>2</a:t>
            </a:r>
            <a:r>
              <a:rPr lang="fr-FR" altLang="fr-FR" sz="1800" dirty="0">
                <a:cs typeface="Calibri" panose="020F0502020204030204" pitchFamily="34" charset="0"/>
              </a:rPr>
              <a:t>) ;</a:t>
            </a:r>
          </a:p>
        </p:txBody>
      </p:sp>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136</a:t>
            </a:fld>
            <a:endParaRPr lang="fr-FR" altLang="fr-FR"/>
          </a:p>
        </p:txBody>
      </p:sp>
      <p:graphicFrame>
        <p:nvGraphicFramePr>
          <p:cNvPr id="8" name="Tableau 7">
            <a:extLst>
              <a:ext uri="{FF2B5EF4-FFF2-40B4-BE49-F238E27FC236}">
                <a16:creationId xmlns:a16="http://schemas.microsoft.com/office/drawing/2014/main" id="{267C31D0-A597-4652-A53D-5EA9053BB93D}"/>
              </a:ext>
            </a:extLst>
          </p:cNvPr>
          <p:cNvGraphicFramePr>
            <a:graphicFrameLocks noGrp="1"/>
          </p:cNvGraphicFramePr>
          <p:nvPr>
            <p:extLst>
              <p:ext uri="{D42A27DB-BD31-4B8C-83A1-F6EECF244321}">
                <p14:modId xmlns:p14="http://schemas.microsoft.com/office/powerpoint/2010/main" val="2262546641"/>
              </p:ext>
            </p:extLst>
          </p:nvPr>
        </p:nvGraphicFramePr>
        <p:xfrm>
          <a:off x="2119540" y="1027906"/>
          <a:ext cx="9235848" cy="3063240"/>
        </p:xfrm>
        <a:graphic>
          <a:graphicData uri="http://schemas.openxmlformats.org/drawingml/2006/table">
            <a:tbl>
              <a:tblPr firstRow="1" bandRow="1">
                <a:tableStyleId>{5C22544A-7EE6-4342-B048-85BDC9FD1C3A}</a:tableStyleId>
              </a:tblPr>
              <a:tblGrid>
                <a:gridCol w="1154481">
                  <a:extLst>
                    <a:ext uri="{9D8B030D-6E8A-4147-A177-3AD203B41FA5}">
                      <a16:colId xmlns:a16="http://schemas.microsoft.com/office/drawing/2014/main" val="4194080547"/>
                    </a:ext>
                  </a:extLst>
                </a:gridCol>
                <a:gridCol w="1154481">
                  <a:extLst>
                    <a:ext uri="{9D8B030D-6E8A-4147-A177-3AD203B41FA5}">
                      <a16:colId xmlns:a16="http://schemas.microsoft.com/office/drawing/2014/main" val="1861466214"/>
                    </a:ext>
                  </a:extLst>
                </a:gridCol>
                <a:gridCol w="1154481">
                  <a:extLst>
                    <a:ext uri="{9D8B030D-6E8A-4147-A177-3AD203B41FA5}">
                      <a16:colId xmlns:a16="http://schemas.microsoft.com/office/drawing/2014/main" val="455046306"/>
                    </a:ext>
                  </a:extLst>
                </a:gridCol>
                <a:gridCol w="1154481">
                  <a:extLst>
                    <a:ext uri="{9D8B030D-6E8A-4147-A177-3AD203B41FA5}">
                      <a16:colId xmlns:a16="http://schemas.microsoft.com/office/drawing/2014/main" val="3896605326"/>
                    </a:ext>
                  </a:extLst>
                </a:gridCol>
                <a:gridCol w="1154481">
                  <a:extLst>
                    <a:ext uri="{9D8B030D-6E8A-4147-A177-3AD203B41FA5}">
                      <a16:colId xmlns:a16="http://schemas.microsoft.com/office/drawing/2014/main" val="3606108003"/>
                    </a:ext>
                  </a:extLst>
                </a:gridCol>
                <a:gridCol w="1154481">
                  <a:extLst>
                    <a:ext uri="{9D8B030D-6E8A-4147-A177-3AD203B41FA5}">
                      <a16:colId xmlns:a16="http://schemas.microsoft.com/office/drawing/2014/main" val="1059347089"/>
                    </a:ext>
                  </a:extLst>
                </a:gridCol>
                <a:gridCol w="1154481">
                  <a:extLst>
                    <a:ext uri="{9D8B030D-6E8A-4147-A177-3AD203B41FA5}">
                      <a16:colId xmlns:a16="http://schemas.microsoft.com/office/drawing/2014/main" val="2523359528"/>
                    </a:ext>
                  </a:extLst>
                </a:gridCol>
                <a:gridCol w="1154481">
                  <a:extLst>
                    <a:ext uri="{9D8B030D-6E8A-4147-A177-3AD203B41FA5}">
                      <a16:colId xmlns:a16="http://schemas.microsoft.com/office/drawing/2014/main" val="672084211"/>
                    </a:ext>
                  </a:extLst>
                </a:gridCol>
              </a:tblGrid>
              <a:tr h="351081">
                <a:tc>
                  <a:txBody>
                    <a:bodyPr/>
                    <a:lstStyle/>
                    <a:p>
                      <a:pPr algn="ctr"/>
                      <a:endParaRPr lang="fr-FR"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1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solidFill>
                            <a:schemeClr val="tx1"/>
                          </a:solidFill>
                        </a:rPr>
                        <a:t>Bon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solidFill>
                            <a:schemeClr val="tx1"/>
                          </a:solidFill>
                        </a:rPr>
                        <a:t>Moyen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solidFill>
                            <a:schemeClr val="tx1"/>
                          </a:solidFill>
                        </a:rPr>
                        <a:t>Dégradé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solidFill>
                            <a:schemeClr val="tx1"/>
                          </a:solidFill>
                        </a:rPr>
                        <a:t>Mauvais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solidFill>
                            <a:schemeClr val="tx1"/>
                          </a:solidFill>
                        </a:rPr>
                        <a:t>Très mauvais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solidFill>
                            <a:schemeClr val="tx1"/>
                          </a:solidFill>
                        </a:rPr>
                        <a:t>Extrêmement mauvais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3999307433"/>
                  </a:ext>
                </a:extLst>
              </a:tr>
              <a:tr h="351081">
                <a:tc>
                  <a:txBody>
                    <a:bodyPr/>
                    <a:lstStyle/>
                    <a:p>
                      <a:pPr algn="ctr"/>
                      <a:r>
                        <a:rPr lang="fr-FR" sz="1100" dirty="0"/>
                        <a:t>Moyenne journalière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PM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21-25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26-50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51-75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2131853999"/>
                  </a:ext>
                </a:extLst>
              </a:tr>
              <a:tr h="351081">
                <a:tc>
                  <a:txBody>
                    <a:bodyPr/>
                    <a:lstStyle/>
                    <a:p>
                      <a:pPr algn="ctr"/>
                      <a:r>
                        <a:rPr lang="fr-FR" sz="1100" dirty="0"/>
                        <a:t>Moyenne journalière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PM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21-40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41-50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51-100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101-150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3946812592"/>
                  </a:ext>
                </a:extLst>
              </a:tr>
              <a:tr h="48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Moyenne journalière</a:t>
                      </a:r>
                    </a:p>
                    <a:p>
                      <a:pPr algn="ctr"/>
                      <a:endParaRPr lang="fr-F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NO</a:t>
                      </a:r>
                      <a:r>
                        <a:rPr lang="fr-FR" sz="1100" baseline="-25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41-90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91-120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121-230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231-340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100894485"/>
                  </a:ext>
                </a:extLst>
              </a:tr>
              <a:tr h="48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Moyenne journalière</a:t>
                      </a:r>
                    </a:p>
                    <a:p>
                      <a:pPr algn="ctr"/>
                      <a:endParaRPr lang="fr-F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O</a:t>
                      </a:r>
                      <a:r>
                        <a:rPr lang="fr-FR" sz="1100" baseline="-25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51-100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101-130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131-240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241-380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4207931111"/>
                  </a:ext>
                </a:extLst>
              </a:tr>
              <a:tr h="48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Moyenne journalière</a:t>
                      </a:r>
                    </a:p>
                    <a:p>
                      <a:pPr algn="ctr"/>
                      <a:endParaRPr lang="fr-F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SO</a:t>
                      </a:r>
                      <a:r>
                        <a:rPr lang="fr-FR" sz="1100" baseline="-25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101-200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201-350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351-500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501-500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1514013768"/>
                  </a:ext>
                </a:extLst>
              </a:tr>
            </a:tbl>
          </a:graphicData>
        </a:graphic>
      </p:graphicFrame>
      <p:sp>
        <p:nvSpPr>
          <p:cNvPr id="9" name="ZoneTexte 8">
            <a:extLst>
              <a:ext uri="{FF2B5EF4-FFF2-40B4-BE49-F238E27FC236}">
                <a16:creationId xmlns:a16="http://schemas.microsoft.com/office/drawing/2014/main" id="{A8E82D2A-A985-4F97-AAF3-FAD17260B24C}"/>
              </a:ext>
            </a:extLst>
          </p:cNvPr>
          <p:cNvSpPr txBox="1"/>
          <p:nvPr/>
        </p:nvSpPr>
        <p:spPr>
          <a:xfrm>
            <a:off x="7031620" y="5683643"/>
            <a:ext cx="4230547" cy="646331"/>
          </a:xfrm>
          <a:prstGeom prst="rect">
            <a:avLst/>
          </a:prstGeom>
          <a:noFill/>
        </p:spPr>
        <p:txBody>
          <a:bodyPr wrap="square">
            <a:spAutoFit/>
          </a:bodyPr>
          <a:lstStyle/>
          <a:p>
            <a:pPr marL="285750" indent="-285750">
              <a:lnSpc>
                <a:spcPct val="100000"/>
              </a:lnSpc>
              <a:spcBef>
                <a:spcPct val="0"/>
              </a:spcBef>
              <a:buFont typeface="Arial" panose="020B0604020202020204" pitchFamily="34" charset="0"/>
              <a:buChar char="•"/>
              <a:defRPr/>
            </a:pPr>
            <a:r>
              <a:rPr lang="fr-FR" altLang="fr-FR" sz="1800" dirty="0">
                <a:cs typeface="Calibri" panose="020F0502020204030204" pitchFamily="34" charset="0"/>
              </a:rPr>
              <a:t>L’ozone (O</a:t>
            </a:r>
            <a:r>
              <a:rPr lang="fr-FR" altLang="fr-FR" baseline="-25000" dirty="0">
                <a:latin typeface="+mn-lt"/>
                <a:cs typeface="Calibri" panose="020F0502020204030204" pitchFamily="34" charset="0"/>
              </a:rPr>
              <a:t>3</a:t>
            </a:r>
            <a:r>
              <a:rPr lang="fr-FR" altLang="fr-FR" sz="1800" dirty="0">
                <a:cs typeface="Calibri" panose="020F0502020204030204" pitchFamily="34" charset="0"/>
              </a:rPr>
              <a:t>) ;</a:t>
            </a:r>
          </a:p>
          <a:p>
            <a:pPr marL="285750" indent="-285750">
              <a:lnSpc>
                <a:spcPct val="100000"/>
              </a:lnSpc>
              <a:spcBef>
                <a:spcPct val="0"/>
              </a:spcBef>
              <a:buFont typeface="Arial" panose="020B0604020202020204" pitchFamily="34" charset="0"/>
              <a:buChar char="•"/>
              <a:defRPr/>
            </a:pPr>
            <a:r>
              <a:rPr lang="fr-FR" altLang="fr-FR" sz="1800" dirty="0">
                <a:cs typeface="Calibri" panose="020F0502020204030204" pitchFamily="34" charset="0"/>
              </a:rPr>
              <a:t>Le dioxyde de soufre (SO</a:t>
            </a:r>
            <a:r>
              <a:rPr lang="fr-FR" altLang="fr-FR" baseline="-25000" dirty="0">
                <a:latin typeface="+mn-lt"/>
                <a:cs typeface="Calibri" panose="020F0502020204030204" pitchFamily="34" charset="0"/>
              </a:rPr>
              <a:t>2</a:t>
            </a:r>
            <a:r>
              <a:rPr lang="fr-FR" altLang="fr-FR" sz="1800" dirty="0">
                <a:cs typeface="Calibri" panose="020F0502020204030204" pitchFamily="34" charset="0"/>
              </a:rPr>
              <a:t>).</a:t>
            </a:r>
            <a:endParaRPr lang="fr-FR" sz="1800" dirty="0"/>
          </a:p>
        </p:txBody>
      </p:sp>
    </p:spTree>
    <p:extLst>
      <p:ext uri="{BB962C8B-B14F-4D97-AF65-F5344CB8AC3E}">
        <p14:creationId xmlns:p14="http://schemas.microsoft.com/office/powerpoint/2010/main" val="3312528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p:txBody>
          <a:bodyPr/>
          <a:lstStyle/>
          <a:p>
            <a:endParaRPr lang="fr-FR" dirty="0"/>
          </a:p>
        </p:txBody>
      </p:sp>
      <p:pic>
        <p:nvPicPr>
          <p:cNvPr id="7" name="Google Shape;269;p41"/>
          <p:cNvPicPr preferRelativeResize="0"/>
          <p:nvPr/>
        </p:nvPicPr>
        <p:blipFill rotWithShape="1">
          <a:blip r:embed="rId3">
            <a:alphaModFix/>
          </a:blip>
          <a:srcRect/>
          <a:stretch/>
        </p:blipFill>
        <p:spPr>
          <a:xfrm>
            <a:off x="3033199" y="283938"/>
            <a:ext cx="7514727" cy="6098389"/>
          </a:xfrm>
          <a:prstGeom prst="rect">
            <a:avLst/>
          </a:prstGeom>
          <a:noFill/>
          <a:ln>
            <a:noFill/>
          </a:ln>
        </p:spPr>
      </p:pic>
      <p:sp>
        <p:nvSpPr>
          <p:cNvPr id="3" name="Espace réservé du texte 2"/>
          <p:cNvSpPr>
            <a:spLocks noGrp="1"/>
          </p:cNvSpPr>
          <p:nvPr>
            <p:ph type="body" sz="quarter" idx="14"/>
          </p:nvPr>
        </p:nvSpPr>
        <p:spPr>
          <a:xfrm>
            <a:off x="1846851" y="6015571"/>
            <a:ext cx="3879694" cy="703132"/>
          </a:xfrm>
        </p:spPr>
        <p:txBody>
          <a:bodyPr/>
          <a:lstStyle/>
          <a:p>
            <a:r>
              <a:rPr lang="fr-FR" dirty="0"/>
              <a:t>Les solutions</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137</a:t>
            </a:fld>
            <a:endParaRPr lang="fr-FR" dirty="0">
              <a:solidFill>
                <a:schemeClr val="bg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6"/>
          <p:cNvGrpSpPr>
            <a:grpSpLocks/>
          </p:cNvGrpSpPr>
          <p:nvPr/>
        </p:nvGrpSpPr>
        <p:grpSpPr bwMode="auto">
          <a:xfrm>
            <a:off x="8597434" y="4068408"/>
            <a:ext cx="2510131" cy="1952874"/>
            <a:chOff x="7045284" y="4458438"/>
            <a:chExt cx="2511341" cy="1953182"/>
          </a:xfrm>
        </p:grpSpPr>
        <p:pic>
          <p:nvPicPr>
            <p:cNvPr id="5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45284" y="4887131"/>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Bulle ronde"/>
            <p:cNvSpPr/>
            <p:nvPr/>
          </p:nvSpPr>
          <p:spPr bwMode="auto">
            <a:xfrm>
              <a:off x="7793651" y="4458438"/>
              <a:ext cx="1762974" cy="85738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58" name="ZoneTexte 14"/>
            <p:cNvSpPr txBox="1">
              <a:spLocks noChangeArrowheads="1"/>
            </p:cNvSpPr>
            <p:nvPr/>
          </p:nvSpPr>
          <p:spPr bwMode="auto">
            <a:xfrm>
              <a:off x="7855233" y="4612697"/>
              <a:ext cx="1639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cs typeface="Calibri" panose="020F0502020204030204" pitchFamily="34" charset="0"/>
                </a:rPr>
                <a:t>Et d’autres choses encore…</a:t>
              </a:r>
            </a:p>
          </p:txBody>
        </p:sp>
      </p:grpSp>
      <p:pic>
        <p:nvPicPr>
          <p:cNvPr id="40"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82419" y="4504217"/>
            <a:ext cx="2532037" cy="110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3837" y="4276907"/>
            <a:ext cx="2253071" cy="200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8739577" y="1624085"/>
            <a:ext cx="2072227" cy="145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947160" y="1359463"/>
            <a:ext cx="1085226" cy="195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2217015" y="1402528"/>
            <a:ext cx="1489285" cy="19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1412241" y="3327604"/>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Marcher</a:t>
            </a:r>
          </a:p>
        </p:txBody>
      </p:sp>
      <p:sp>
        <p:nvSpPr>
          <p:cNvPr id="17" name="Rectangle 32"/>
          <p:cNvSpPr>
            <a:spLocks noChangeArrowheads="1"/>
          </p:cNvSpPr>
          <p:nvPr/>
        </p:nvSpPr>
        <p:spPr bwMode="auto">
          <a:xfrm>
            <a:off x="996089" y="5996225"/>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Faire du covoiturage</a:t>
            </a:r>
          </a:p>
        </p:txBody>
      </p:sp>
      <p:sp>
        <p:nvSpPr>
          <p:cNvPr id="18" name="Rectangle 32"/>
          <p:cNvSpPr>
            <a:spLocks noChangeArrowheads="1"/>
          </p:cNvSpPr>
          <p:nvPr/>
        </p:nvSpPr>
        <p:spPr bwMode="auto">
          <a:xfrm>
            <a:off x="8239097" y="3173716"/>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Prendre les transports en commun</a:t>
            </a:r>
          </a:p>
        </p:txBody>
      </p:sp>
      <p:sp>
        <p:nvSpPr>
          <p:cNvPr id="19" name="Rectangle 32"/>
          <p:cNvSpPr>
            <a:spLocks noChangeArrowheads="1"/>
          </p:cNvSpPr>
          <p:nvPr/>
        </p:nvSpPr>
        <p:spPr bwMode="auto">
          <a:xfrm>
            <a:off x="4979859" y="5842337"/>
            <a:ext cx="3259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Privilégier les véhicules moins polluants</a:t>
            </a:r>
          </a:p>
        </p:txBody>
      </p:sp>
      <p:sp>
        <p:nvSpPr>
          <p:cNvPr id="20" name="Rectangle 32"/>
          <p:cNvSpPr>
            <a:spLocks noChangeArrowheads="1"/>
          </p:cNvSpPr>
          <p:nvPr/>
        </p:nvSpPr>
        <p:spPr bwMode="auto">
          <a:xfrm>
            <a:off x="4825669" y="3327604"/>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Faire du vélo</a:t>
            </a:r>
          </a:p>
        </p:txBody>
      </p:sp>
      <p:sp>
        <p:nvSpPr>
          <p:cNvPr id="35" name="Titre 19"/>
          <p:cNvSpPr>
            <a:spLocks noGrp="1"/>
          </p:cNvSpPr>
          <p:nvPr>
            <p:ph type="title"/>
          </p:nvPr>
        </p:nvSpPr>
        <p:spPr/>
        <p:txBody>
          <a:bodyPr/>
          <a:lstStyle/>
          <a:p>
            <a:pPr>
              <a:defRPr/>
            </a:pPr>
            <a:r>
              <a:rPr lang="fr-FR" dirty="0">
                <a:cs typeface="Calibri" panose="020F0502020204030204" pitchFamily="34" charset="0"/>
              </a:rPr>
              <a:t>Que pouvons-nous faire pour réduire le nombre de voitures polluant l’air ?</a:t>
            </a:r>
            <a:endParaRPr lang="fr-FR" altLang="fr-FR" dirty="0"/>
          </a:p>
        </p:txBody>
      </p:sp>
      <p:sp>
        <p:nvSpPr>
          <p:cNvPr id="4" name="Espace réservé du contenu 3"/>
          <p:cNvSpPr>
            <a:spLocks noGrp="1"/>
          </p:cNvSpPr>
          <p:nvPr>
            <p:ph sz="quarter" idx="13"/>
          </p:nvPr>
        </p:nvSpPr>
        <p:spPr/>
        <p:txBody>
          <a:bodyPr/>
          <a:lstStyle/>
          <a:p>
            <a:endParaRPr lang="fr-F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138</a:t>
            </a:fld>
            <a:endParaRPr lang="fr-FR" dirty="0">
              <a:solidFill>
                <a:schemeClr val="bg1"/>
              </a:solidFill>
            </a:endParaRPr>
          </a:p>
        </p:txBody>
      </p:sp>
      <p:grpSp>
        <p:nvGrpSpPr>
          <p:cNvPr id="21" name="Groupe 20"/>
          <p:cNvGrpSpPr/>
          <p:nvPr/>
        </p:nvGrpSpPr>
        <p:grpSpPr>
          <a:xfrm>
            <a:off x="2611012" y="2035762"/>
            <a:ext cx="1015200" cy="1015200"/>
            <a:chOff x="2979068" y="2181479"/>
            <a:chExt cx="1015200" cy="1015200"/>
          </a:xfrm>
          <a:solidFill>
            <a:srgbClr val="42C4E3"/>
          </a:solidFill>
        </p:grpSpPr>
        <p:sp>
          <p:nvSpPr>
            <p:cNvPr id="22"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4" name="Groupe 23"/>
          <p:cNvGrpSpPr/>
          <p:nvPr/>
        </p:nvGrpSpPr>
        <p:grpSpPr>
          <a:xfrm>
            <a:off x="9340307" y="2001673"/>
            <a:ext cx="1015200" cy="1015200"/>
            <a:chOff x="9725308" y="2293938"/>
            <a:chExt cx="1015200" cy="1015200"/>
          </a:xfrm>
        </p:grpSpPr>
        <p:sp>
          <p:nvSpPr>
            <p:cNvPr id="25"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7" name="Groupe 26"/>
          <p:cNvGrpSpPr/>
          <p:nvPr/>
        </p:nvGrpSpPr>
        <p:grpSpPr>
          <a:xfrm>
            <a:off x="6078087" y="4631047"/>
            <a:ext cx="1015200" cy="1015200"/>
            <a:chOff x="6250282" y="5007328"/>
            <a:chExt cx="1015200" cy="1015200"/>
          </a:xfrm>
        </p:grpSpPr>
        <p:sp>
          <p:nvSpPr>
            <p:cNvPr id="28"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0" name="Groupe 29"/>
          <p:cNvGrpSpPr/>
          <p:nvPr/>
        </p:nvGrpSpPr>
        <p:grpSpPr>
          <a:xfrm>
            <a:off x="2607683" y="4631047"/>
            <a:ext cx="1015200" cy="1015200"/>
            <a:chOff x="3027027" y="5047015"/>
            <a:chExt cx="1015200" cy="1015200"/>
          </a:xfrm>
        </p:grpSpPr>
        <p:sp>
          <p:nvSpPr>
            <p:cNvPr id="31"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3" name="Groupe 32"/>
          <p:cNvGrpSpPr/>
          <p:nvPr/>
        </p:nvGrpSpPr>
        <p:grpSpPr>
          <a:xfrm>
            <a:off x="6074652" y="2035762"/>
            <a:ext cx="1015200" cy="1015200"/>
            <a:chOff x="6429109" y="2275219"/>
            <a:chExt cx="1015200" cy="1015200"/>
          </a:xfrm>
        </p:grpSpPr>
        <p:sp>
          <p:nvSpPr>
            <p:cNvPr id="34"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6"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37" name="Groupe 36"/>
          <p:cNvGrpSpPr/>
          <p:nvPr/>
        </p:nvGrpSpPr>
        <p:grpSpPr>
          <a:xfrm>
            <a:off x="9340307" y="4631047"/>
            <a:ext cx="1015200" cy="1015200"/>
            <a:chOff x="9902970" y="5173076"/>
            <a:chExt cx="1015200" cy="1015200"/>
          </a:xfrm>
        </p:grpSpPr>
        <p:sp>
          <p:nvSpPr>
            <p:cNvPr id="38"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9"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41"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M.V.T.C.VP</a:t>
            </a:r>
          </a:p>
        </p:txBody>
      </p:sp>
    </p:spTree>
    <p:extLst>
      <p:ext uri="{BB962C8B-B14F-4D97-AF65-F5344CB8AC3E}">
        <p14:creationId xmlns:p14="http://schemas.microsoft.com/office/powerpoint/2010/main" val="3470518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0"/>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16" grpId="0"/>
      <p:bldP spid="17" grpId="0"/>
      <p:bldP spid="18" grpId="0"/>
      <p:bldP spid="19" grpId="0"/>
      <p:bldP spid="20"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645733" y="917036"/>
            <a:ext cx="2388858" cy="265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061882" y="3862126"/>
            <a:ext cx="2130287" cy="208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27" descr="AM maison écharpe.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602" y="4113759"/>
            <a:ext cx="1634154" cy="183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3">
            <a:extLst>
              <a:ext uri="{FF2B5EF4-FFF2-40B4-BE49-F238E27FC236}">
                <a16:creationId xmlns:a16="http://schemas.microsoft.com/office/drawing/2014/main" id="{36B6AD05-B25A-3944-AA19-2B051F016455}"/>
              </a:ext>
            </a:extLst>
          </p:cNvPr>
          <p:cNvSpPr txBox="1">
            <a:spLocks noChangeArrowheads="1"/>
          </p:cNvSpPr>
          <p:nvPr/>
        </p:nvSpPr>
        <p:spPr bwMode="auto">
          <a:xfrm>
            <a:off x="6759609" y="3246995"/>
            <a:ext cx="3836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800" b="1" dirty="0">
                <a:latin typeface="+mn-lt"/>
                <a:cs typeface="Calibri" panose="020F0502020204030204" pitchFamily="34" charset="0"/>
              </a:rPr>
              <a:t>En réduisant sa consommation d’énergie</a:t>
            </a:r>
          </a:p>
        </p:txBody>
      </p:sp>
      <p:sp>
        <p:nvSpPr>
          <p:cNvPr id="29" name="Text Box 13">
            <a:extLst>
              <a:ext uri="{FF2B5EF4-FFF2-40B4-BE49-F238E27FC236}">
                <a16:creationId xmlns:a16="http://schemas.microsoft.com/office/drawing/2014/main" id="{DEFF3BAF-21F9-7040-9AE2-F4DB33581F86}"/>
              </a:ext>
            </a:extLst>
          </p:cNvPr>
          <p:cNvSpPr txBox="1">
            <a:spLocks noChangeArrowheads="1"/>
          </p:cNvSpPr>
          <p:nvPr/>
        </p:nvSpPr>
        <p:spPr bwMode="auto">
          <a:xfrm>
            <a:off x="2227736" y="5781570"/>
            <a:ext cx="38366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800" b="1" dirty="0">
                <a:latin typeface="+mn-lt"/>
                <a:cs typeface="Calibri" panose="020F0502020204030204" pitchFamily="34" charset="0"/>
              </a:rPr>
              <a:t>En s’équipant de systèmes de chauffage et de climatisation moins polluants</a:t>
            </a:r>
          </a:p>
        </p:txBody>
      </p:sp>
      <p:sp>
        <p:nvSpPr>
          <p:cNvPr id="30" name="Text Box 13">
            <a:extLst>
              <a:ext uri="{FF2B5EF4-FFF2-40B4-BE49-F238E27FC236}">
                <a16:creationId xmlns:a16="http://schemas.microsoft.com/office/drawing/2014/main" id="{4DCE58B9-192F-D346-8B06-54E628EE84C0}"/>
              </a:ext>
            </a:extLst>
          </p:cNvPr>
          <p:cNvSpPr txBox="1">
            <a:spLocks noChangeArrowheads="1"/>
          </p:cNvSpPr>
          <p:nvPr/>
        </p:nvSpPr>
        <p:spPr bwMode="auto">
          <a:xfrm>
            <a:off x="7184027" y="6058569"/>
            <a:ext cx="3836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800" b="1" dirty="0">
                <a:latin typeface="+mn-lt"/>
                <a:cs typeface="Calibri" panose="020F0502020204030204" pitchFamily="34" charset="0"/>
              </a:rPr>
              <a:t>En isolant mieux son habitation</a:t>
            </a:r>
          </a:p>
        </p:txBody>
      </p:sp>
      <p:sp>
        <p:nvSpPr>
          <p:cNvPr id="31" name="Text Box 13">
            <a:extLst>
              <a:ext uri="{FF2B5EF4-FFF2-40B4-BE49-F238E27FC236}">
                <a16:creationId xmlns:a16="http://schemas.microsoft.com/office/drawing/2014/main" id="{6667A934-C4B7-8A48-BAF5-BAF42ED4E551}"/>
              </a:ext>
            </a:extLst>
          </p:cNvPr>
          <p:cNvSpPr txBox="1">
            <a:spLocks noChangeArrowheads="1"/>
          </p:cNvSpPr>
          <p:nvPr/>
        </p:nvSpPr>
        <p:spPr bwMode="auto">
          <a:xfrm>
            <a:off x="2533792" y="3062329"/>
            <a:ext cx="3079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En nous habillant plus quand il fait froid et moins quand il fait chaud </a:t>
            </a:r>
          </a:p>
        </p:txBody>
      </p:sp>
      <p:sp>
        <p:nvSpPr>
          <p:cNvPr id="2" name="Titre 1"/>
          <p:cNvSpPr>
            <a:spLocks noGrp="1"/>
          </p:cNvSpPr>
          <p:nvPr>
            <p:ph type="title"/>
          </p:nvPr>
        </p:nvSpPr>
        <p:spPr/>
        <p:txBody>
          <a:bodyPr/>
          <a:lstStyle/>
          <a:p>
            <a:r>
              <a:rPr lang="fr-FR" dirty="0">
                <a:cs typeface="Calibri" panose="020F0502020204030204" pitchFamily="34" charset="0"/>
              </a:rPr>
              <a:t>Comment réduire la pollution de l’air liée au chauffage et à la climatisation ?</a:t>
            </a:r>
            <a:endParaRPr lang="fr-FR" sz="3600" dirty="0"/>
          </a:p>
        </p:txBody>
      </p:sp>
      <p:sp>
        <p:nvSpPr>
          <p:cNvPr id="4" name="Espace réservé du contenu 3"/>
          <p:cNvSpPr>
            <a:spLocks noGrp="1"/>
          </p:cNvSpPr>
          <p:nvPr>
            <p:ph sz="quarter" idx="4"/>
          </p:nvPr>
        </p:nvSpPr>
        <p:spPr/>
        <p:txBody>
          <a:bodyPr/>
          <a:lstStyle/>
          <a:p>
            <a:endParaRPr lang="fr-FR"/>
          </a:p>
        </p:txBody>
      </p:sp>
      <p:sp>
        <p:nvSpPr>
          <p:cNvPr id="5" name="Espace réservé du contenu 4"/>
          <p:cNvSpPr>
            <a:spLocks noGrp="1"/>
          </p:cNvSpPr>
          <p:nvPr>
            <p:ph sz="quarter" idx="13"/>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A6975CB3-950E-4025-A1C5-3373A41C9E6B}" type="slidenum">
              <a:rPr lang="fr-FR" smtClean="0"/>
              <a:pPr/>
              <a:t>139</a:t>
            </a:fld>
            <a:endParaRPr lang="fr-FR" dirty="0">
              <a:solidFill>
                <a:schemeClr val="bg1"/>
              </a:solidFill>
            </a:endParaRPr>
          </a:p>
        </p:txBody>
      </p:sp>
      <p:pic>
        <p:nvPicPr>
          <p:cNvPr id="34" name="Btn_Camera_Txt1">
            <a:hlinkClick r:id="rId6" action="ppaction://hlinksldjump"/>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10581827" y="6198148"/>
            <a:ext cx="541337" cy="4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164293" y="1227921"/>
            <a:ext cx="1721492" cy="19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p:cNvGrpSpPr/>
          <p:nvPr/>
        </p:nvGrpSpPr>
        <p:grpSpPr>
          <a:xfrm>
            <a:off x="3538144" y="1853933"/>
            <a:ext cx="1015200" cy="1015200"/>
            <a:chOff x="2979068" y="2181479"/>
            <a:chExt cx="1015200" cy="1015200"/>
          </a:xfrm>
          <a:solidFill>
            <a:srgbClr val="42C4E3"/>
          </a:solidFill>
        </p:grpSpPr>
        <p:sp>
          <p:nvSpPr>
            <p:cNvPr id="18"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0" name="Groupe 19"/>
          <p:cNvGrpSpPr/>
          <p:nvPr/>
        </p:nvGrpSpPr>
        <p:grpSpPr>
          <a:xfrm>
            <a:off x="3611962" y="4724613"/>
            <a:ext cx="1015200" cy="1015200"/>
            <a:chOff x="9725308" y="2293938"/>
            <a:chExt cx="1015200" cy="1015200"/>
          </a:xfrm>
        </p:grpSpPr>
        <p:sp>
          <p:nvSpPr>
            <p:cNvPr id="21"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2"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3" name="Groupe 22"/>
          <p:cNvGrpSpPr/>
          <p:nvPr/>
        </p:nvGrpSpPr>
        <p:grpSpPr>
          <a:xfrm>
            <a:off x="8399862" y="4724613"/>
            <a:ext cx="1015200" cy="1015200"/>
            <a:chOff x="3027027" y="5047015"/>
            <a:chExt cx="1015200" cy="1015200"/>
          </a:xfrm>
        </p:grpSpPr>
        <p:sp>
          <p:nvSpPr>
            <p:cNvPr id="25"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7" name="Groupe 26"/>
          <p:cNvGrpSpPr/>
          <p:nvPr/>
        </p:nvGrpSpPr>
        <p:grpSpPr>
          <a:xfrm>
            <a:off x="8399862" y="1853933"/>
            <a:ext cx="1015200" cy="1015200"/>
            <a:chOff x="6429109" y="2275219"/>
            <a:chExt cx="1015200" cy="1015200"/>
          </a:xfrm>
        </p:grpSpPr>
        <p:sp>
          <p:nvSpPr>
            <p:cNvPr id="32"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6"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pic>
        <p:nvPicPr>
          <p:cNvPr id="33" name="Btn_Camera_Txt1">
            <a:hlinkClick r:id="rId9" action="ppaction://hlinksldjump"/>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9065771" y="3654253"/>
            <a:ext cx="541337" cy="4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H.RC.SC.I</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3979272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sz="quarter" idx="4"/>
          </p:nvPr>
        </p:nvSpPr>
        <p:spPr>
          <a:xfrm>
            <a:off x="6322865" y="2069236"/>
            <a:ext cx="5240243" cy="4120427"/>
          </a:xfrm>
        </p:spPr>
        <p:txBody>
          <a:bodyPr/>
          <a:lstStyle/>
          <a:p>
            <a:r>
              <a:rPr lang="fr-FR" dirty="0"/>
              <a:t>Le </a:t>
            </a:r>
            <a:r>
              <a:rPr lang="fr-FR" b="1" dirty="0"/>
              <a:t>dioxygène</a:t>
            </a:r>
            <a:r>
              <a:rPr lang="fr-FR" dirty="0"/>
              <a:t> est une substance composée de molécules O</a:t>
            </a:r>
            <a:r>
              <a:rPr lang="fr-FR" baseline="-25000" dirty="0"/>
              <a:t>2</a:t>
            </a:r>
            <a:r>
              <a:rPr lang="fr-FR" dirty="0"/>
              <a:t>, constituées chacune de deux atomes d’oxygène.</a:t>
            </a:r>
          </a:p>
          <a:p>
            <a:pPr marL="0" indent="0">
              <a:buNone/>
            </a:pPr>
            <a:r>
              <a:rPr lang="fr-FR" dirty="0"/>
              <a:t>Gazeux dans des conditions normales de température et de pression, les molécules de dioxygène sont </a:t>
            </a:r>
            <a:r>
              <a:rPr lang="fr-FR" b="1" dirty="0"/>
              <a:t>incolores, inodores et insipides</a:t>
            </a:r>
            <a:r>
              <a:rPr lang="fr-FR" dirty="0"/>
              <a:t>.</a:t>
            </a:r>
          </a:p>
          <a:p>
            <a:pPr marL="0" indent="0">
              <a:buNone/>
            </a:pPr>
            <a:r>
              <a:rPr lang="fr-FR" dirty="0"/>
              <a:t>Le dioxygène participe à des </a:t>
            </a:r>
            <a:r>
              <a:rPr lang="fr-FR" b="1" dirty="0"/>
              <a:t>réactions d’oxydoréduction </a:t>
            </a:r>
            <a:r>
              <a:rPr lang="fr-FR" dirty="0"/>
              <a:t>: combustion, respiration, corrosion…</a:t>
            </a:r>
          </a:p>
        </p:txBody>
      </p:sp>
      <p:sp>
        <p:nvSpPr>
          <p:cNvPr id="4" name="Titre 3"/>
          <p:cNvSpPr>
            <a:spLocks noGrp="1"/>
          </p:cNvSpPr>
          <p:nvPr>
            <p:ph type="title"/>
          </p:nvPr>
        </p:nvSpPr>
        <p:spPr/>
        <p:txBody>
          <a:bodyPr/>
          <a:lstStyle/>
          <a:p>
            <a:r>
              <a:rPr lang="fr-FR" dirty="0"/>
              <a:t>Le dioxygène</a:t>
            </a:r>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14</a:t>
            </a:fld>
            <a:endParaRPr lang="fr-FR" dirty="0">
              <a:solidFill>
                <a:schemeClr val="bg1"/>
              </a:solidFill>
            </a:endParaRPr>
          </a:p>
        </p:txBody>
      </p:sp>
      <p:pic>
        <p:nvPicPr>
          <p:cNvPr id="6"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p:cNvSpPr>
            <a:spLocks noGrp="1"/>
          </p:cNvSpPr>
          <p:nvPr>
            <p:ph sz="quarter" idx="13"/>
          </p:nvPr>
        </p:nvSpPr>
        <p:spPr/>
        <p:txBody>
          <a:bodyPr/>
          <a:lstStyle/>
          <a:p>
            <a:endParaRPr lang="fr-FR"/>
          </a:p>
        </p:txBody>
      </p:sp>
      <p:pic>
        <p:nvPicPr>
          <p:cNvPr id="10" name="Espace réservé du contenu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631" y="1221249"/>
            <a:ext cx="4496060" cy="4496060"/>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9357" y="3939490"/>
            <a:ext cx="1947634" cy="1947634"/>
          </a:xfrm>
          <a:prstGeom prst="rect">
            <a:avLst/>
          </a:prstGeom>
        </p:spPr>
      </p:pic>
    </p:spTree>
    <p:extLst>
      <p:ext uri="{BB962C8B-B14F-4D97-AF65-F5344CB8AC3E}">
        <p14:creationId xmlns:p14="http://schemas.microsoft.com/office/powerpoint/2010/main" val="22536586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4" name="Groupe 83">
            <a:extLst>
              <a:ext uri="{FF2B5EF4-FFF2-40B4-BE49-F238E27FC236}">
                <a16:creationId xmlns:a16="http://schemas.microsoft.com/office/drawing/2014/main" id="{10749A04-4768-1A48-A419-D16F32A0EB25}"/>
              </a:ext>
            </a:extLst>
          </p:cNvPr>
          <p:cNvGrpSpPr>
            <a:grpSpLocks/>
          </p:cNvGrpSpPr>
          <p:nvPr/>
        </p:nvGrpSpPr>
        <p:grpSpPr bwMode="auto">
          <a:xfrm>
            <a:off x="10350699" y="3326971"/>
            <a:ext cx="1864551" cy="2952247"/>
            <a:chOff x="9951978" y="2546019"/>
            <a:chExt cx="1374084" cy="1952178"/>
          </a:xfrm>
        </p:grpSpPr>
        <p:sp>
          <p:nvSpPr>
            <p:cNvPr id="85" name="Ellipse 3">
              <a:extLst>
                <a:ext uri="{FF2B5EF4-FFF2-40B4-BE49-F238E27FC236}">
                  <a16:creationId xmlns:a16="http://schemas.microsoft.com/office/drawing/2014/main" id="{179336AE-C532-1C4C-997F-A61E861E8D21}"/>
                </a:ext>
              </a:extLst>
            </p:cNvPr>
            <p:cNvSpPr/>
            <p:nvPr/>
          </p:nvSpPr>
          <p:spPr>
            <a:xfrm>
              <a:off x="9951978" y="2546019"/>
              <a:ext cx="1374084" cy="195217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86"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0030371" y="2646186"/>
              <a:ext cx="1200555" cy="185201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sz="1600" dirty="0">
                  <a:solidFill>
                    <a:schemeClr val="bg1"/>
                  </a:solidFill>
                  <a:latin typeface="+mn-lt"/>
                  <a:ea typeface="Times New Roman" panose="02020603050405020304" pitchFamily="18" charset="0"/>
                </a:rPr>
                <a:t>Le lave-linge est l’un des appareils électriques qui consomment le plus. Les vêtements n’ont pas toujours besoin d’être lavés à plus de 40°C.</a:t>
              </a:r>
            </a:p>
          </p:txBody>
        </p:sp>
      </p:grpSp>
      <p:pic>
        <p:nvPicPr>
          <p:cNvPr id="58"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478754" y="3713317"/>
            <a:ext cx="2133863" cy="237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1063" y="1873918"/>
            <a:ext cx="1932570" cy="111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13"/>
          <p:cNvSpPr txBox="1">
            <a:spLocks noChangeArrowheads="1"/>
          </p:cNvSpPr>
          <p:nvPr/>
        </p:nvSpPr>
        <p:spPr bwMode="auto">
          <a:xfrm>
            <a:off x="1852361" y="3015677"/>
            <a:ext cx="25240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Eteindre les appareils en veille</a:t>
            </a:r>
          </a:p>
        </p:txBody>
      </p:sp>
      <p:pic>
        <p:nvPicPr>
          <p:cNvPr id="115" name="Plus 1"/>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3520009" y="3283816"/>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5953" y="1509849"/>
            <a:ext cx="1522815" cy="1607140"/>
          </a:xfrm>
          <a:prstGeom prst="rect">
            <a:avLst/>
          </a:prstGeom>
        </p:spPr>
      </p:pic>
      <p:pic>
        <p:nvPicPr>
          <p:cNvPr id="118" name="Plus 2"/>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6323926" y="3336774"/>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 Box 13"/>
          <p:cNvSpPr txBox="1">
            <a:spLocks noChangeArrowheads="1"/>
          </p:cNvSpPr>
          <p:nvPr/>
        </p:nvSpPr>
        <p:spPr bwMode="auto">
          <a:xfrm>
            <a:off x="5350260" y="3015677"/>
            <a:ext cx="25240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Eteindre la lumière</a:t>
            </a:r>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4479" y="3672305"/>
            <a:ext cx="1621927" cy="2294241"/>
          </a:xfrm>
          <a:prstGeom prst="rect">
            <a:avLst/>
          </a:prstGeom>
        </p:spPr>
      </p:pic>
      <p:sp>
        <p:nvSpPr>
          <p:cNvPr id="116" name="Text Box 13"/>
          <p:cNvSpPr txBox="1">
            <a:spLocks noChangeArrowheads="1"/>
          </p:cNvSpPr>
          <p:nvPr/>
        </p:nvSpPr>
        <p:spPr bwMode="auto">
          <a:xfrm>
            <a:off x="1866890" y="5670754"/>
            <a:ext cx="25240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Baisser la température de l’eau</a:t>
            </a:r>
          </a:p>
        </p:txBody>
      </p:sp>
      <p:pic>
        <p:nvPicPr>
          <p:cNvPr id="119" name="Plus 4"/>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2878629" y="6335377"/>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553" y="1483970"/>
            <a:ext cx="1575222" cy="1575222"/>
          </a:xfrm>
          <a:prstGeom prst="rect">
            <a:avLst/>
          </a:prstGeom>
        </p:spPr>
      </p:pic>
      <p:sp>
        <p:nvSpPr>
          <p:cNvPr id="124" name="Text Box 13"/>
          <p:cNvSpPr txBox="1">
            <a:spLocks noChangeArrowheads="1"/>
          </p:cNvSpPr>
          <p:nvPr/>
        </p:nvSpPr>
        <p:spPr bwMode="auto">
          <a:xfrm>
            <a:off x="8621500" y="3015677"/>
            <a:ext cx="25240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Profiter de la lumière du jour</a:t>
            </a:r>
          </a:p>
        </p:txBody>
      </p:sp>
      <p:pic>
        <p:nvPicPr>
          <p:cNvPr id="125" name="Plus 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9613517" y="3653193"/>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4273" y="4326802"/>
            <a:ext cx="1095290" cy="133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lus 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9613517" y="6343650"/>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 Box 13"/>
          <p:cNvSpPr txBox="1">
            <a:spLocks noChangeArrowheads="1"/>
          </p:cNvSpPr>
          <p:nvPr/>
        </p:nvSpPr>
        <p:spPr bwMode="auto">
          <a:xfrm>
            <a:off x="8705553" y="5670754"/>
            <a:ext cx="2330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Opter pour le lavage à froid</a:t>
            </a:r>
          </a:p>
        </p:txBody>
      </p:sp>
      <p:sp>
        <p:nvSpPr>
          <p:cNvPr id="4" name="Titre 3"/>
          <p:cNvSpPr>
            <a:spLocks noGrp="1"/>
          </p:cNvSpPr>
          <p:nvPr>
            <p:ph type="title"/>
          </p:nvPr>
        </p:nvSpPr>
        <p:spPr/>
        <p:txBody>
          <a:bodyPr/>
          <a:lstStyle/>
          <a:p>
            <a:r>
              <a:rPr lang="fr-FR" dirty="0"/>
              <a:t>Comment réduire sa consommation d’énergie ? </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140</a:t>
            </a:fld>
            <a:endParaRPr lang="fr-FR" dirty="0">
              <a:solidFill>
                <a:schemeClr val="bg1"/>
              </a:solidFill>
            </a:endParaRPr>
          </a:p>
        </p:txBody>
      </p:sp>
      <p:grpSp>
        <p:nvGrpSpPr>
          <p:cNvPr id="132" name="Groupe 131"/>
          <p:cNvGrpSpPr/>
          <p:nvPr/>
        </p:nvGrpSpPr>
        <p:grpSpPr>
          <a:xfrm>
            <a:off x="2607683" y="2001673"/>
            <a:ext cx="1015200" cy="1015200"/>
            <a:chOff x="2979068" y="2181479"/>
            <a:chExt cx="1015200" cy="1015200"/>
          </a:xfrm>
          <a:solidFill>
            <a:srgbClr val="42C4E3"/>
          </a:solidFill>
        </p:grpSpPr>
        <p:sp>
          <p:nvSpPr>
            <p:cNvPr id="133"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34"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35" name="Groupe 134"/>
          <p:cNvGrpSpPr/>
          <p:nvPr/>
        </p:nvGrpSpPr>
        <p:grpSpPr>
          <a:xfrm>
            <a:off x="9340307" y="2001673"/>
            <a:ext cx="1015200" cy="1015200"/>
            <a:chOff x="9725308" y="2293938"/>
            <a:chExt cx="1015200" cy="1015200"/>
          </a:xfrm>
        </p:grpSpPr>
        <p:sp>
          <p:nvSpPr>
            <p:cNvPr id="136"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37"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38" name="Groupe 137"/>
          <p:cNvGrpSpPr/>
          <p:nvPr/>
        </p:nvGrpSpPr>
        <p:grpSpPr>
          <a:xfrm>
            <a:off x="6076369" y="4631047"/>
            <a:ext cx="1015200" cy="1015200"/>
            <a:chOff x="6250282" y="5007328"/>
            <a:chExt cx="1015200" cy="1015200"/>
          </a:xfrm>
        </p:grpSpPr>
        <p:sp>
          <p:nvSpPr>
            <p:cNvPr id="139"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40"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41" name="Groupe 140"/>
          <p:cNvGrpSpPr/>
          <p:nvPr/>
        </p:nvGrpSpPr>
        <p:grpSpPr>
          <a:xfrm>
            <a:off x="2607683" y="4631047"/>
            <a:ext cx="1015200" cy="1015200"/>
            <a:chOff x="3027027" y="5047015"/>
            <a:chExt cx="1015200" cy="1015200"/>
          </a:xfrm>
        </p:grpSpPr>
        <p:sp>
          <p:nvSpPr>
            <p:cNvPr id="142"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43"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44" name="Groupe 143"/>
          <p:cNvGrpSpPr/>
          <p:nvPr/>
        </p:nvGrpSpPr>
        <p:grpSpPr>
          <a:xfrm>
            <a:off x="6076369" y="2001673"/>
            <a:ext cx="1015200" cy="1015200"/>
            <a:chOff x="6429109" y="2275219"/>
            <a:chExt cx="1015200" cy="1015200"/>
          </a:xfrm>
        </p:grpSpPr>
        <p:sp>
          <p:nvSpPr>
            <p:cNvPr id="145"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46"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147" name="Groupe 146"/>
          <p:cNvGrpSpPr/>
          <p:nvPr/>
        </p:nvGrpSpPr>
        <p:grpSpPr>
          <a:xfrm>
            <a:off x="9340307" y="4631047"/>
            <a:ext cx="1015200" cy="1015200"/>
            <a:chOff x="9902970" y="5173076"/>
            <a:chExt cx="1015200" cy="1015200"/>
          </a:xfrm>
        </p:grpSpPr>
        <p:sp>
          <p:nvSpPr>
            <p:cNvPr id="148"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49"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121" name="Text Box 13"/>
          <p:cNvSpPr txBox="1">
            <a:spLocks noChangeArrowheads="1"/>
          </p:cNvSpPr>
          <p:nvPr/>
        </p:nvSpPr>
        <p:spPr bwMode="auto">
          <a:xfrm>
            <a:off x="5063410" y="5670754"/>
            <a:ext cx="29649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Calibri" panose="020F0502020204030204" pitchFamily="34" charset="0"/>
              </a:rPr>
              <a:t>Baisser la température des radiateurs</a:t>
            </a:r>
          </a:p>
        </p:txBody>
      </p:sp>
      <p:pic>
        <p:nvPicPr>
          <p:cNvPr id="122" name="Plus 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6330977" y="6335377"/>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e 80">
            <a:extLst>
              <a:ext uri="{FF2B5EF4-FFF2-40B4-BE49-F238E27FC236}">
                <a16:creationId xmlns:a16="http://schemas.microsoft.com/office/drawing/2014/main" id="{10749A04-4768-1A48-A419-D16F32A0EB25}"/>
              </a:ext>
            </a:extLst>
          </p:cNvPr>
          <p:cNvGrpSpPr>
            <a:grpSpLocks/>
          </p:cNvGrpSpPr>
          <p:nvPr/>
        </p:nvGrpSpPr>
        <p:grpSpPr bwMode="auto">
          <a:xfrm>
            <a:off x="7303983" y="3744960"/>
            <a:ext cx="1688708" cy="2067191"/>
            <a:chOff x="9754607" y="2866777"/>
            <a:chExt cx="1244496" cy="1366933"/>
          </a:xfrm>
        </p:grpSpPr>
        <p:sp>
          <p:nvSpPr>
            <p:cNvPr id="82" name="Ellipse 3">
              <a:extLst>
                <a:ext uri="{FF2B5EF4-FFF2-40B4-BE49-F238E27FC236}">
                  <a16:creationId xmlns:a16="http://schemas.microsoft.com/office/drawing/2014/main" id="{179336AE-C532-1C4C-997F-A61E861E8D21}"/>
                </a:ext>
              </a:extLst>
            </p:cNvPr>
            <p:cNvSpPr/>
            <p:nvPr/>
          </p:nvSpPr>
          <p:spPr>
            <a:xfrm>
              <a:off x="9754607" y="2866777"/>
              <a:ext cx="1217959" cy="136356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83"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792146" y="2870141"/>
              <a:ext cx="1206957" cy="136356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sz="1600" dirty="0">
                  <a:solidFill>
                    <a:schemeClr val="bg1"/>
                  </a:solidFill>
                  <a:latin typeface="+mn-lt"/>
                  <a:ea typeface="Times New Roman" panose="02020603050405020304" pitchFamily="18" charset="0"/>
                </a:rPr>
                <a:t>Cela permet de réduire la facture d’électricité, ce qui se ressent sur la facture d’électricité annuelle.</a:t>
              </a:r>
            </a:p>
          </p:txBody>
        </p:sp>
      </p:grpSp>
      <p:grpSp>
        <p:nvGrpSpPr>
          <p:cNvPr id="93" name="Groupe 92">
            <a:extLst>
              <a:ext uri="{FF2B5EF4-FFF2-40B4-BE49-F238E27FC236}">
                <a16:creationId xmlns:a16="http://schemas.microsoft.com/office/drawing/2014/main" id="{10749A04-4768-1A48-A419-D16F32A0EB25}"/>
              </a:ext>
            </a:extLst>
          </p:cNvPr>
          <p:cNvGrpSpPr>
            <a:grpSpLocks/>
          </p:cNvGrpSpPr>
          <p:nvPr/>
        </p:nvGrpSpPr>
        <p:grpSpPr bwMode="auto">
          <a:xfrm>
            <a:off x="3943771" y="903434"/>
            <a:ext cx="2085076" cy="1922308"/>
            <a:chOff x="9789463" y="2505687"/>
            <a:chExt cx="1536600" cy="1271129"/>
          </a:xfrm>
        </p:grpSpPr>
        <p:sp>
          <p:nvSpPr>
            <p:cNvPr id="94" name="Ellipse 3">
              <a:extLst>
                <a:ext uri="{FF2B5EF4-FFF2-40B4-BE49-F238E27FC236}">
                  <a16:creationId xmlns:a16="http://schemas.microsoft.com/office/drawing/2014/main" id="{179336AE-C532-1C4C-997F-A61E861E8D21}"/>
                </a:ext>
              </a:extLst>
            </p:cNvPr>
            <p:cNvSpPr/>
            <p:nvPr/>
          </p:nvSpPr>
          <p:spPr>
            <a:xfrm>
              <a:off x="9789463" y="2505687"/>
              <a:ext cx="1536600" cy="127112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95"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794523" y="2567243"/>
              <a:ext cx="1471347" cy="120075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sz="1600" dirty="0">
                  <a:solidFill>
                    <a:schemeClr val="bg1"/>
                  </a:solidFill>
                  <a:latin typeface="+mn-lt"/>
                  <a:ea typeface="Times New Roman" panose="02020603050405020304" pitchFamily="18" charset="0"/>
                </a:rPr>
                <a:t>En les débranchant ou en installant un système de coupe-veille, on peut réduire sa facture d’électricité d’environ 11%.</a:t>
              </a:r>
            </a:p>
          </p:txBody>
        </p:sp>
      </p:grpSp>
      <p:grpSp>
        <p:nvGrpSpPr>
          <p:cNvPr id="66" name="Groupe 65">
            <a:extLst>
              <a:ext uri="{FF2B5EF4-FFF2-40B4-BE49-F238E27FC236}">
                <a16:creationId xmlns:a16="http://schemas.microsoft.com/office/drawing/2014/main" id="{10749A04-4768-1A48-A419-D16F32A0EB25}"/>
              </a:ext>
            </a:extLst>
          </p:cNvPr>
          <p:cNvGrpSpPr>
            <a:grpSpLocks/>
          </p:cNvGrpSpPr>
          <p:nvPr/>
        </p:nvGrpSpPr>
        <p:grpSpPr bwMode="auto">
          <a:xfrm>
            <a:off x="3603670" y="3692031"/>
            <a:ext cx="1898211" cy="2211925"/>
            <a:chOff x="9845141" y="2514082"/>
            <a:chExt cx="1398890" cy="1462639"/>
          </a:xfrm>
        </p:grpSpPr>
        <p:sp>
          <p:nvSpPr>
            <p:cNvPr id="73" name="Ellipse 3">
              <a:extLst>
                <a:ext uri="{FF2B5EF4-FFF2-40B4-BE49-F238E27FC236}">
                  <a16:creationId xmlns:a16="http://schemas.microsoft.com/office/drawing/2014/main" id="{179336AE-C532-1C4C-997F-A61E861E8D21}"/>
                </a:ext>
              </a:extLst>
            </p:cNvPr>
            <p:cNvSpPr/>
            <p:nvPr/>
          </p:nvSpPr>
          <p:spPr>
            <a:xfrm>
              <a:off x="9845141" y="2514082"/>
              <a:ext cx="1397535" cy="14626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74"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893922" y="2587861"/>
              <a:ext cx="1350109" cy="136356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sz="1600" dirty="0">
                  <a:solidFill>
                    <a:schemeClr val="bg1"/>
                  </a:solidFill>
                  <a:latin typeface="+mn-lt"/>
                  <a:ea typeface="Times New Roman" panose="02020603050405020304" pitchFamily="18" charset="0"/>
                </a:rPr>
                <a:t>Quelques degrés de moins permettent d’économiser de l’électricité et cela sans réduire le confort pendant la douche.</a:t>
              </a:r>
            </a:p>
          </p:txBody>
        </p:sp>
      </p:grpSp>
      <p:grpSp>
        <p:nvGrpSpPr>
          <p:cNvPr id="90" name="Groupe 89">
            <a:extLst>
              <a:ext uri="{FF2B5EF4-FFF2-40B4-BE49-F238E27FC236}">
                <a16:creationId xmlns:a16="http://schemas.microsoft.com/office/drawing/2014/main" id="{10749A04-4768-1A48-A419-D16F32A0EB25}"/>
              </a:ext>
            </a:extLst>
          </p:cNvPr>
          <p:cNvGrpSpPr>
            <a:grpSpLocks/>
          </p:cNvGrpSpPr>
          <p:nvPr/>
        </p:nvGrpSpPr>
        <p:grpSpPr bwMode="auto">
          <a:xfrm>
            <a:off x="7085494" y="881878"/>
            <a:ext cx="1835958" cy="2083658"/>
            <a:chOff x="9973051" y="2452289"/>
            <a:chExt cx="1353012" cy="1377822"/>
          </a:xfrm>
        </p:grpSpPr>
        <p:sp>
          <p:nvSpPr>
            <p:cNvPr id="91" name="Ellipse 3">
              <a:extLst>
                <a:ext uri="{FF2B5EF4-FFF2-40B4-BE49-F238E27FC236}">
                  <a16:creationId xmlns:a16="http://schemas.microsoft.com/office/drawing/2014/main" id="{179336AE-C532-1C4C-997F-A61E861E8D21}"/>
                </a:ext>
              </a:extLst>
            </p:cNvPr>
            <p:cNvSpPr/>
            <p:nvPr/>
          </p:nvSpPr>
          <p:spPr>
            <a:xfrm>
              <a:off x="9973051" y="2452289"/>
              <a:ext cx="1353012" cy="133345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92"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0033517" y="2466543"/>
              <a:ext cx="1250050" cy="136356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sz="1600" dirty="0">
                  <a:solidFill>
                    <a:schemeClr val="bg1"/>
                  </a:solidFill>
                  <a:latin typeface="+mn-lt"/>
                  <a:ea typeface="Times New Roman" panose="02020603050405020304" pitchFamily="18" charset="0"/>
                </a:rPr>
                <a:t>Éteindre la lumière lorsqu’on quitte une pièce permet                d’économiser de l’électricité et de réduire sa facture.</a:t>
              </a:r>
            </a:p>
          </p:txBody>
        </p:sp>
      </p:grpSp>
      <p:grpSp>
        <p:nvGrpSpPr>
          <p:cNvPr id="87" name="Groupe 86">
            <a:extLst>
              <a:ext uri="{FF2B5EF4-FFF2-40B4-BE49-F238E27FC236}">
                <a16:creationId xmlns:a16="http://schemas.microsoft.com/office/drawing/2014/main" id="{10749A04-4768-1A48-A419-D16F32A0EB25}"/>
              </a:ext>
            </a:extLst>
          </p:cNvPr>
          <p:cNvGrpSpPr>
            <a:grpSpLocks/>
          </p:cNvGrpSpPr>
          <p:nvPr/>
        </p:nvGrpSpPr>
        <p:grpSpPr bwMode="auto">
          <a:xfrm>
            <a:off x="10661609" y="1015974"/>
            <a:ext cx="1548621" cy="1882956"/>
            <a:chOff x="10121767" y="2570214"/>
            <a:chExt cx="1141258" cy="1245107"/>
          </a:xfrm>
        </p:grpSpPr>
        <p:sp>
          <p:nvSpPr>
            <p:cNvPr id="88" name="Ellipse 3">
              <a:extLst>
                <a:ext uri="{FF2B5EF4-FFF2-40B4-BE49-F238E27FC236}">
                  <a16:creationId xmlns:a16="http://schemas.microsoft.com/office/drawing/2014/main" id="{179336AE-C532-1C4C-997F-A61E861E8D21}"/>
                </a:ext>
              </a:extLst>
            </p:cNvPr>
            <p:cNvSpPr/>
            <p:nvPr/>
          </p:nvSpPr>
          <p:spPr>
            <a:xfrm>
              <a:off x="10121767" y="2570214"/>
              <a:ext cx="1141258" cy="122952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89"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0137728" y="2614567"/>
              <a:ext cx="1101569" cy="1200754"/>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Aft>
                  <a:spcPts val="0"/>
                </a:spcAft>
                <a:buNone/>
              </a:pPr>
              <a:r>
                <a:rPr lang="fr-FR" sz="1600" dirty="0">
                  <a:solidFill>
                    <a:schemeClr val="bg1"/>
                  </a:solidFill>
                  <a:latin typeface="+mn-lt"/>
                  <a:ea typeface="Times New Roman" panose="02020603050405020304" pitchFamily="18" charset="0"/>
                </a:rPr>
                <a:t>Profiter de la lumière du jour permet de limiter l’allumage des lumières intérieures.</a:t>
              </a:r>
            </a:p>
          </p:txBody>
        </p:sp>
      </p:grpSp>
      <p:sp>
        <p:nvSpPr>
          <p:cNvPr id="67" name="Abrév"/>
          <p:cNvSpPr txBox="1">
            <a:spLocks noChangeArrowheads="1"/>
          </p:cNvSpPr>
          <p:nvPr/>
        </p:nvSpPr>
        <p:spPr bwMode="auto">
          <a:xfrm>
            <a:off x="-1" y="6572250"/>
            <a:ext cx="2151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err="1">
                <a:latin typeface="+mn-lt"/>
                <a:cs typeface="Arial" panose="020B0604020202020204" pitchFamily="34" charset="0"/>
              </a:rPr>
              <a:t>App.Lum.J.TE.TC.LL</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2130378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13" restart="whenNotActive" fill="hold" evtFilter="cancelBubble" nodeType="interactiveSeq">
                <p:stCondLst>
                  <p:cond evt="onClick" delay="0">
                    <p:tgtEl>
                      <p:spTgt spid="144"/>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4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8"/>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24" restart="whenNotActive" fill="hold" evtFilter="cancelBubble" nodeType="interactiveSeq">
                <p:stCondLst>
                  <p:cond evt="onClick" delay="0">
                    <p:tgtEl>
                      <p:spTgt spid="13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35" restart="whenNotActive" fill="hold" evtFilter="cancelBubble" nodeType="interactiveSeq">
                <p:stCondLst>
                  <p:cond evt="onClick" delay="0">
                    <p:tgtEl>
                      <p:spTgt spid="138"/>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38"/>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46" restart="whenNotActive" fill="hold" evtFilter="cancelBubble" nodeType="interactiveSeq">
                <p:stCondLst>
                  <p:cond evt="onClick" delay="0">
                    <p:tgtEl>
                      <p:spTgt spid="147"/>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4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6"/>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57" restart="whenNotActive" fill="hold" evtFilter="cancelBubble" nodeType="interactiveSeq">
                <p:stCondLst>
                  <p:cond evt="onClick" delay="0">
                    <p:tgtEl>
                      <p:spTgt spid="1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41"/>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1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77" restart="whenNotActive" fill="hold" evtFilter="cancelBubble" nodeType="interactiveSeq">
                <p:stCondLst>
                  <p:cond evt="onClick" delay="0">
                    <p:tgtEl>
                      <p:spTgt spid="118"/>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86" restart="whenNotActive" fill="hold" evtFilter="cancelBubble" nodeType="interactiveSeq">
                <p:stCondLst>
                  <p:cond evt="onClick" delay="0">
                    <p:tgtEl>
                      <p:spTgt spid="125"/>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95" restart="whenNotActive" fill="hold" evtFilter="cancelBubble" nodeType="interactiveSeq">
                <p:stCondLst>
                  <p:cond evt="onClick" delay="0">
                    <p:tgtEl>
                      <p:spTgt spid="119"/>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6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04" restart="whenNotActive" fill="hold" evtFilter="cancelBubble" nodeType="interactiveSeq">
                <p:stCondLst>
                  <p:cond evt="onClick" delay="0">
                    <p:tgtEl>
                      <p:spTgt spid="122"/>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13" restart="whenNotActive" fill="hold" evtFilter="cancelBubble" nodeType="interactiveSeq">
                <p:stCondLst>
                  <p:cond evt="onClick" delay="0">
                    <p:tgtEl>
                      <p:spTgt spid="126"/>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childTnLst>
        </p:cTn>
      </p:par>
    </p:tnLst>
    <p:bldLst>
      <p:bldP spid="114" grpId="0"/>
      <p:bldP spid="117" grpId="0"/>
      <p:bldP spid="116" grpId="0"/>
      <p:bldP spid="124" grpId="0"/>
      <p:bldP spid="127" grpId="0"/>
      <p:bldP spid="121"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altLang="fr-FR" dirty="0">
                <a:cs typeface="Calibri" panose="020F0502020204030204" pitchFamily="34" charset="0"/>
              </a:rPr>
              <a:t>Quelles sont les températures optimales pour chaque pièce de la maison ? </a:t>
            </a:r>
            <a:endParaRPr lang="fr-FR" dirty="0"/>
          </a:p>
        </p:txBody>
      </p:sp>
      <p:sp>
        <p:nvSpPr>
          <p:cNvPr id="2" name="Espace réservé du contenu 1"/>
          <p:cNvSpPr>
            <a:spLocks noGrp="1"/>
          </p:cNvSpPr>
          <p:nvPr>
            <p:ph sz="quarter" idx="4"/>
          </p:nvPr>
        </p:nvSpPr>
        <p:spPr>
          <a:xfrm>
            <a:off x="6322866" y="3217762"/>
            <a:ext cx="5032522" cy="2971901"/>
          </a:xfrm>
        </p:spPr>
        <p:txBody>
          <a:bodyPr/>
          <a:lstStyle/>
          <a:p>
            <a:pPr marL="0" indent="0">
              <a:lnSpc>
                <a:spcPct val="100000"/>
              </a:lnSpc>
              <a:spcAft>
                <a:spcPts val="800"/>
              </a:spcAft>
              <a:buNone/>
            </a:pPr>
            <a:r>
              <a:rPr lang="fr-FR" sz="2000" dirty="0">
                <a:ea typeface="Calibri" panose="020F0502020204030204" pitchFamily="34" charset="0"/>
                <a:cs typeface="Times New Roman" panose="02020603050405020304" pitchFamily="18" charset="0"/>
              </a:rPr>
              <a:t>Les températures pour chaque pièce sont à adapter selon le type de pièce :</a:t>
            </a:r>
          </a:p>
          <a:p>
            <a:pPr marL="342900" indent="-342900">
              <a:lnSpc>
                <a:spcPct val="100000"/>
              </a:lnSpc>
              <a:spcAft>
                <a:spcPts val="800"/>
              </a:spcAft>
              <a:buFont typeface="Arial" panose="020B0604020202020204" pitchFamily="34" charset="0"/>
              <a:buChar char="•"/>
            </a:pPr>
            <a:r>
              <a:rPr lang="fr-FR" sz="1800" dirty="0">
                <a:ea typeface="Calibri" panose="020F0502020204030204" pitchFamily="34" charset="0"/>
                <a:cs typeface="Times New Roman" panose="02020603050405020304" pitchFamily="18" charset="0"/>
              </a:rPr>
              <a:t>Pour les </a:t>
            </a:r>
            <a:r>
              <a:rPr lang="fr-FR" sz="1800" b="1" dirty="0">
                <a:ea typeface="Calibri" panose="020F0502020204030204" pitchFamily="34" charset="0"/>
                <a:cs typeface="Times New Roman" panose="02020603050405020304" pitchFamily="18" charset="0"/>
              </a:rPr>
              <a:t>pièces à vivre</a:t>
            </a:r>
            <a:r>
              <a:rPr lang="fr-FR" sz="1800" dirty="0">
                <a:ea typeface="Calibri" panose="020F0502020204030204" pitchFamily="34" charset="0"/>
                <a:cs typeface="Times New Roman" panose="02020603050405020304" pitchFamily="18" charset="0"/>
              </a:rPr>
              <a:t>, la température recommandée est de 19°C ;</a:t>
            </a:r>
          </a:p>
          <a:p>
            <a:pPr marL="342900" indent="-342900">
              <a:spcAft>
                <a:spcPts val="800"/>
              </a:spcAft>
              <a:buFont typeface="Arial" panose="020B0604020202020204" pitchFamily="34" charset="0"/>
              <a:buChar char="•"/>
            </a:pPr>
            <a:r>
              <a:rPr lang="fr-FR" sz="1800" dirty="0">
                <a:ea typeface="Calibri" panose="020F0502020204030204" pitchFamily="34" charset="0"/>
                <a:cs typeface="Times New Roman" panose="02020603050405020304" pitchFamily="18" charset="0"/>
              </a:rPr>
              <a:t>Pour la </a:t>
            </a:r>
            <a:r>
              <a:rPr lang="fr-FR" sz="1800" b="1" dirty="0">
                <a:ea typeface="Calibri" panose="020F0502020204030204" pitchFamily="34" charset="0"/>
                <a:cs typeface="Times New Roman" panose="02020603050405020304" pitchFamily="18" charset="0"/>
              </a:rPr>
              <a:t>salle de bain</a:t>
            </a:r>
            <a:r>
              <a:rPr lang="fr-FR" sz="1800" dirty="0">
                <a:ea typeface="Calibri" panose="020F0502020204030204" pitchFamily="34" charset="0"/>
                <a:cs typeface="Times New Roman" panose="02020603050405020304" pitchFamily="18" charset="0"/>
              </a:rPr>
              <a:t>, la température recommandée et de 17°C si la pièce est inoccupée ou de 22°C si elle est en cours d'utilisation.</a:t>
            </a:r>
            <a:endParaRPr lang="fr-FR" sz="1800" dirty="0"/>
          </a:p>
        </p:txBody>
      </p:sp>
      <p:sp>
        <p:nvSpPr>
          <p:cNvPr id="3" name="Espace réservé du contenu 2"/>
          <p:cNvSpPr>
            <a:spLocks noGrp="1"/>
          </p:cNvSpPr>
          <p:nvPr>
            <p:ph sz="quarter" idx="13"/>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975CB3-950E-4025-A1C5-3373A41C9E6B}" type="slidenum">
              <a:rPr lang="fr-FR" smtClean="0"/>
              <a:pPr/>
              <a:t>141</a:t>
            </a:fld>
            <a:endParaRPr lang="fr-FR" dirty="0">
              <a:solidFill>
                <a:schemeClr val="bg1"/>
              </a:solidFill>
            </a:endParaRPr>
          </a:p>
        </p:txBody>
      </p:sp>
      <p:pic>
        <p:nvPicPr>
          <p:cNvPr id="7" name="Picture 1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50153" y="1690688"/>
            <a:ext cx="3913338" cy="434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4">
            <a:alphaModFix/>
          </a:blip>
          <a:srcRect/>
          <a:stretch/>
        </p:blipFill>
        <p:spPr>
          <a:xfrm>
            <a:off x="1215205" y="1274409"/>
            <a:ext cx="1504224" cy="1589653"/>
          </a:xfrm>
          <a:prstGeom prst="rect">
            <a:avLst/>
          </a:prstGeom>
          <a:noFill/>
          <a:ln>
            <a:noFill/>
          </a:ln>
        </p:spPr>
      </p:pic>
      <p:pic>
        <p:nvPicPr>
          <p:cNvPr id="9" name="clic retour">
            <a:hlinkClick r:id="rId5" action="ppaction://hlinksldjump"/>
            <a:extLst>
              <a:ext uri="{FF2B5EF4-FFF2-40B4-BE49-F238E27FC236}">
                <a16:creationId xmlns:a16="http://schemas.microsoft.com/office/drawing/2014/main" id="{41BD874A-1E02-4971-97AF-11CAA19427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2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6975CB3-950E-4025-A1C5-3373A41C9E6B}" type="slidenum">
              <a:rPr lang="fr-FR" smtClean="0"/>
              <a:pPr/>
              <a:t>142</a:t>
            </a:fld>
            <a:endParaRPr lang="fr-FR" dirty="0">
              <a:solidFill>
                <a:schemeClr val="bg1"/>
              </a:solidFill>
            </a:endParaRPr>
          </a:p>
        </p:txBody>
      </p:sp>
      <p:sp>
        <p:nvSpPr>
          <p:cNvPr id="5" name="Titre 4"/>
          <p:cNvSpPr>
            <a:spLocks noGrp="1"/>
          </p:cNvSpPr>
          <p:nvPr>
            <p:ph type="title"/>
          </p:nvPr>
        </p:nvSpPr>
        <p:spPr/>
        <p:txBody>
          <a:bodyPr/>
          <a:lstStyle/>
          <a:p>
            <a:r>
              <a:rPr lang="fr-FR" dirty="0"/>
              <a:t>A quoi sert l’isolation ?</a:t>
            </a:r>
          </a:p>
        </p:txBody>
      </p:sp>
      <p:sp>
        <p:nvSpPr>
          <p:cNvPr id="3" name="Espace réservé du contenu 2"/>
          <p:cNvSpPr>
            <a:spLocks noGrp="1"/>
          </p:cNvSpPr>
          <p:nvPr>
            <p:ph sz="quarter" idx="4"/>
          </p:nvPr>
        </p:nvSpPr>
        <p:spPr>
          <a:xfrm>
            <a:off x="6322866" y="2928395"/>
            <a:ext cx="5032522" cy="3261268"/>
          </a:xfrm>
        </p:spPr>
        <p:txBody>
          <a:bodyPr/>
          <a:lstStyle/>
          <a:p>
            <a:pPr marL="0" indent="0">
              <a:lnSpc>
                <a:spcPct val="100000"/>
              </a:lnSpc>
              <a:spcAft>
                <a:spcPts val="0"/>
              </a:spcAft>
              <a:buNone/>
            </a:pPr>
            <a:r>
              <a:rPr lang="fr-FR" sz="2000" dirty="0">
                <a:ea typeface="Times New Roman" panose="02020603050405020304" pitchFamily="18" charset="0"/>
              </a:rPr>
              <a:t>L’isolation thermique dans une maison est </a:t>
            </a:r>
            <a:r>
              <a:rPr lang="fr-FR" sz="2000" b="1" dirty="0">
                <a:ea typeface="Times New Roman" panose="02020603050405020304" pitchFamily="18" charset="0"/>
              </a:rPr>
              <a:t>indispensable</a:t>
            </a:r>
            <a:r>
              <a:rPr lang="fr-FR" sz="2000" dirty="0">
                <a:ea typeface="Times New Roman" panose="02020603050405020304" pitchFamily="18" charset="0"/>
              </a:rPr>
              <a:t> pour :</a:t>
            </a:r>
          </a:p>
          <a:p>
            <a:pPr marL="285750" indent="-285750">
              <a:lnSpc>
                <a:spcPct val="100000"/>
              </a:lnSpc>
              <a:spcAft>
                <a:spcPts val="0"/>
              </a:spcAft>
              <a:buFont typeface="Arial" panose="020B0604020202020204" pitchFamily="34" charset="0"/>
              <a:buChar char="•"/>
            </a:pPr>
            <a:r>
              <a:rPr lang="fr-FR" sz="1800" dirty="0">
                <a:ea typeface="Times New Roman" panose="02020603050405020304" pitchFamily="18" charset="0"/>
              </a:rPr>
              <a:t>Réduire la facture de chauffage</a:t>
            </a:r>
          </a:p>
          <a:p>
            <a:pPr marL="285750" indent="-285750">
              <a:lnSpc>
                <a:spcPct val="100000"/>
              </a:lnSpc>
              <a:spcAft>
                <a:spcPts val="0"/>
              </a:spcAft>
              <a:buFont typeface="Arial" panose="020B0604020202020204" pitchFamily="34" charset="0"/>
              <a:buChar char="•"/>
            </a:pPr>
            <a:r>
              <a:rPr lang="fr-FR" sz="1800" dirty="0">
                <a:ea typeface="Times New Roman" panose="02020603050405020304" pitchFamily="18" charset="0"/>
              </a:rPr>
              <a:t>Pour assurer un confort au quotidien.</a:t>
            </a:r>
          </a:p>
          <a:p>
            <a:pPr marL="0" indent="0">
              <a:lnSpc>
                <a:spcPct val="100000"/>
              </a:lnSpc>
              <a:spcAft>
                <a:spcPts val="0"/>
              </a:spcAft>
              <a:buNone/>
            </a:pPr>
            <a:r>
              <a:rPr lang="fr-FR" sz="2000" dirty="0">
                <a:ea typeface="Times New Roman" panose="02020603050405020304" pitchFamily="18" charset="0"/>
              </a:rPr>
              <a:t>La toiture est l’endroit le plus </a:t>
            </a:r>
            <a:r>
              <a:rPr lang="fr-FR" sz="2000" b="1" dirty="0">
                <a:ea typeface="Times New Roman" panose="02020603050405020304" pitchFamily="18" charset="0"/>
              </a:rPr>
              <a:t>stratégique</a:t>
            </a:r>
            <a:r>
              <a:rPr lang="fr-FR" sz="2000" dirty="0">
                <a:ea typeface="Times New Roman" panose="02020603050405020304" pitchFamily="18" charset="0"/>
              </a:rPr>
              <a:t> pour </a:t>
            </a:r>
            <a:r>
              <a:rPr lang="fr-FR" sz="2000" b="1" dirty="0">
                <a:ea typeface="Times New Roman" panose="02020603050405020304" pitchFamily="18" charset="0"/>
              </a:rPr>
              <a:t>isoler efficacement </a:t>
            </a:r>
            <a:r>
              <a:rPr lang="fr-FR" sz="2000" dirty="0">
                <a:ea typeface="Times New Roman" panose="02020603050405020304" pitchFamily="18" charset="0"/>
              </a:rPr>
              <a:t>une maison. Près du tiers des pertes thermiques se situent au niveau du toit.</a:t>
            </a:r>
            <a:endParaRPr lang="fr-FR" sz="1800" dirty="0"/>
          </a:p>
        </p:txBody>
      </p:sp>
      <p:pic>
        <p:nvPicPr>
          <p:cNvPr id="20" name="Imag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662" y="1081171"/>
            <a:ext cx="4221936" cy="510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e 22">
            <a:extLst>
              <a:ext uri="{FF2B5EF4-FFF2-40B4-BE49-F238E27FC236}">
                <a16:creationId xmlns:a16="http://schemas.microsoft.com/office/drawing/2014/main" id="{10749A04-4768-1A48-A419-D16F32A0EB25}"/>
              </a:ext>
            </a:extLst>
          </p:cNvPr>
          <p:cNvGrpSpPr>
            <a:grpSpLocks/>
          </p:cNvGrpSpPr>
          <p:nvPr/>
        </p:nvGrpSpPr>
        <p:grpSpPr bwMode="auto">
          <a:xfrm>
            <a:off x="1303848" y="5926653"/>
            <a:ext cx="4622643" cy="931347"/>
            <a:chOff x="9011665" y="3451998"/>
            <a:chExt cx="3406665" cy="615854"/>
          </a:xfrm>
        </p:grpSpPr>
        <p:sp>
          <p:nvSpPr>
            <p:cNvPr id="24" name="Ellipse 3">
              <a:extLst>
                <a:ext uri="{FF2B5EF4-FFF2-40B4-BE49-F238E27FC236}">
                  <a16:creationId xmlns:a16="http://schemas.microsoft.com/office/drawing/2014/main" id="{179336AE-C532-1C4C-997F-A61E861E8D21}"/>
                </a:ext>
              </a:extLst>
            </p:cNvPr>
            <p:cNvSpPr/>
            <p:nvPr/>
          </p:nvSpPr>
          <p:spPr>
            <a:xfrm>
              <a:off x="9018885" y="3451998"/>
              <a:ext cx="3399445" cy="61585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sz="1600"/>
            </a:p>
          </p:txBody>
        </p:sp>
        <p:sp>
          <p:nvSpPr>
            <p:cNvPr id="25"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011665" y="3497923"/>
              <a:ext cx="3384635" cy="50065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0"/>
                </a:spcBef>
                <a:buNone/>
                <a:defRPr/>
              </a:pPr>
              <a:r>
                <a:rPr lang="fr-FR" sz="1600" dirty="0">
                  <a:solidFill>
                    <a:schemeClr val="bg1"/>
                  </a:solidFill>
                  <a:latin typeface="+mn-lt"/>
                  <a:cs typeface="Calibri" panose="020F0502020204030204" pitchFamily="34" charset="0"/>
                </a:rPr>
                <a:t>Le savais-tu ?</a:t>
              </a:r>
            </a:p>
            <a:p>
              <a:pPr algn="ctr" eaLnBrk="1" hangingPunct="1">
                <a:spcBef>
                  <a:spcPts val="0"/>
                </a:spcBef>
                <a:buNone/>
                <a:defRPr/>
              </a:pPr>
              <a:r>
                <a:rPr lang="fr-FR" sz="1600" dirty="0">
                  <a:solidFill>
                    <a:schemeClr val="bg1"/>
                  </a:solidFill>
                  <a:latin typeface="+mn-lt"/>
                  <a:ea typeface="Times New Roman" panose="02020603050405020304" pitchFamily="18" charset="0"/>
                </a:rPr>
                <a:t>En France, le chauffage représente plus de 60% de la consommation énergétique des ménages.</a:t>
              </a:r>
              <a:endParaRPr lang="fr-FR" sz="1600" dirty="0">
                <a:solidFill>
                  <a:schemeClr val="bg1"/>
                </a:solidFill>
                <a:latin typeface="+mn-lt"/>
                <a:cs typeface="Calibri" panose="020F0502020204030204" pitchFamily="34" charset="0"/>
              </a:endParaRPr>
            </a:p>
          </p:txBody>
        </p:sp>
      </p:grpSp>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38258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1439270">
            <a:off x="7270026" y="3594150"/>
            <a:ext cx="2304956" cy="162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86" name="Groupe 14"/>
          <p:cNvGrpSpPr>
            <a:grpSpLocks/>
          </p:cNvGrpSpPr>
          <p:nvPr/>
        </p:nvGrpSpPr>
        <p:grpSpPr bwMode="auto">
          <a:xfrm>
            <a:off x="6750700" y="3067291"/>
            <a:ext cx="5294108" cy="2591652"/>
            <a:chOff x="3310280" y="1175667"/>
            <a:chExt cx="5296216" cy="2592099"/>
          </a:xfrm>
        </p:grpSpPr>
        <p:sp>
          <p:nvSpPr>
            <p:cNvPr id="113688" name="ZoneTexte 9"/>
            <p:cNvSpPr txBox="1">
              <a:spLocks noChangeArrowheads="1"/>
            </p:cNvSpPr>
            <p:nvPr/>
          </p:nvSpPr>
          <p:spPr bwMode="auto">
            <a:xfrm>
              <a:off x="3310280" y="3367587"/>
              <a:ext cx="5296216" cy="40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 évitant d’utiliser des produits toxiques</a:t>
              </a:r>
            </a:p>
          </p:txBody>
        </p:sp>
        <p:pic>
          <p:nvPicPr>
            <p:cNvPr id="113689"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882478" y="1175667"/>
              <a:ext cx="2170110" cy="217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re 8"/>
          <p:cNvSpPr>
            <a:spLocks noGrp="1"/>
          </p:cNvSpPr>
          <p:nvPr>
            <p:ph type="title"/>
          </p:nvPr>
        </p:nvSpPr>
        <p:spPr/>
        <p:txBody>
          <a:bodyPr/>
          <a:lstStyle/>
          <a:p>
            <a:r>
              <a:rPr lang="fr-FR" dirty="0"/>
              <a:t>Comment puis-je réduire la pollution de l’air intérieur ?</a:t>
            </a:r>
          </a:p>
        </p:txBody>
      </p:sp>
      <p:sp>
        <p:nvSpPr>
          <p:cNvPr id="3" name="Espace réservé du numéro de diapositive 2">
            <a:extLst>
              <a:ext uri="{FF2B5EF4-FFF2-40B4-BE49-F238E27FC236}">
                <a16:creationId xmlns:a16="http://schemas.microsoft.com/office/drawing/2014/main" id="{22469AC0-E29A-EE49-997C-2F09594FF3F2}"/>
              </a:ext>
            </a:extLst>
          </p:cNvPr>
          <p:cNvSpPr>
            <a:spLocks noGrp="1"/>
          </p:cNvSpPr>
          <p:nvPr>
            <p:ph type="sldNum" sz="quarter" idx="12"/>
          </p:nvPr>
        </p:nvSpPr>
        <p:spPr/>
        <p:txBody>
          <a:bodyPr/>
          <a:lstStyle/>
          <a:p>
            <a:pPr>
              <a:defRPr/>
            </a:pPr>
            <a:fld id="{48F265C7-EABA-4DE4-891D-2039DC5DD204}" type="slidenum">
              <a:rPr lang="fr-FR" altLang="fr-FR" smtClean="0"/>
              <a:pPr>
                <a:defRPr/>
              </a:pPr>
              <a:t>143</a:t>
            </a:fld>
            <a:endParaRPr lang="fr-FR" altLang="fr-FR"/>
          </a:p>
        </p:txBody>
      </p:sp>
      <p:sp>
        <p:nvSpPr>
          <p:cNvPr id="113684" name="ZoneTexte 9"/>
          <p:cNvSpPr txBox="1">
            <a:spLocks noChangeArrowheads="1"/>
          </p:cNvSpPr>
          <p:nvPr/>
        </p:nvSpPr>
        <p:spPr bwMode="auto">
          <a:xfrm>
            <a:off x="1868355" y="5267434"/>
            <a:ext cx="516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fr-FR" altLang="fr-FR" sz="2000" b="1" dirty="0">
                <a:latin typeface="+mn-lt"/>
                <a:cs typeface="Calibri" panose="020F0502020204030204" pitchFamily="34" charset="0"/>
              </a:rPr>
              <a:t>Il est conseillé d’aérer 10 minutes le matin, 10 minutes le soir et après chaque  activité polluant l’air</a:t>
            </a:r>
          </a:p>
        </p:txBody>
      </p:sp>
      <p:pic>
        <p:nvPicPr>
          <p:cNvPr id="40" name="Image 39"/>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549" y="4143492"/>
            <a:ext cx="763508" cy="900000"/>
          </a:xfrm>
          <a:prstGeom prst="rect">
            <a:avLst/>
          </a:prstGeom>
        </p:spPr>
      </p:pic>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0995" y="2448154"/>
            <a:ext cx="2604192" cy="2819280"/>
          </a:xfrm>
          <a:prstGeom prst="rect">
            <a:avLst/>
          </a:prstGeom>
        </p:spPr>
      </p:pic>
      <p:sp>
        <p:nvSpPr>
          <p:cNvPr id="15"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err="1">
                <a:latin typeface="+mn-lt"/>
                <a:cs typeface="Arial" panose="020B0604020202020204" pitchFamily="34" charset="0"/>
              </a:rPr>
              <a:t>A.Ev</a:t>
            </a:r>
            <a:endParaRPr lang="fr-FR" altLang="fr-FR" sz="1600" dirty="0">
              <a:latin typeface="+mn-lt"/>
              <a:cs typeface="Arial" panose="020B0604020202020204" pitchFamily="34" charset="0"/>
            </a:endParaRPr>
          </a:p>
        </p:txBody>
      </p:sp>
      <p:pic>
        <p:nvPicPr>
          <p:cNvPr id="33" name="Imag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9204" y="4143492"/>
            <a:ext cx="767773" cy="900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4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3686"/>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11368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sz="3600" dirty="0"/>
              <a:t>Quelles pommes vaut mieux t-il acheter pour limiter la pollution de l’air ? </a:t>
            </a:r>
          </a:p>
        </p:txBody>
      </p:sp>
      <p:sp>
        <p:nvSpPr>
          <p:cNvPr id="9" name="Espace réservé du contenu 8"/>
          <p:cNvSpPr>
            <a:spLocks noGrp="1"/>
          </p:cNvSpPr>
          <p:nvPr>
            <p:ph sz="quarter" idx="4"/>
          </p:nvPr>
        </p:nvSpPr>
        <p:spPr/>
        <p:txBody>
          <a:bodyPr/>
          <a:lstStyle/>
          <a:p>
            <a:pPr marL="0" indent="0">
              <a:buNone/>
            </a:pPr>
            <a:r>
              <a:rPr lang="fr-FR" sz="2000" dirty="0">
                <a:cs typeface="Calibri" panose="020F0502020204030204" pitchFamily="34" charset="0"/>
              </a:rPr>
              <a:t>Acheter des </a:t>
            </a:r>
            <a:r>
              <a:rPr lang="fr-FR" sz="2000" b="1" dirty="0">
                <a:cs typeface="Calibri" panose="020F0502020204030204" pitchFamily="34" charset="0"/>
              </a:rPr>
              <a:t>produits locaux </a:t>
            </a:r>
            <a:r>
              <a:rPr lang="fr-FR" sz="2000" dirty="0">
                <a:cs typeface="Calibri" panose="020F0502020204030204" pitchFamily="34" charset="0"/>
              </a:rPr>
              <a:t>permet de réduire le transport de marchandises (avions, camions, bateaux…) qui est polluant.</a:t>
            </a:r>
          </a:p>
          <a:p>
            <a:pPr marL="0" indent="0">
              <a:buNone/>
            </a:pPr>
            <a:r>
              <a:rPr lang="fr-FR" sz="2000" dirty="0">
                <a:cs typeface="Calibri" panose="020F0502020204030204" pitchFamily="34" charset="0"/>
              </a:rPr>
              <a:t>Il est donc important de faire attention à </a:t>
            </a:r>
            <a:r>
              <a:rPr lang="fr-FR" sz="2000" b="1" dirty="0">
                <a:cs typeface="Calibri" panose="020F0502020204030204" pitchFamily="34" charset="0"/>
              </a:rPr>
              <a:t>l’origine</a:t>
            </a:r>
            <a:r>
              <a:rPr lang="fr-FR" sz="2000" dirty="0">
                <a:cs typeface="Calibri" panose="020F0502020204030204" pitchFamily="34" charset="0"/>
              </a:rPr>
              <a:t> des produits que l’on achète.</a:t>
            </a:r>
          </a:p>
          <a:p>
            <a:endParaRPr lang="fr-FR" sz="2000" dirty="0"/>
          </a:p>
          <a:p>
            <a:pPr marL="0" indent="0">
              <a:buNone/>
            </a:pPr>
            <a:endParaRPr lang="fr-FR" sz="2000" dirty="0"/>
          </a:p>
        </p:txBody>
      </p:sp>
      <p:pic>
        <p:nvPicPr>
          <p:cNvPr id="5" name="Espace réservé du contenu 4" descr="Une image contenant jouet&#10;&#10;Description générée automatiquement">
            <a:extLst>
              <a:ext uri="{FF2B5EF4-FFF2-40B4-BE49-F238E27FC236}">
                <a16:creationId xmlns:a16="http://schemas.microsoft.com/office/drawing/2014/main" id="{2FCB27B2-CD3A-4563-B9D7-839D5E8A1B1F}"/>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4033" r="14714"/>
          <a:stretch/>
        </p:blipFill>
        <p:spPr>
          <a:xfrm>
            <a:off x="2800793" y="1432135"/>
            <a:ext cx="2755051" cy="2119205"/>
          </a:xfrm>
        </p:spPr>
      </p:pic>
      <p:sp>
        <p:nvSpPr>
          <p:cNvPr id="3" name="Espace réservé du numéro de diapositive 2">
            <a:extLst>
              <a:ext uri="{FF2B5EF4-FFF2-40B4-BE49-F238E27FC236}">
                <a16:creationId xmlns:a16="http://schemas.microsoft.com/office/drawing/2014/main" id="{C3FAE97E-DE0D-2149-A096-CA2063BED2D6}"/>
              </a:ext>
            </a:extLst>
          </p:cNvPr>
          <p:cNvSpPr>
            <a:spLocks noGrp="1"/>
          </p:cNvSpPr>
          <p:nvPr>
            <p:ph type="sldNum" sz="quarter" idx="12"/>
          </p:nvPr>
        </p:nvSpPr>
        <p:spPr/>
        <p:txBody>
          <a:bodyPr/>
          <a:lstStyle/>
          <a:p>
            <a:pPr>
              <a:defRPr/>
            </a:pPr>
            <a:fld id="{48F265C7-EABA-4DE4-891D-2039DC5DD204}" type="slidenum">
              <a:rPr lang="fr-FR" altLang="fr-FR" smtClean="0"/>
              <a:pPr>
                <a:defRPr/>
              </a:pPr>
              <a:t>144</a:t>
            </a:fld>
            <a:endParaRPr lang="fr-FR" altLang="fr-FR"/>
          </a:p>
        </p:txBody>
      </p:sp>
      <p:sp>
        <p:nvSpPr>
          <p:cNvPr id="115739" name="Text-01"/>
          <p:cNvSpPr txBox="1">
            <a:spLocks noChangeArrowheads="1"/>
          </p:cNvSpPr>
          <p:nvPr/>
        </p:nvSpPr>
        <p:spPr bwMode="auto">
          <a:xfrm>
            <a:off x="2535554" y="3354073"/>
            <a:ext cx="34220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Arial" panose="020B0604020202020204" pitchFamily="34" charset="0"/>
              </a:rPr>
              <a:t>Des pommes d’un  producteur local</a:t>
            </a:r>
          </a:p>
        </p:txBody>
      </p:sp>
      <p:sp>
        <p:nvSpPr>
          <p:cNvPr id="115735" name="Text-02"/>
          <p:cNvSpPr txBox="1">
            <a:spLocks noChangeArrowheads="1"/>
          </p:cNvSpPr>
          <p:nvPr/>
        </p:nvSpPr>
        <p:spPr bwMode="auto">
          <a:xfrm>
            <a:off x="2535554" y="6406166"/>
            <a:ext cx="3281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latin typeface="+mn-lt"/>
                <a:cs typeface="Arial" panose="020B0604020202020204" pitchFamily="34" charset="0"/>
              </a:rPr>
              <a:t>Des pommes venant de loin</a:t>
            </a:r>
          </a:p>
        </p:txBody>
      </p:sp>
      <p:pic>
        <p:nvPicPr>
          <p:cNvPr id="42" name="Imag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355" y="2346733"/>
            <a:ext cx="767773" cy="900000"/>
          </a:xfrm>
          <a:prstGeom prst="rect">
            <a:avLst/>
          </a:prstGeom>
        </p:spPr>
      </p:pic>
      <p:pic>
        <p:nvPicPr>
          <p:cNvPr id="46" name="Image 45"/>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620" y="5068697"/>
            <a:ext cx="763508" cy="900000"/>
          </a:xfrm>
          <a:prstGeom prst="rect">
            <a:avLst/>
          </a:prstGeom>
        </p:spPr>
      </p:pic>
      <p:pic>
        <p:nvPicPr>
          <p:cNvPr id="19" name="Image 2"/>
          <p:cNvPicPr>
            <a:picLocks noChangeAspect="1"/>
          </p:cNvPicPr>
          <p:nvPr/>
        </p:nvPicPr>
        <p:blipFill>
          <a:blip r:embed="rId6" cstate="print">
            <a:extLst>
              <a:ext uri="{28A0092B-C50C-407E-A947-70E740481C1C}">
                <a14:useLocalDpi xmlns:a14="http://schemas.microsoft.com/office/drawing/2010/main" val="0"/>
              </a:ext>
            </a:extLst>
          </a:blip>
          <a:srcRect t="15231" b="18935"/>
          <a:stretch>
            <a:fillRect/>
          </a:stretch>
        </p:blipFill>
        <p:spPr bwMode="auto">
          <a:xfrm>
            <a:off x="7192878" y="3734552"/>
            <a:ext cx="3292497" cy="30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PL.L</a:t>
            </a:r>
            <a:endParaRPr lang="fr-FR" altLang="fr-FR" sz="1000" dirty="0">
              <a:latin typeface="+mn-lt"/>
              <a:cs typeface="Arial" panose="020B0604020202020204" pitchFamily="34" charset="0"/>
            </a:endParaRPr>
          </a:p>
        </p:txBody>
      </p:sp>
      <p:sp>
        <p:nvSpPr>
          <p:cNvPr id="21" name="Ellipse 20">
            <a:extLst>
              <a:ext uri="{FF2B5EF4-FFF2-40B4-BE49-F238E27FC236}">
                <a16:creationId xmlns:a16="http://schemas.microsoft.com/office/drawing/2014/main" id="{A676FC4F-BE55-412B-B425-9825F15AD17F}"/>
              </a:ext>
            </a:extLst>
          </p:cNvPr>
          <p:cNvSpPr/>
          <p:nvPr/>
        </p:nvSpPr>
        <p:spPr>
          <a:xfrm>
            <a:off x="2572902" y="1420250"/>
            <a:ext cx="3422007" cy="272348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Picture 6">
            <a:extLst>
              <a:ext uri="{FF2B5EF4-FFF2-40B4-BE49-F238E27FC236}">
                <a16:creationId xmlns:a16="http://schemas.microsoft.com/office/drawing/2014/main" id="{92A159ED-2E65-4256-95B7-2C462349B0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27840" y="4923210"/>
            <a:ext cx="756857" cy="759706"/>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E2F86D70-224D-4F59-9AE9-9535F60A8D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2234" y="4055257"/>
            <a:ext cx="3901448" cy="2438405"/>
          </a:xfrm>
          <a:prstGeom prst="rect">
            <a:avLst/>
          </a:prstGeom>
        </p:spPr>
      </p:pic>
      <p:pic>
        <p:nvPicPr>
          <p:cNvPr id="26" name="Picture 5">
            <a:extLst>
              <a:ext uri="{FF2B5EF4-FFF2-40B4-BE49-F238E27FC236}">
                <a16:creationId xmlns:a16="http://schemas.microsoft.com/office/drawing/2014/main" id="{E851B308-B2FE-4FB5-943C-F7030501A2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4250" y="2254739"/>
            <a:ext cx="842212" cy="885374"/>
          </a:xfrm>
          <a:prstGeom prst="rect">
            <a:avLst/>
          </a:prstGeom>
        </p:spPr>
      </p:pic>
      <p:pic>
        <p:nvPicPr>
          <p:cNvPr id="27" name="Picture 6">
            <a:extLst>
              <a:ext uri="{FF2B5EF4-FFF2-40B4-BE49-F238E27FC236}">
                <a16:creationId xmlns:a16="http://schemas.microsoft.com/office/drawing/2014/main" id="{749F64B6-E1B7-418F-8689-B82D71A0B1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763" y="5122825"/>
            <a:ext cx="756857" cy="7597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6"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80">
                                          <p:stCondLst>
                                            <p:cond delay="0"/>
                                          </p:stCondLst>
                                        </p:cTn>
                                        <p:tgtEl>
                                          <p:spTgt spid="26"/>
                                        </p:tgtEl>
                                      </p:cBhvr>
                                    </p:animEffect>
                                    <p:anim calcmode="lin" valueType="num">
                                      <p:cBhvr>
                                        <p:cTn id="1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1" dur="26">
                                          <p:stCondLst>
                                            <p:cond delay="650"/>
                                          </p:stCondLst>
                                        </p:cTn>
                                        <p:tgtEl>
                                          <p:spTgt spid="26"/>
                                        </p:tgtEl>
                                      </p:cBhvr>
                                      <p:to x="100000" y="60000"/>
                                    </p:animScale>
                                    <p:animScale>
                                      <p:cBhvr>
                                        <p:cTn id="22" dur="166" decel="50000">
                                          <p:stCondLst>
                                            <p:cond delay="676"/>
                                          </p:stCondLst>
                                        </p:cTn>
                                        <p:tgtEl>
                                          <p:spTgt spid="26"/>
                                        </p:tgtEl>
                                      </p:cBhvr>
                                      <p:to x="100000" y="100000"/>
                                    </p:animScale>
                                    <p:animScale>
                                      <p:cBhvr>
                                        <p:cTn id="23" dur="26">
                                          <p:stCondLst>
                                            <p:cond delay="1312"/>
                                          </p:stCondLst>
                                        </p:cTn>
                                        <p:tgtEl>
                                          <p:spTgt spid="26"/>
                                        </p:tgtEl>
                                      </p:cBhvr>
                                      <p:to x="100000" y="80000"/>
                                    </p:animScale>
                                    <p:animScale>
                                      <p:cBhvr>
                                        <p:cTn id="24" dur="166" decel="50000">
                                          <p:stCondLst>
                                            <p:cond delay="1338"/>
                                          </p:stCondLst>
                                        </p:cTn>
                                        <p:tgtEl>
                                          <p:spTgt spid="26"/>
                                        </p:tgtEl>
                                      </p:cBhvr>
                                      <p:to x="100000" y="100000"/>
                                    </p:animScale>
                                    <p:animScale>
                                      <p:cBhvr>
                                        <p:cTn id="25" dur="26">
                                          <p:stCondLst>
                                            <p:cond delay="1642"/>
                                          </p:stCondLst>
                                        </p:cTn>
                                        <p:tgtEl>
                                          <p:spTgt spid="26"/>
                                        </p:tgtEl>
                                      </p:cBhvr>
                                      <p:to x="100000" y="90000"/>
                                    </p:animScale>
                                    <p:animScale>
                                      <p:cBhvr>
                                        <p:cTn id="26" dur="166" decel="50000">
                                          <p:stCondLst>
                                            <p:cond delay="1668"/>
                                          </p:stCondLst>
                                        </p:cTn>
                                        <p:tgtEl>
                                          <p:spTgt spid="26"/>
                                        </p:tgtEl>
                                      </p:cBhvr>
                                      <p:to x="100000" y="100000"/>
                                    </p:animScale>
                                    <p:animScale>
                                      <p:cBhvr>
                                        <p:cTn id="27" dur="26">
                                          <p:stCondLst>
                                            <p:cond delay="1808"/>
                                          </p:stCondLst>
                                        </p:cTn>
                                        <p:tgtEl>
                                          <p:spTgt spid="26"/>
                                        </p:tgtEl>
                                      </p:cBhvr>
                                      <p:to x="100000" y="95000"/>
                                    </p:animScale>
                                    <p:animScale>
                                      <p:cBhvr>
                                        <p:cTn id="28" dur="166" decel="50000">
                                          <p:stCondLst>
                                            <p:cond delay="1834"/>
                                          </p:stCondLst>
                                        </p:cTn>
                                        <p:tgtEl>
                                          <p:spTgt spid="26"/>
                                        </p:tgtEl>
                                      </p:cBhvr>
                                      <p:to x="100000" y="100000"/>
                                    </p:animScale>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6"/>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1000" fill="hold"/>
                                        <p:tgtEl>
                                          <p:spTgt spid="27"/>
                                        </p:tgtEl>
                                        <p:attrNameLst>
                                          <p:attrName>ppt_w</p:attrName>
                                        </p:attrNameLst>
                                      </p:cBhvr>
                                      <p:tavLst>
                                        <p:tav tm="0">
                                          <p:val>
                                            <p:fltVal val="0"/>
                                          </p:val>
                                        </p:tav>
                                        <p:tav tm="100000">
                                          <p:val>
                                            <p:strVal val="#ppt_w"/>
                                          </p:val>
                                        </p:tav>
                                      </p:tavLst>
                                    </p:anim>
                                    <p:anim calcmode="lin" valueType="num">
                                      <p:cBhvr>
                                        <p:cTn id="35" dur="1000" fill="hold"/>
                                        <p:tgtEl>
                                          <p:spTgt spid="27"/>
                                        </p:tgtEl>
                                        <p:attrNameLst>
                                          <p:attrName>ppt_h</p:attrName>
                                        </p:attrNameLst>
                                      </p:cBhvr>
                                      <p:tavLst>
                                        <p:tav tm="0">
                                          <p:val>
                                            <p:fltVal val="0"/>
                                          </p:val>
                                        </p:tav>
                                        <p:tav tm="100000">
                                          <p:val>
                                            <p:strVal val="#ppt_h"/>
                                          </p:val>
                                        </p:tav>
                                      </p:tavLst>
                                    </p:anim>
                                    <p:anim calcmode="lin" valueType="num">
                                      <p:cBhvr>
                                        <p:cTn id="36" dur="1000" fill="hold"/>
                                        <p:tgtEl>
                                          <p:spTgt spid="27"/>
                                        </p:tgtEl>
                                        <p:attrNameLst>
                                          <p:attrName>style.rotation</p:attrName>
                                        </p:attrNameLst>
                                      </p:cBhvr>
                                      <p:tavLst>
                                        <p:tav tm="0">
                                          <p:val>
                                            <p:fltVal val="90"/>
                                          </p:val>
                                        </p:tav>
                                        <p:tav tm="100000">
                                          <p:val>
                                            <p:fltVal val="0"/>
                                          </p:val>
                                        </p:tav>
                                      </p:tavLst>
                                    </p:anim>
                                    <p:animEffect transition="in" filter="fade">
                                      <p:cBhvr>
                                        <p:cTn id="37" dur="1000"/>
                                        <p:tgtEl>
                                          <p:spTgt spid="27"/>
                                        </p:tgtEl>
                                      </p:cBhvr>
                                    </p:animEffect>
                                  </p:childTnLst>
                                </p:cTn>
                              </p:par>
                            </p:childTnLst>
                          </p:cTn>
                        </p:par>
                      </p:childTnLst>
                    </p:cTn>
                  </p:par>
                </p:childTnLst>
              </p:cTn>
              <p:nextCondLst>
                <p:cond evt="onClick" delay="0">
                  <p:tgtEl>
                    <p:spTgt spid="46"/>
                  </p:tgtEl>
                </p:cond>
              </p:nextCondLst>
            </p:seq>
          </p:childTnLst>
        </p:cTn>
      </p:par>
    </p:tnLst>
    <p:bldLst>
      <p:bldP spid="9" grpId="0" uiExpand="1" build="p"/>
      <p:bldP spid="2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solidFill>
                  <a:srgbClr val="79BC45"/>
                </a:solidFill>
              </a:rPr>
              <a:t>Vidéo : bien acheter pour diminuer la pollution de l’air</a:t>
            </a:r>
          </a:p>
        </p:txBody>
      </p:sp>
      <p:sp>
        <p:nvSpPr>
          <p:cNvPr id="8" name="Espace réservé du contenu 7"/>
          <p:cNvSpPr>
            <a:spLocks noGrp="1"/>
          </p:cNvSpPr>
          <p:nvPr>
            <p:ph sz="quarter" idx="4"/>
          </p:nvPr>
        </p:nvSpPr>
        <p:spPr/>
        <p:txBody>
          <a:bodyPr/>
          <a:lstStyle/>
          <a:p>
            <a:r>
              <a:rPr lang="fr-FR" sz="2400" dirty="0"/>
              <a:t>Après avoir regardé cette courte vidéo :</a:t>
            </a:r>
          </a:p>
          <a:p>
            <a:pPr marL="457200" indent="-457200">
              <a:buFont typeface="Arial" panose="020B0604020202020204" pitchFamily="34" charset="0"/>
              <a:buChar char="•"/>
            </a:pPr>
            <a:r>
              <a:rPr lang="fr-FR" dirty="0"/>
              <a:t>Qu’avez-vous appris ? </a:t>
            </a:r>
          </a:p>
          <a:p>
            <a:pPr marL="457200" indent="-457200">
              <a:buFont typeface="Arial" panose="020B0604020202020204" pitchFamily="34" charset="0"/>
              <a:buChar char="•"/>
            </a:pPr>
            <a:r>
              <a:rPr lang="fr-FR" dirty="0"/>
              <a:t>Qu’en pensez-vous ?  </a:t>
            </a:r>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145</a:t>
            </a:fld>
            <a:endParaRPr lang="fr-FR" dirty="0">
              <a:solidFill>
                <a:schemeClr val="bg1"/>
              </a:solidFill>
            </a:endParaRPr>
          </a:p>
        </p:txBody>
      </p:sp>
      <p:pic>
        <p:nvPicPr>
          <p:cNvPr id="9" name="Image 2"/>
          <p:cNvPicPr>
            <a:picLocks noChangeAspect="1"/>
          </p:cNvPicPr>
          <p:nvPr/>
        </p:nvPicPr>
        <p:blipFill>
          <a:blip r:embed="rId2" cstate="print">
            <a:extLst>
              <a:ext uri="{28A0092B-C50C-407E-A947-70E740481C1C}">
                <a14:useLocalDpi xmlns:a14="http://schemas.microsoft.com/office/drawing/2010/main" val="0"/>
              </a:ext>
            </a:extLst>
          </a:blip>
          <a:srcRect t="15231" b="18935"/>
          <a:stretch>
            <a:fillRect/>
          </a:stretch>
        </p:blipFill>
        <p:spPr bwMode="auto">
          <a:xfrm>
            <a:off x="1350878" y="2069236"/>
            <a:ext cx="4414922" cy="410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953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9982A5B-B85F-BF44-9629-C8B78EEC0A68}"/>
              </a:ext>
            </a:extLst>
          </p:cNvPr>
          <p:cNvPicPr>
            <a:picLocks noChangeAspect="1"/>
          </p:cNvPicPr>
          <p:nvPr/>
        </p:nvPicPr>
        <p:blipFill rotWithShape="1">
          <a:blip r:embed="rId3">
            <a:extLst>
              <a:ext uri="{28A0092B-C50C-407E-A947-70E740481C1C}">
                <a14:useLocalDpi xmlns:a14="http://schemas.microsoft.com/office/drawing/2010/main" val="0"/>
              </a:ext>
            </a:extLst>
          </a:blip>
          <a:srcRect l="24245" t="64324" r="58034" b="26374"/>
          <a:stretch/>
        </p:blipFill>
        <p:spPr>
          <a:xfrm>
            <a:off x="8743129" y="4297822"/>
            <a:ext cx="2069648" cy="1538992"/>
          </a:xfrm>
          <a:prstGeom prst="rect">
            <a:avLst/>
          </a:prstGeom>
        </p:spPr>
      </p:pic>
      <p:pic>
        <p:nvPicPr>
          <p:cNvPr id="10" name="Image 9">
            <a:extLst>
              <a:ext uri="{FF2B5EF4-FFF2-40B4-BE49-F238E27FC236}">
                <a16:creationId xmlns:a16="http://schemas.microsoft.com/office/drawing/2014/main" id="{700FC6AA-F467-8C4B-86B5-31FC1F2BF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829" y="4575514"/>
            <a:ext cx="2152908" cy="1261300"/>
          </a:xfrm>
          <a:prstGeom prst="rect">
            <a:avLst/>
          </a:prstGeom>
        </p:spPr>
      </p:pic>
      <p:pic>
        <p:nvPicPr>
          <p:cNvPr id="14" name="Image 13">
            <a:extLst>
              <a:ext uri="{FF2B5EF4-FFF2-40B4-BE49-F238E27FC236}">
                <a16:creationId xmlns:a16="http://schemas.microsoft.com/office/drawing/2014/main" id="{8C716D30-3CEC-1241-B37A-8062953BB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633" y="3558146"/>
            <a:ext cx="1388328" cy="2278668"/>
          </a:xfrm>
          <a:prstGeom prst="rect">
            <a:avLst/>
          </a:prstGeom>
        </p:spPr>
      </p:pic>
      <p:pic>
        <p:nvPicPr>
          <p:cNvPr id="16" name="Image 15">
            <a:extLst>
              <a:ext uri="{FF2B5EF4-FFF2-40B4-BE49-F238E27FC236}">
                <a16:creationId xmlns:a16="http://schemas.microsoft.com/office/drawing/2014/main" id="{C9914504-725B-484D-8097-6D7BDEFF8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8510" y="1290484"/>
            <a:ext cx="1601972" cy="1828667"/>
          </a:xfrm>
          <a:prstGeom prst="rect">
            <a:avLst/>
          </a:prstGeom>
        </p:spPr>
      </p:pic>
      <p:pic>
        <p:nvPicPr>
          <p:cNvPr id="3" name="Image 2">
            <a:extLst>
              <a:ext uri="{FF2B5EF4-FFF2-40B4-BE49-F238E27FC236}">
                <a16:creationId xmlns:a16="http://schemas.microsoft.com/office/drawing/2014/main" id="{4B924771-8CAD-044B-984C-687DAA68E1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490" y="3441225"/>
            <a:ext cx="857880" cy="2395589"/>
          </a:xfrm>
          <a:prstGeom prst="rect">
            <a:avLst/>
          </a:prstGeom>
        </p:spPr>
      </p:pic>
      <p:pic>
        <p:nvPicPr>
          <p:cNvPr id="8" name="Image 7">
            <a:extLst>
              <a:ext uri="{FF2B5EF4-FFF2-40B4-BE49-F238E27FC236}">
                <a16:creationId xmlns:a16="http://schemas.microsoft.com/office/drawing/2014/main" id="{39CC5F99-69E2-3045-B032-F940012309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2479" y="1340754"/>
            <a:ext cx="1538223" cy="1728127"/>
          </a:xfrm>
          <a:prstGeom prst="rect">
            <a:avLst/>
          </a:prstGeom>
        </p:spPr>
      </p:pic>
      <p:pic>
        <p:nvPicPr>
          <p:cNvPr id="4" name="Image 3">
            <a:extLst>
              <a:ext uri="{FF2B5EF4-FFF2-40B4-BE49-F238E27FC236}">
                <a16:creationId xmlns:a16="http://schemas.microsoft.com/office/drawing/2014/main" id="{EDAD86E0-A616-AC4C-A0B1-CC76D40E701E}"/>
              </a:ext>
            </a:extLst>
          </p:cNvPr>
          <p:cNvPicPr>
            <a:picLocks noChangeAspect="1"/>
          </p:cNvPicPr>
          <p:nvPr/>
        </p:nvPicPr>
        <p:blipFill rotWithShape="1">
          <a:blip r:embed="rId9">
            <a:extLst>
              <a:ext uri="{28A0092B-C50C-407E-A947-70E740481C1C}">
                <a14:useLocalDpi xmlns:a14="http://schemas.microsoft.com/office/drawing/2010/main" val="0"/>
              </a:ext>
            </a:extLst>
          </a:blip>
          <a:srcRect l="55404" t="50988" r="6056"/>
          <a:stretch/>
        </p:blipFill>
        <p:spPr>
          <a:xfrm>
            <a:off x="2076331" y="1334478"/>
            <a:ext cx="1931905" cy="1740679"/>
          </a:xfrm>
          <a:prstGeom prst="rect">
            <a:avLst/>
          </a:prstGeom>
        </p:spPr>
      </p:pic>
      <p:sp>
        <p:nvSpPr>
          <p:cNvPr id="6" name="Espace réservé du numéro de diapositive 5">
            <a:extLst>
              <a:ext uri="{FF2B5EF4-FFF2-40B4-BE49-F238E27FC236}">
                <a16:creationId xmlns:a16="http://schemas.microsoft.com/office/drawing/2014/main" id="{B03E2FCE-9988-2848-9710-E1CDFB4786D6}"/>
              </a:ext>
            </a:extLst>
          </p:cNvPr>
          <p:cNvSpPr>
            <a:spLocks noGrp="1"/>
          </p:cNvSpPr>
          <p:nvPr>
            <p:ph type="sldNum" sz="quarter" idx="12"/>
          </p:nvPr>
        </p:nvSpPr>
        <p:spPr/>
        <p:txBody>
          <a:bodyPr/>
          <a:lstStyle/>
          <a:p>
            <a:pPr>
              <a:defRPr/>
            </a:pPr>
            <a:fld id="{765CB52E-4FA4-48CA-9E84-B846F3A98BEF}" type="slidenum">
              <a:rPr lang="fr-FR" altLang="fr-FR" smtClean="0"/>
              <a:pPr>
                <a:defRPr/>
              </a:pPr>
              <a:t>146</a:t>
            </a:fld>
            <a:endParaRPr lang="fr-FR" altLang="fr-FR" dirty="0"/>
          </a:p>
        </p:txBody>
      </p:sp>
      <p:sp>
        <p:nvSpPr>
          <p:cNvPr id="19" name="Titre 18"/>
          <p:cNvSpPr>
            <a:spLocks noGrp="1"/>
          </p:cNvSpPr>
          <p:nvPr>
            <p:ph type="title"/>
          </p:nvPr>
        </p:nvSpPr>
        <p:spPr/>
        <p:txBody>
          <a:bodyPr/>
          <a:lstStyle/>
          <a:p>
            <a:r>
              <a:rPr lang="fr-FR" sz="3600" dirty="0"/>
              <a:t>Quelques produits pour un ménage écologique</a:t>
            </a:r>
          </a:p>
        </p:txBody>
      </p:sp>
      <p:grpSp>
        <p:nvGrpSpPr>
          <p:cNvPr id="53" name="Groupe 52"/>
          <p:cNvGrpSpPr/>
          <p:nvPr/>
        </p:nvGrpSpPr>
        <p:grpSpPr>
          <a:xfrm>
            <a:off x="2534683" y="1664190"/>
            <a:ext cx="1015200" cy="1015200"/>
            <a:chOff x="2979068" y="2181479"/>
            <a:chExt cx="1015200" cy="1015200"/>
          </a:xfrm>
          <a:solidFill>
            <a:srgbClr val="42C4E3"/>
          </a:solidFill>
        </p:grpSpPr>
        <p:sp>
          <p:nvSpPr>
            <p:cNvPr id="54"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5"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56" name="Groupe 55"/>
          <p:cNvGrpSpPr/>
          <p:nvPr/>
        </p:nvGrpSpPr>
        <p:grpSpPr>
          <a:xfrm>
            <a:off x="9171896" y="1664190"/>
            <a:ext cx="1015200" cy="1015200"/>
            <a:chOff x="9725308" y="2293938"/>
            <a:chExt cx="1015200" cy="1015200"/>
          </a:xfrm>
        </p:grpSpPr>
        <p:sp>
          <p:nvSpPr>
            <p:cNvPr id="57"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8"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59" name="Groupe 58"/>
          <p:cNvGrpSpPr/>
          <p:nvPr/>
        </p:nvGrpSpPr>
        <p:grpSpPr>
          <a:xfrm>
            <a:off x="4780626" y="4714034"/>
            <a:ext cx="1015200" cy="1015200"/>
            <a:chOff x="6250282" y="5007328"/>
            <a:chExt cx="1015200" cy="1015200"/>
          </a:xfrm>
        </p:grpSpPr>
        <p:sp>
          <p:nvSpPr>
            <p:cNvPr id="60"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1"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62" name="Groupe 61"/>
          <p:cNvGrpSpPr/>
          <p:nvPr/>
        </p:nvGrpSpPr>
        <p:grpSpPr>
          <a:xfrm>
            <a:off x="2453402" y="4714034"/>
            <a:ext cx="1015200" cy="1015200"/>
            <a:chOff x="3027027" y="5047015"/>
            <a:chExt cx="1015200" cy="1015200"/>
          </a:xfrm>
        </p:grpSpPr>
        <p:sp>
          <p:nvSpPr>
            <p:cNvPr id="63"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4"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65" name="Groupe 64"/>
          <p:cNvGrpSpPr/>
          <p:nvPr/>
        </p:nvGrpSpPr>
        <p:grpSpPr>
          <a:xfrm>
            <a:off x="5953990" y="1664190"/>
            <a:ext cx="1015200" cy="1015200"/>
            <a:chOff x="6429109" y="2275219"/>
            <a:chExt cx="1015200" cy="1015200"/>
          </a:xfrm>
        </p:grpSpPr>
        <p:sp>
          <p:nvSpPr>
            <p:cNvPr id="66"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7"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68" name="Groupe 67"/>
          <p:cNvGrpSpPr/>
          <p:nvPr/>
        </p:nvGrpSpPr>
        <p:grpSpPr>
          <a:xfrm>
            <a:off x="7023523" y="4714034"/>
            <a:ext cx="1015200" cy="1015200"/>
            <a:chOff x="9902970" y="5173076"/>
            <a:chExt cx="1015200" cy="1015200"/>
          </a:xfrm>
        </p:grpSpPr>
        <p:sp>
          <p:nvSpPr>
            <p:cNvPr id="69"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0"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71" name="Groupe 70"/>
          <p:cNvGrpSpPr/>
          <p:nvPr/>
        </p:nvGrpSpPr>
        <p:grpSpPr>
          <a:xfrm>
            <a:off x="9266419" y="4714034"/>
            <a:ext cx="1015200" cy="1015200"/>
            <a:chOff x="9902970" y="5173076"/>
            <a:chExt cx="1015200" cy="1015200"/>
          </a:xfrm>
        </p:grpSpPr>
        <p:sp>
          <p:nvSpPr>
            <p:cNvPr id="72"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3"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7</a:t>
              </a:r>
            </a:p>
          </p:txBody>
        </p:sp>
      </p:grpSp>
      <p:sp>
        <p:nvSpPr>
          <p:cNvPr id="2" name="ZoneTexte 1"/>
          <p:cNvSpPr txBox="1"/>
          <p:nvPr/>
        </p:nvSpPr>
        <p:spPr>
          <a:xfrm>
            <a:off x="0" y="6581001"/>
            <a:ext cx="1598194" cy="338554"/>
          </a:xfrm>
          <a:prstGeom prst="rect">
            <a:avLst/>
          </a:prstGeom>
          <a:noFill/>
        </p:spPr>
        <p:txBody>
          <a:bodyPr wrap="none" rtlCol="0">
            <a:spAutoFit/>
          </a:bodyPr>
          <a:lstStyle/>
          <a:p>
            <a:r>
              <a:rPr lang="fr-FR" sz="1600" dirty="0">
                <a:latin typeface="+mn-lt"/>
              </a:rPr>
              <a:t>E.B.SM.C.SN.V.S</a:t>
            </a:r>
            <a:endParaRPr lang="fr-FR" sz="1200" dirty="0">
              <a:latin typeface="+mn-lt"/>
            </a:endParaRPr>
          </a:p>
        </p:txBody>
      </p:sp>
      <p:sp>
        <p:nvSpPr>
          <p:cNvPr id="33" name="Rectangle 32"/>
          <p:cNvSpPr>
            <a:spLocks noChangeArrowheads="1"/>
          </p:cNvSpPr>
          <p:nvPr/>
        </p:nvSpPr>
        <p:spPr bwMode="auto">
          <a:xfrm>
            <a:off x="1412241" y="2973255"/>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Eau</a:t>
            </a:r>
          </a:p>
        </p:txBody>
      </p:sp>
      <p:sp>
        <p:nvSpPr>
          <p:cNvPr id="34" name="Rectangle 32"/>
          <p:cNvSpPr>
            <a:spLocks noChangeArrowheads="1"/>
          </p:cNvSpPr>
          <p:nvPr/>
        </p:nvSpPr>
        <p:spPr bwMode="auto">
          <a:xfrm>
            <a:off x="872833" y="5808707"/>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Citron</a:t>
            </a:r>
          </a:p>
        </p:txBody>
      </p:sp>
      <p:sp>
        <p:nvSpPr>
          <p:cNvPr id="35" name="Rectangle 32"/>
          <p:cNvSpPr>
            <a:spLocks noChangeArrowheads="1"/>
          </p:cNvSpPr>
          <p:nvPr/>
        </p:nvSpPr>
        <p:spPr bwMode="auto">
          <a:xfrm>
            <a:off x="8239097" y="2973255"/>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Savon de Marseille</a:t>
            </a:r>
          </a:p>
        </p:txBody>
      </p:sp>
      <p:sp>
        <p:nvSpPr>
          <p:cNvPr id="36" name="Rectangle 32"/>
          <p:cNvSpPr>
            <a:spLocks noChangeArrowheads="1"/>
          </p:cNvSpPr>
          <p:nvPr/>
        </p:nvSpPr>
        <p:spPr bwMode="auto">
          <a:xfrm>
            <a:off x="3644360" y="5808707"/>
            <a:ext cx="3259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Savon noir</a:t>
            </a:r>
          </a:p>
        </p:txBody>
      </p:sp>
      <p:sp>
        <p:nvSpPr>
          <p:cNvPr id="37" name="Rectangle 32"/>
          <p:cNvSpPr>
            <a:spLocks noChangeArrowheads="1"/>
          </p:cNvSpPr>
          <p:nvPr/>
        </p:nvSpPr>
        <p:spPr bwMode="auto">
          <a:xfrm>
            <a:off x="4825669" y="2973255"/>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Bicarbonate de soude</a:t>
            </a:r>
          </a:p>
        </p:txBody>
      </p:sp>
      <p:sp>
        <p:nvSpPr>
          <p:cNvPr id="38" name="Rectangle 32"/>
          <p:cNvSpPr>
            <a:spLocks noChangeArrowheads="1"/>
          </p:cNvSpPr>
          <p:nvPr/>
        </p:nvSpPr>
        <p:spPr bwMode="auto">
          <a:xfrm>
            <a:off x="5425059" y="5808707"/>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Vinaigre blanc</a:t>
            </a:r>
          </a:p>
        </p:txBody>
      </p:sp>
      <p:sp>
        <p:nvSpPr>
          <p:cNvPr id="39" name="Rectangle 32"/>
          <p:cNvSpPr>
            <a:spLocks noChangeArrowheads="1"/>
          </p:cNvSpPr>
          <p:nvPr/>
        </p:nvSpPr>
        <p:spPr bwMode="auto">
          <a:xfrm>
            <a:off x="8194596" y="5808707"/>
            <a:ext cx="3259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Cristaux de soude</a:t>
            </a:r>
          </a:p>
        </p:txBody>
      </p:sp>
    </p:spTree>
    <p:extLst>
      <p:ext uri="{BB962C8B-B14F-4D97-AF65-F5344CB8AC3E}">
        <p14:creationId xmlns:p14="http://schemas.microsoft.com/office/powerpoint/2010/main" val="3520262682"/>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11" restart="whenNotActive" fill="hold" evtFilter="cancelBubble" nodeType="interactiveSeq">
                <p:stCondLst>
                  <p:cond evt="onClick" delay="0">
                    <p:tgtEl>
                      <p:spTgt spid="6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6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6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29" restart="whenNotActive" fill="hold" evtFilter="cancelBubble" nodeType="interactiveSeq">
                <p:stCondLst>
                  <p:cond evt="onClick" delay="0">
                    <p:tgtEl>
                      <p:spTgt spid="5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59"/>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38" restart="whenNotActive" fill="hold" evtFilter="cancelBubble" nodeType="interactiveSeq">
                <p:stCondLst>
                  <p:cond evt="onClick" delay="0">
                    <p:tgtEl>
                      <p:spTgt spid="6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withEffect">
                                  <p:stCondLst>
                                    <p:cond delay="0"/>
                                  </p:stCondLst>
                                  <p:childTnLst>
                                    <p:set>
                                      <p:cBhvr>
                                        <p:cTn id="51" dur="1" fill="hold">
                                          <p:stCondLst>
                                            <p:cond delay="0"/>
                                          </p:stCondLst>
                                        </p:cTn>
                                        <p:tgtEl>
                                          <p:spTgt spid="62"/>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56" restart="whenNotActive" fill="hold" evtFilter="cancelBubble" nodeType="interactiveSeq">
                <p:stCondLst>
                  <p:cond evt="onClick" delay="0">
                    <p:tgtEl>
                      <p:spTgt spid="71"/>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7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71"/>
                  </p:tgtEl>
                </p:cond>
              </p:nextCondLst>
            </p:seq>
          </p:childTnLst>
        </p:cTn>
      </p:par>
    </p:tnLst>
    <p:bldLst>
      <p:bldP spid="33" grpId="0"/>
      <p:bldP spid="34" grpId="0"/>
      <p:bldP spid="35" grpId="0"/>
      <p:bldP spid="36" grpId="0"/>
      <p:bldP spid="37" grpId="0"/>
      <p:bldP spid="38" grpId="0"/>
      <p:bldP spid="39"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70" name="Google Shape;370;p46"/>
          <p:cNvSpPr txBox="1"/>
          <p:nvPr/>
        </p:nvSpPr>
        <p:spPr>
          <a:xfrm>
            <a:off x="572908" y="1051718"/>
            <a:ext cx="12620625" cy="708025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373" name="Google Shape;373;p46"/>
          <p:cNvGrpSpPr/>
          <p:nvPr/>
        </p:nvGrpSpPr>
        <p:grpSpPr>
          <a:xfrm rot="-360000">
            <a:off x="9128540" y="109726"/>
            <a:ext cx="2630904" cy="1262370"/>
            <a:chOff x="8206285" y="365783"/>
            <a:chExt cx="2630905" cy="1263498"/>
          </a:xfrm>
          <a:solidFill>
            <a:schemeClr val="accent5"/>
          </a:solidFill>
        </p:grpSpPr>
        <p:sp>
          <p:nvSpPr>
            <p:cNvPr id="374" name="Google Shape;374;p46"/>
            <p:cNvSpPr/>
            <p:nvPr/>
          </p:nvSpPr>
          <p:spPr>
            <a:xfrm rot="600000">
              <a:off x="8357678" y="551841"/>
              <a:ext cx="2220913" cy="891383"/>
            </a:xfrm>
            <a:custGeom>
              <a:avLst/>
              <a:gdLst/>
              <a:ahLst/>
              <a:cxnLst/>
              <a:rect l="l" t="t" r="r" b="b"/>
              <a:pathLst>
                <a:path w="5302896" h="2314209" extrusionOk="0">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n-lt"/>
                <a:ea typeface="Calibri"/>
                <a:cs typeface="Calibri"/>
                <a:sym typeface="Calibri"/>
              </a:endParaRPr>
            </a:p>
          </p:txBody>
        </p:sp>
        <p:sp>
          <p:nvSpPr>
            <p:cNvPr id="375" name="Google Shape;375;p46"/>
            <p:cNvSpPr txBox="1"/>
            <p:nvPr/>
          </p:nvSpPr>
          <p:spPr>
            <a:xfrm rot="600000">
              <a:off x="8243006" y="698226"/>
              <a:ext cx="2557462" cy="64669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600" b="1" i="0" u="none" strike="noStrike" kern="0" cap="none" spc="0" normalizeH="0" baseline="0" noProof="0" dirty="0">
                  <a:ln>
                    <a:noFill/>
                  </a:ln>
                  <a:solidFill>
                    <a:srgbClr val="FFFFFF"/>
                  </a:solidFill>
                  <a:effectLst/>
                  <a:uLnTx/>
                  <a:uFillTx/>
                  <a:latin typeface="+mn-lt"/>
                  <a:ea typeface="Calibri"/>
                  <a:cs typeface="Calibri"/>
                  <a:sym typeface="Calibri"/>
                </a:rPr>
                <a:t>Merci à </a:t>
              </a:r>
              <a:r>
                <a:rPr kumimoji="0" lang="en-US" sz="1600" b="1" i="0" u="none" strike="noStrike" kern="0" cap="none" spc="0" normalizeH="0" baseline="0" noProof="0" dirty="0" err="1">
                  <a:ln>
                    <a:noFill/>
                  </a:ln>
                  <a:solidFill>
                    <a:srgbClr val="FFFFFF"/>
                  </a:solidFill>
                  <a:effectLst/>
                  <a:uLnTx/>
                  <a:uFillTx/>
                  <a:latin typeface="+mn-lt"/>
                  <a:ea typeface="Calibri"/>
                  <a:cs typeface="Calibri"/>
                  <a:sym typeface="Calibri"/>
                </a:rPr>
                <a:t>tous</a:t>
              </a:r>
              <a:r>
                <a:rPr kumimoji="0" lang="en-US" sz="1600" b="1" i="0" u="none" strike="noStrike" kern="0" cap="none" spc="0" normalizeH="0" baseline="0" noProof="0" dirty="0">
                  <a:ln>
                    <a:noFill/>
                  </a:ln>
                  <a:solidFill>
                    <a:srgbClr val="FFFFFF"/>
                  </a:solidFill>
                  <a:effectLst/>
                  <a:uLnTx/>
                  <a:uFillTx/>
                  <a:latin typeface="+mn-lt"/>
                  <a:ea typeface="Calibri"/>
                  <a:cs typeface="Calibri"/>
                  <a:sym typeface="Calibri"/>
                </a:rPr>
                <a:t> pour </a:t>
              </a:r>
              <a:endParaRPr kumimoji="0" sz="16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600" b="1" i="0" u="none" strike="noStrike" kern="0" cap="none" spc="0" normalizeH="0" baseline="0" noProof="0" dirty="0" err="1">
                  <a:ln>
                    <a:noFill/>
                  </a:ln>
                  <a:solidFill>
                    <a:srgbClr val="FFFFFF"/>
                  </a:solidFill>
                  <a:effectLst/>
                  <a:uLnTx/>
                  <a:uFillTx/>
                  <a:latin typeface="+mn-lt"/>
                  <a:ea typeface="Calibri"/>
                  <a:cs typeface="Calibri"/>
                  <a:sym typeface="Calibri"/>
                </a:rPr>
                <a:t>votre</a:t>
              </a:r>
              <a:r>
                <a:rPr kumimoji="0" lang="en-US" sz="1600" b="1" i="0" u="none" strike="noStrike" kern="0" cap="none" spc="0" normalizeH="0" baseline="0" noProof="0" dirty="0">
                  <a:ln>
                    <a:noFill/>
                  </a:ln>
                  <a:solidFill>
                    <a:srgbClr val="FFFFFF"/>
                  </a:solidFill>
                  <a:effectLst/>
                  <a:uLnTx/>
                  <a:uFillTx/>
                  <a:latin typeface="+mn-lt"/>
                  <a:ea typeface="Calibri"/>
                  <a:cs typeface="Calibri"/>
                  <a:sym typeface="Calibri"/>
                </a:rPr>
                <a:t> attention ! </a:t>
              </a:r>
              <a:endParaRPr kumimoji="0" sz="1600" b="0" i="0" u="none" strike="noStrike" kern="0" cap="none" spc="0" normalizeH="0" baseline="0" noProof="0" dirty="0">
                <a:ln>
                  <a:noFill/>
                </a:ln>
                <a:solidFill>
                  <a:srgbClr val="000000"/>
                </a:solidFill>
                <a:effectLst/>
                <a:uLnTx/>
                <a:uFillTx/>
                <a:latin typeface="+mn-lt"/>
                <a:cs typeface="Arial"/>
                <a:sym typeface="Arial"/>
              </a:endParaRPr>
            </a:p>
          </p:txBody>
        </p:sp>
      </p:grpSp>
      <p:sp>
        <p:nvSpPr>
          <p:cNvPr id="378" name="Google Shape;378;p46"/>
          <p:cNvSpPr/>
          <p:nvPr/>
        </p:nvSpPr>
        <p:spPr>
          <a:xfrm>
            <a:off x="1740604" y="4535486"/>
            <a:ext cx="3222625" cy="731837"/>
          </a:xfrm>
          <a:prstGeom prst="roundRect">
            <a:avLst>
              <a:gd name="adj" fmla="val 16667"/>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203864"/>
              </a:buClr>
              <a:buSzPts val="1600"/>
              <a:buFont typeface="Calibri"/>
              <a:buNone/>
              <a:tabLst/>
              <a:defRPr/>
            </a:pPr>
            <a:r>
              <a:rPr kumimoji="0" lang="en-US" sz="1600" b="0" i="0" u="none" strike="noStrike" kern="0" cap="none" spc="0" normalizeH="0" baseline="0" noProof="0" dirty="0" err="1">
                <a:ln>
                  <a:noFill/>
                </a:ln>
                <a:solidFill>
                  <a:schemeClr val="bg1"/>
                </a:solidFill>
                <a:effectLst/>
                <a:uLnTx/>
                <a:uFillTx/>
                <a:latin typeface="+mn-lt"/>
                <a:ea typeface="Calibri"/>
                <a:cs typeface="Calibri"/>
                <a:sym typeface="Calibri"/>
              </a:rPr>
              <a:t>Contactez</a:t>
            </a:r>
            <a:r>
              <a:rPr kumimoji="0" lang="en-US" sz="1600" b="0" i="0" u="none" strike="noStrike" kern="0" cap="none" spc="0" normalizeH="0" baseline="0" noProof="0" dirty="0">
                <a:ln>
                  <a:noFill/>
                </a:ln>
                <a:solidFill>
                  <a:schemeClr val="bg1"/>
                </a:solidFill>
                <a:effectLst/>
                <a:uLnTx/>
                <a:uFillTx/>
                <a:latin typeface="+mn-lt"/>
                <a:ea typeface="Calibri"/>
                <a:cs typeface="Calibri"/>
                <a:sym typeface="Calibri"/>
              </a:rPr>
              <a:t>-nous : </a:t>
            </a:r>
            <a:endParaRPr kumimoji="0" sz="1400" b="0" i="0" u="none" strike="noStrike" kern="0" cap="none" spc="0" normalizeH="0" baseline="0" noProof="0" dirty="0">
              <a:ln>
                <a:noFill/>
              </a:ln>
              <a:solidFill>
                <a:schemeClr val="bg1"/>
              </a:solidFill>
              <a:effectLst/>
              <a:uLnTx/>
              <a:uFillTx/>
              <a:latin typeface="+mn-lt"/>
              <a:cs typeface="Arial"/>
              <a:sym typeface="Arial"/>
            </a:endParaRPr>
          </a:p>
          <a:p>
            <a:pPr marL="0" marR="0" lvl="0" indent="0" algn="ctr" defTabSz="914400" rtl="0" eaLnBrk="1" fontAlgn="auto" latinLnBrk="0" hangingPunct="1">
              <a:lnSpc>
                <a:spcPct val="100000"/>
              </a:lnSpc>
              <a:spcBef>
                <a:spcPts val="600"/>
              </a:spcBef>
              <a:spcAft>
                <a:spcPts val="0"/>
              </a:spcAft>
              <a:buClr>
                <a:srgbClr val="203864"/>
              </a:buClr>
              <a:buSzPts val="1600"/>
              <a:buFont typeface="Calibri"/>
              <a:buNone/>
              <a:tabLst/>
              <a:defRPr/>
            </a:pPr>
            <a:r>
              <a:rPr kumimoji="0" lang="en-US" sz="1600" b="1" i="0" u="none" strike="noStrike" kern="0" cap="none" spc="0" normalizeH="0" baseline="0" noProof="0" dirty="0">
                <a:ln>
                  <a:noFill/>
                </a:ln>
                <a:solidFill>
                  <a:schemeClr val="bg1"/>
                </a:solidFill>
                <a:effectLst/>
                <a:uLnTx/>
                <a:uFillTx/>
                <a:latin typeface="+mn-lt"/>
                <a:ea typeface="Calibri"/>
                <a:cs typeface="Calibri"/>
                <a:sym typeface="Calibri"/>
              </a:rPr>
              <a:t>contact@airandme.org</a:t>
            </a:r>
            <a:endParaRPr kumimoji="0" sz="1400" b="0" i="0" u="none" strike="noStrike" kern="0" cap="none" spc="0" normalizeH="0" baseline="0" noProof="0" dirty="0">
              <a:ln>
                <a:noFill/>
              </a:ln>
              <a:solidFill>
                <a:schemeClr val="bg1"/>
              </a:solidFill>
              <a:effectLst/>
              <a:uLnTx/>
              <a:uFillTx/>
              <a:latin typeface="+mn-lt"/>
              <a:cs typeface="Arial"/>
              <a:sym typeface="Arial"/>
            </a:endParaRPr>
          </a:p>
        </p:txBody>
      </p:sp>
      <p:sp>
        <p:nvSpPr>
          <p:cNvPr id="379" name="Google Shape;379;p46"/>
          <p:cNvSpPr txBox="1"/>
          <p:nvPr/>
        </p:nvSpPr>
        <p:spPr>
          <a:xfrm>
            <a:off x="1246043" y="1428666"/>
            <a:ext cx="5235780" cy="3106820"/>
          </a:xfrm>
          <a:prstGeom prst="rect">
            <a:avLst/>
          </a:prstGeom>
          <a:noFill/>
          <a:ln>
            <a:noFill/>
          </a:ln>
        </p:spPr>
        <p:txBody>
          <a:bodyPr spcFirstLastPara="1" wrap="square" lIns="91425" tIns="45700" rIns="91425" bIns="45700" anchor="t" anchorCtr="0">
            <a:noAutofit/>
          </a:bodyPr>
          <a:lstStyle/>
          <a:p>
            <a:pPr marL="88900" marR="0" lvl="0" indent="-88900" algn="l" defTabSz="914400" rtl="0" eaLnBrk="1" fontAlgn="auto" latinLnBrk="0" hangingPunct="1">
              <a:spcBef>
                <a:spcPts val="0"/>
              </a:spcBef>
              <a:spcAft>
                <a:spcPts val="0"/>
              </a:spcAft>
              <a:buClr>
                <a:srgbClr val="203864"/>
              </a:buClr>
              <a:buSzPts val="1300"/>
              <a:buFont typeface="Calibri"/>
              <a:buNone/>
              <a:tabLst/>
              <a:defRPr/>
            </a:pPr>
            <a:r>
              <a:rPr kumimoji="0" lang="en-US" sz="1300" b="1" i="0" u="none" strike="noStrike" kern="0" cap="none" spc="0" normalizeH="0" baseline="0" noProof="0" dirty="0">
                <a:ln>
                  <a:noFill/>
                </a:ln>
                <a:effectLst/>
                <a:uLnTx/>
                <a:uFillTx/>
                <a:latin typeface="+mn-lt"/>
                <a:ea typeface="Calibri"/>
                <a:cs typeface="Calibri"/>
                <a:sym typeface="Calibri"/>
              </a:rPr>
              <a:t>Objectif de </a:t>
            </a:r>
            <a:r>
              <a:rPr kumimoji="0" lang="en-US" sz="1300" b="1" i="0" u="none" strike="noStrike" kern="0" cap="none" spc="0" normalizeH="0" baseline="0" noProof="0" dirty="0" err="1">
                <a:ln>
                  <a:noFill/>
                </a:ln>
                <a:effectLst/>
                <a:uLnTx/>
                <a:uFillTx/>
                <a:latin typeface="+mn-lt"/>
                <a:ea typeface="Calibri"/>
                <a:cs typeface="Calibri"/>
                <a:sym typeface="Calibri"/>
              </a:rPr>
              <a:t>ce</a:t>
            </a:r>
            <a:r>
              <a:rPr kumimoji="0" lang="en-US" sz="1300" b="1" i="0" u="none" strike="noStrike" kern="0" cap="none" spc="0" normalizeH="0" baseline="0" noProof="0" dirty="0">
                <a:ln>
                  <a:noFill/>
                </a:ln>
                <a:effectLst/>
                <a:uLnTx/>
                <a:uFillTx/>
                <a:latin typeface="+mn-lt"/>
                <a:ea typeface="Calibri"/>
                <a:cs typeface="Calibri"/>
                <a:sym typeface="Calibri"/>
              </a:rPr>
              <a:t> support : </a:t>
            </a:r>
            <a:r>
              <a:rPr kumimoji="0" lang="en-US" sz="1300" b="0" i="0" u="none" strike="noStrike" kern="0" cap="none" spc="0" normalizeH="0" baseline="0" noProof="0" dirty="0" err="1">
                <a:ln>
                  <a:noFill/>
                </a:ln>
                <a:effectLst/>
                <a:uLnTx/>
                <a:uFillTx/>
                <a:latin typeface="+mn-lt"/>
                <a:ea typeface="Calibri"/>
                <a:cs typeface="Calibri"/>
                <a:sym typeface="Calibri"/>
              </a:rPr>
              <a:t>sensibiliser</a:t>
            </a:r>
            <a:r>
              <a:rPr kumimoji="0" lang="en-US" sz="1300" b="0" i="0" u="none" strike="noStrike" kern="0" cap="none" spc="0" normalizeH="0" baseline="0" noProof="0" dirty="0">
                <a:ln>
                  <a:noFill/>
                </a:ln>
                <a:effectLst/>
                <a:uLnTx/>
                <a:uFillTx/>
                <a:latin typeface="+mn-lt"/>
                <a:ea typeface="Calibri"/>
                <a:cs typeface="Calibri"/>
                <a:sym typeface="Calibri"/>
              </a:rPr>
              <a:t> et render les </a:t>
            </a:r>
            <a:r>
              <a:rPr kumimoji="0" lang="en-US" sz="1300" b="0" i="0" u="none" strike="noStrike" kern="0" cap="none" spc="0" normalizeH="0" baseline="0" noProof="0" dirty="0" err="1">
                <a:ln>
                  <a:noFill/>
                </a:ln>
                <a:effectLst/>
                <a:uLnTx/>
                <a:uFillTx/>
                <a:latin typeface="+mn-lt"/>
                <a:ea typeface="Calibri"/>
                <a:cs typeface="Calibri"/>
                <a:sym typeface="Calibri"/>
              </a:rPr>
              <a:t>collégiens</a:t>
            </a:r>
            <a:r>
              <a:rPr kumimoji="0" lang="en-US" sz="1300" b="0" i="0" u="none" strike="noStrike" kern="0" cap="none" spc="0" normalizeH="0" baseline="0" noProof="0" dirty="0">
                <a:ln>
                  <a:noFill/>
                </a:ln>
                <a:effectLst/>
                <a:uLnTx/>
                <a:uFillTx/>
                <a:latin typeface="+mn-lt"/>
                <a:ea typeface="Calibri"/>
                <a:cs typeface="Calibri"/>
                <a:sym typeface="Calibri"/>
              </a:rPr>
              <a:t> </a:t>
            </a:r>
            <a:r>
              <a:rPr kumimoji="0" lang="en-US" sz="1300" b="0" i="0" u="none" strike="noStrike" kern="0" cap="none" spc="0" normalizeH="0" baseline="0" noProof="0" dirty="0" err="1">
                <a:ln>
                  <a:noFill/>
                </a:ln>
                <a:effectLst/>
                <a:uLnTx/>
                <a:uFillTx/>
                <a:latin typeface="+mn-lt"/>
                <a:ea typeface="Calibri"/>
                <a:cs typeface="Calibri"/>
                <a:sym typeface="Calibri"/>
              </a:rPr>
              <a:t>acteurs</a:t>
            </a:r>
            <a:r>
              <a:rPr kumimoji="0" lang="en-US" sz="1300" b="0" i="0" u="none" strike="noStrike" kern="0" cap="none" spc="0" normalizeH="0" baseline="0" noProof="0" dirty="0">
                <a:ln>
                  <a:noFill/>
                </a:ln>
                <a:effectLst/>
                <a:uLnTx/>
                <a:uFillTx/>
                <a:latin typeface="+mn-lt"/>
                <a:ea typeface="Calibri"/>
                <a:cs typeface="Calibri"/>
                <a:sym typeface="Calibri"/>
              </a:rPr>
              <a:t> de la protection de </a:t>
            </a:r>
            <a:r>
              <a:rPr kumimoji="0" lang="en-US" sz="1300" b="0" i="0" u="none" strike="noStrike" kern="0" cap="none" spc="0" normalizeH="0" baseline="0" noProof="0" dirty="0" err="1">
                <a:ln>
                  <a:noFill/>
                </a:ln>
                <a:effectLst/>
                <a:uLnTx/>
                <a:uFillTx/>
                <a:latin typeface="+mn-lt"/>
                <a:ea typeface="Calibri"/>
                <a:cs typeface="Calibri"/>
                <a:sym typeface="Calibri"/>
              </a:rPr>
              <a:t>l’air</a:t>
            </a:r>
            <a:endParaRPr kumimoji="0" sz="1400" b="0" i="0" u="none" strike="noStrike" kern="0" cap="none" spc="0" normalizeH="0" baseline="0" noProof="0" dirty="0">
              <a:ln>
                <a:noFill/>
              </a:ln>
              <a:effectLst/>
              <a:uLnTx/>
              <a:uFillTx/>
              <a:latin typeface="+mn-lt"/>
              <a:cs typeface="Arial"/>
              <a:sym typeface="Arial"/>
            </a:endParaRPr>
          </a:p>
          <a:p>
            <a:pPr marL="88900" indent="-88900" eaLnBrk="1" fontAlgn="auto" hangingPunct="1">
              <a:spcBef>
                <a:spcPts val="600"/>
              </a:spcBef>
              <a:spcAft>
                <a:spcPts val="0"/>
              </a:spcAft>
              <a:buClr>
                <a:srgbClr val="203864"/>
              </a:buClr>
              <a:buSzPts val="1300"/>
              <a:defRPr/>
            </a:pPr>
            <a:r>
              <a:rPr kumimoji="0" lang="en-US" sz="1300" b="1" i="0" u="none" strike="noStrike" kern="0" cap="none" spc="0" normalizeH="0" baseline="0" noProof="0" dirty="0" err="1">
                <a:ln>
                  <a:noFill/>
                </a:ln>
                <a:effectLst/>
                <a:uLnTx/>
                <a:uFillTx/>
                <a:latin typeface="+mn-lt"/>
                <a:ea typeface="Calibri"/>
                <a:cs typeface="Calibri"/>
                <a:sym typeface="Calibri"/>
              </a:rPr>
              <a:t>Propriété</a:t>
            </a:r>
            <a:r>
              <a:rPr kumimoji="0" lang="en-US" sz="1300" b="1" i="0" u="none" strike="noStrike" kern="0" cap="none" spc="0" normalizeH="0" baseline="0" noProof="0" dirty="0">
                <a:ln>
                  <a:noFill/>
                </a:ln>
                <a:effectLst/>
                <a:uLnTx/>
                <a:uFillTx/>
                <a:latin typeface="+mn-lt"/>
                <a:ea typeface="Calibri"/>
                <a:cs typeface="Calibri"/>
                <a:sym typeface="Calibri"/>
              </a:rPr>
              <a:t> </a:t>
            </a:r>
            <a:r>
              <a:rPr kumimoji="0" lang="en-US" sz="1300" b="1" i="0" u="none" strike="noStrike" kern="0" cap="none" spc="0" normalizeH="0" baseline="0" noProof="0" dirty="0" err="1">
                <a:ln>
                  <a:noFill/>
                </a:ln>
                <a:effectLst/>
                <a:uLnTx/>
                <a:uFillTx/>
                <a:latin typeface="+mn-lt"/>
                <a:ea typeface="Calibri"/>
                <a:cs typeface="Calibri"/>
                <a:sym typeface="Calibri"/>
              </a:rPr>
              <a:t>intellectuelle</a:t>
            </a:r>
            <a:r>
              <a:rPr kumimoji="0" lang="en-US" sz="1300" b="1" i="0" u="none" strike="noStrike" kern="0" cap="none" spc="0" normalizeH="0" baseline="0" noProof="0" dirty="0">
                <a:ln>
                  <a:noFill/>
                </a:ln>
                <a:effectLst/>
                <a:uLnTx/>
                <a:uFillTx/>
                <a:latin typeface="+mn-lt"/>
                <a:ea typeface="Calibri"/>
                <a:cs typeface="Calibri"/>
                <a:sym typeface="Calibri"/>
              </a:rPr>
              <a:t> : </a:t>
            </a:r>
            <a:r>
              <a:rPr lang="fr-FR" sz="1300" kern="0" dirty="0" err="1">
                <a:latin typeface="+mn-lt"/>
                <a:cs typeface="Calibri"/>
                <a:sym typeface="Calibri"/>
              </a:rPr>
              <a:t>AtmoSud</a:t>
            </a:r>
            <a:r>
              <a:rPr lang="fr-FR" sz="1300" kern="0" dirty="0">
                <a:latin typeface="+mn-lt"/>
                <a:cs typeface="Calibri"/>
                <a:sym typeface="Calibri"/>
              </a:rPr>
              <a:t>, Maison de l’Ecologie de Provence, Fédération L’Air et Moi, Victor Hugo ESPINOSA </a:t>
            </a:r>
          </a:p>
          <a:p>
            <a:pPr marL="88900" lvl="0" indent="-88900" eaLnBrk="1" fontAlgn="auto" hangingPunct="1">
              <a:spcBef>
                <a:spcPts val="600"/>
              </a:spcBef>
              <a:spcAft>
                <a:spcPts val="0"/>
              </a:spcAft>
              <a:buClr>
                <a:srgbClr val="203864"/>
              </a:buClr>
              <a:buSzPts val="1300"/>
              <a:defRPr/>
            </a:pPr>
            <a:r>
              <a:rPr kumimoji="0" lang="en-US" sz="1300" b="1" i="0" u="none" strike="noStrike" kern="0" cap="none" spc="0" normalizeH="0" baseline="0" noProof="0" dirty="0">
                <a:ln>
                  <a:noFill/>
                </a:ln>
                <a:effectLst/>
                <a:uLnTx/>
                <a:uFillTx/>
                <a:latin typeface="+mn-lt"/>
                <a:ea typeface="Calibri"/>
                <a:cs typeface="Calibri"/>
                <a:sym typeface="Calibri"/>
              </a:rPr>
              <a:t>Conception et </a:t>
            </a:r>
            <a:r>
              <a:rPr kumimoji="0" lang="en-US" sz="1300" b="1" i="0" u="none" strike="noStrike" kern="0" cap="none" spc="0" normalizeH="0" baseline="0" noProof="0" dirty="0" err="1">
                <a:ln>
                  <a:noFill/>
                </a:ln>
                <a:effectLst/>
                <a:uLnTx/>
                <a:uFillTx/>
                <a:latin typeface="+mn-lt"/>
                <a:ea typeface="Calibri"/>
                <a:cs typeface="Calibri"/>
                <a:sym typeface="Calibri"/>
              </a:rPr>
              <a:t>réalisation</a:t>
            </a:r>
            <a:r>
              <a:rPr kumimoji="0" lang="en-US" sz="1300" b="1" i="0" u="none" strike="noStrike" kern="0" cap="none" spc="0" normalizeH="0" baseline="0" noProof="0" dirty="0">
                <a:ln>
                  <a:noFill/>
                </a:ln>
                <a:effectLst/>
                <a:uLnTx/>
                <a:uFillTx/>
                <a:latin typeface="+mn-lt"/>
                <a:ea typeface="Calibri"/>
                <a:cs typeface="Calibri"/>
                <a:sym typeface="Calibri"/>
              </a:rPr>
              <a:t> : </a:t>
            </a:r>
            <a:r>
              <a:rPr kumimoji="0" lang="en-US" sz="1300" b="0" i="0" u="none" strike="noStrike" kern="0" cap="none" spc="0" normalizeH="0" baseline="0" noProof="0" dirty="0">
                <a:ln>
                  <a:noFill/>
                </a:ln>
                <a:effectLst/>
                <a:uLnTx/>
                <a:uFillTx/>
                <a:latin typeface="+mn-lt"/>
                <a:ea typeface="Calibri"/>
                <a:cs typeface="Calibri"/>
                <a:sym typeface="Calibri"/>
              </a:rPr>
              <a:t>Victor Hugo ESPINOSA</a:t>
            </a:r>
            <a:r>
              <a:rPr lang="en-US" sz="1300" kern="0" dirty="0">
                <a:latin typeface="+mn-lt"/>
                <a:ea typeface="Calibri"/>
                <a:cs typeface="Calibri"/>
                <a:sym typeface="Calibri"/>
              </a:rPr>
              <a:t>, Marie Anne LE MEUR</a:t>
            </a:r>
            <a:endParaRPr kumimoji="0" sz="1300" b="0" i="0" u="none" strike="noStrike" kern="0" cap="none" spc="0" normalizeH="0" baseline="0" noProof="0" dirty="0">
              <a:ln>
                <a:noFill/>
              </a:ln>
              <a:effectLst/>
              <a:uLnTx/>
              <a:uFillTx/>
              <a:latin typeface="+mn-lt"/>
              <a:ea typeface="Calibri"/>
              <a:cs typeface="Calibri"/>
              <a:sym typeface="Calibri"/>
            </a:endParaRPr>
          </a:p>
          <a:p>
            <a:pPr marL="88900" marR="0" lvl="0" indent="-88900" algn="l" defTabSz="914400" rtl="0" eaLnBrk="1" fontAlgn="auto" latinLnBrk="0" hangingPunct="1">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err="1">
                <a:ln>
                  <a:noFill/>
                </a:ln>
                <a:effectLst/>
                <a:uLnTx/>
                <a:uFillTx/>
                <a:latin typeface="+mn-lt"/>
                <a:ea typeface="Calibri"/>
                <a:cs typeface="Calibri"/>
                <a:sym typeface="Calibri"/>
              </a:rPr>
              <a:t>Réalisation</a:t>
            </a:r>
            <a:r>
              <a:rPr kumimoji="0" lang="en-US" sz="1300" b="1" i="0" u="none" strike="noStrike" kern="0" cap="none" spc="0" normalizeH="0" baseline="0" noProof="0" dirty="0">
                <a:ln>
                  <a:noFill/>
                </a:ln>
                <a:effectLst/>
                <a:uLnTx/>
                <a:uFillTx/>
                <a:latin typeface="+mn-lt"/>
                <a:ea typeface="Calibri"/>
                <a:cs typeface="Calibri"/>
                <a:sym typeface="Calibri"/>
              </a:rPr>
              <a:t> :</a:t>
            </a:r>
            <a:r>
              <a:rPr kumimoji="0" lang="en-US" sz="1300" b="0" i="0" u="none" strike="noStrike" kern="0" cap="none" spc="0" normalizeH="0" baseline="0" noProof="0" dirty="0">
                <a:ln>
                  <a:noFill/>
                </a:ln>
                <a:effectLst/>
                <a:uLnTx/>
                <a:uFillTx/>
                <a:latin typeface="+mn-lt"/>
                <a:ea typeface="Calibri"/>
                <a:cs typeface="Calibri"/>
                <a:sym typeface="Calibri"/>
              </a:rPr>
              <a:t> Florine PANELLA, Corentine GUILLOTON</a:t>
            </a:r>
            <a:endParaRPr kumimoji="0" sz="1400" b="0" i="0" u="none" strike="noStrike" kern="0" cap="none" spc="0" normalizeH="0" baseline="0" noProof="0" dirty="0">
              <a:ln>
                <a:noFill/>
              </a:ln>
              <a:effectLst/>
              <a:uLnTx/>
              <a:uFillTx/>
              <a:latin typeface="+mn-lt"/>
              <a:cs typeface="Arial"/>
              <a:sym typeface="Arial"/>
            </a:endParaRPr>
          </a:p>
          <a:p>
            <a:pPr marL="88900" marR="0" lvl="0" indent="-88900" algn="l" defTabSz="914400" rtl="0" eaLnBrk="1" fontAlgn="auto" latinLnBrk="0" hangingPunct="1">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err="1">
                <a:ln>
                  <a:noFill/>
                </a:ln>
                <a:effectLst/>
                <a:uLnTx/>
                <a:uFillTx/>
                <a:latin typeface="+mn-lt"/>
                <a:ea typeface="Calibri"/>
                <a:cs typeface="Calibri"/>
                <a:sym typeface="Calibri"/>
              </a:rPr>
              <a:t>Soutien</a:t>
            </a:r>
            <a:r>
              <a:rPr kumimoji="0" lang="en-US" sz="1300" b="1" i="0" u="none" strike="noStrike" kern="0" cap="none" spc="0" normalizeH="0" baseline="0" noProof="0" dirty="0">
                <a:ln>
                  <a:noFill/>
                </a:ln>
                <a:effectLst/>
                <a:uLnTx/>
                <a:uFillTx/>
                <a:latin typeface="+mn-lt"/>
                <a:ea typeface="Calibri"/>
                <a:cs typeface="Calibri"/>
                <a:sym typeface="Calibri"/>
              </a:rPr>
              <a:t> financier : </a:t>
            </a:r>
            <a:r>
              <a:rPr lang="en-US" sz="1300" kern="0" dirty="0">
                <a:latin typeface="+mn-lt"/>
                <a:ea typeface="Calibri"/>
                <a:cs typeface="Calibri"/>
                <a:sym typeface="Calibri"/>
              </a:rPr>
              <a:t>Conseil </a:t>
            </a:r>
            <a:r>
              <a:rPr lang="en-US" sz="1300" kern="0" dirty="0" err="1">
                <a:latin typeface="+mn-lt"/>
                <a:ea typeface="Calibri"/>
                <a:cs typeface="Calibri"/>
                <a:sym typeface="Calibri"/>
              </a:rPr>
              <a:t>Départemental</a:t>
            </a:r>
            <a:r>
              <a:rPr lang="en-US" sz="1300" kern="0" dirty="0">
                <a:latin typeface="+mn-lt"/>
                <a:ea typeface="Calibri"/>
                <a:cs typeface="Calibri"/>
                <a:sym typeface="Calibri"/>
              </a:rPr>
              <a:t> des </a:t>
            </a:r>
            <a:r>
              <a:rPr lang="en-US" sz="1300" kern="0" dirty="0" err="1">
                <a:latin typeface="+mn-lt"/>
                <a:ea typeface="Calibri"/>
                <a:cs typeface="Calibri"/>
                <a:sym typeface="Calibri"/>
              </a:rPr>
              <a:t>Bouches</a:t>
            </a:r>
            <a:r>
              <a:rPr lang="en-US" sz="1300" kern="0" dirty="0">
                <a:latin typeface="+mn-lt"/>
                <a:ea typeface="Calibri"/>
                <a:cs typeface="Calibri"/>
                <a:sym typeface="Calibri"/>
              </a:rPr>
              <a:t>-du-Rhône</a:t>
            </a:r>
          </a:p>
          <a:p>
            <a:pPr marL="88900" marR="0" lvl="0" indent="-88900" algn="l" defTabSz="914400" rtl="0" eaLnBrk="1" fontAlgn="auto" latinLnBrk="0" hangingPunct="1">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a:ln>
                  <a:noFill/>
                </a:ln>
                <a:effectLst/>
                <a:uLnTx/>
                <a:uFillTx/>
                <a:latin typeface="+mn-lt"/>
                <a:ea typeface="Calibri"/>
                <a:cs typeface="Calibri"/>
                <a:sym typeface="Calibri"/>
              </a:rPr>
              <a:t>Diffusion :</a:t>
            </a:r>
            <a:r>
              <a:rPr kumimoji="0" lang="fr-FR" sz="1300" b="0" i="0" u="none" strike="noStrike" kern="0" cap="none" spc="0" normalizeH="0" baseline="0" noProof="0" dirty="0">
                <a:ln>
                  <a:noFill/>
                </a:ln>
                <a:effectLst/>
                <a:uLnTx/>
                <a:uFillTx/>
                <a:latin typeface="+mn-lt"/>
                <a:ea typeface="Calibri"/>
                <a:cs typeface="Calibri"/>
                <a:sym typeface="Calibri"/>
              </a:rPr>
              <a:t> </a:t>
            </a:r>
            <a:r>
              <a:rPr lang="fr-FR" sz="1300" kern="0" dirty="0">
                <a:latin typeface="+mn-lt"/>
                <a:ea typeface="Calibri"/>
                <a:cs typeface="Calibri"/>
                <a:sym typeface="Calibri"/>
              </a:rPr>
              <a:t>site internet de la Fédération L’Air et Moi (</a:t>
            </a:r>
            <a:r>
              <a:rPr lang="fr-FR" sz="1300" kern="0" dirty="0">
                <a:latin typeface="+mn-lt"/>
                <a:ea typeface="Calibri"/>
                <a:cs typeface="Calibri"/>
                <a:sym typeface="Calibri"/>
                <a:hlinkClick r:id="rId3"/>
              </a:rPr>
              <a:t>www.lairetmoi.org</a:t>
            </a:r>
            <a:r>
              <a:rPr lang="fr-FR" sz="1300" kern="0" dirty="0">
                <a:latin typeface="+mn-lt"/>
                <a:ea typeface="Calibri"/>
                <a:cs typeface="Calibri"/>
                <a:sym typeface="Calibri"/>
              </a:rPr>
              <a:t>) </a:t>
            </a:r>
          </a:p>
          <a:p>
            <a:pPr marL="88900" indent="-88900" eaLnBrk="1" fontAlgn="auto" hangingPunct="1">
              <a:spcBef>
                <a:spcPts val="600"/>
              </a:spcBef>
              <a:spcAft>
                <a:spcPts val="0"/>
              </a:spcAft>
              <a:buClr>
                <a:srgbClr val="203864"/>
              </a:buClr>
              <a:buSzPts val="1300"/>
              <a:defRPr/>
            </a:pPr>
            <a:r>
              <a:rPr kumimoji="0" lang="fr-FR" sz="1300" b="1" i="0" u="none" strike="noStrike" kern="0" cap="none" spc="0" normalizeH="0" baseline="0" noProof="0" dirty="0">
                <a:ln>
                  <a:noFill/>
                </a:ln>
                <a:effectLst/>
                <a:uLnTx/>
                <a:uFillTx/>
                <a:latin typeface="+mn-lt"/>
                <a:ea typeface="Calibri"/>
                <a:cs typeface="Calibri"/>
                <a:sym typeface="Calibri"/>
              </a:rPr>
              <a:t>Illustrations/mise en page </a:t>
            </a:r>
            <a:r>
              <a:rPr lang="fr-FR" sz="1300" kern="0" dirty="0">
                <a:latin typeface="+mn-lt"/>
                <a:ea typeface="Calibri"/>
                <a:cs typeface="Calibri"/>
                <a:sym typeface="Calibri"/>
              </a:rPr>
              <a:t>: Emilie </a:t>
            </a:r>
            <a:r>
              <a:rPr lang="en-US" sz="1300" kern="0" dirty="0">
                <a:latin typeface="+mn-lt"/>
                <a:ea typeface="Calibri"/>
                <a:cs typeface="Calibri"/>
                <a:sym typeface="Calibri"/>
              </a:rPr>
              <a:t>FRANCESCONI, Suzy LEGILE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203864"/>
              </a:solidFill>
              <a:effectLst/>
              <a:uLnTx/>
              <a:uFillTx/>
              <a:latin typeface="+mn-lt"/>
              <a:ea typeface="Calibri"/>
              <a:cs typeface="Calibri"/>
              <a:sym typeface="Calibri"/>
            </a:endParaRPr>
          </a:p>
        </p:txBody>
      </p:sp>
      <p:pic>
        <p:nvPicPr>
          <p:cNvPr id="385" name="Google Shape;385;p46"/>
          <p:cNvPicPr preferRelativeResize="0"/>
          <p:nvPr/>
        </p:nvPicPr>
        <p:blipFill rotWithShape="1">
          <a:blip r:embed="rId4">
            <a:alphaModFix/>
          </a:blip>
          <a:srcRect/>
          <a:stretch/>
        </p:blipFill>
        <p:spPr>
          <a:xfrm>
            <a:off x="10446502" y="5449121"/>
            <a:ext cx="1325562" cy="598487"/>
          </a:xfrm>
          <a:prstGeom prst="rect">
            <a:avLst/>
          </a:prstGeom>
          <a:noFill/>
          <a:ln>
            <a:noFill/>
          </a:ln>
        </p:spPr>
      </p:pic>
      <p:sp>
        <p:nvSpPr>
          <p:cNvPr id="27" name="Google Shape;379;p46"/>
          <p:cNvSpPr txBox="1"/>
          <p:nvPr/>
        </p:nvSpPr>
        <p:spPr>
          <a:xfrm>
            <a:off x="6481823" y="2239579"/>
            <a:ext cx="5710177" cy="2320925"/>
          </a:xfrm>
          <a:prstGeom prst="rect">
            <a:avLst/>
          </a:prstGeom>
          <a:noFill/>
          <a:ln>
            <a:noFill/>
          </a:ln>
        </p:spPr>
        <p:txBody>
          <a:bodyPr spcFirstLastPara="1" wrap="square" lIns="91425" tIns="45700" rIns="91425" bIns="45700" anchor="t" anchorCtr="0">
            <a:noAutofit/>
          </a:bodyPr>
          <a:lstStyle/>
          <a:p>
            <a:pPr marL="0" marR="0" indent="0" defTabSz="914400" eaLnBrk="1" fontAlgn="auto" latinLnBrk="0" hangingPunct="1">
              <a:lnSpc>
                <a:spcPct val="100000"/>
              </a:lnSpc>
              <a:spcBef>
                <a:spcPts val="0"/>
              </a:spcBef>
              <a:spcAft>
                <a:spcPts val="0"/>
              </a:spcAft>
              <a:buClr>
                <a:srgbClr val="000000"/>
              </a:buClr>
              <a:buSzTx/>
              <a:buFont typeface="Arial"/>
              <a:buNone/>
              <a:tabLst/>
              <a:defRPr/>
            </a:pPr>
            <a:r>
              <a:rPr lang="fr-FR" sz="1300" b="1" kern="0" dirty="0">
                <a:latin typeface="+mn-lt"/>
                <a:ea typeface="Calibri"/>
                <a:cs typeface="Calibri"/>
                <a:sym typeface="Calibri"/>
              </a:rPr>
              <a:t>Collège Arthur Rimbaud : </a:t>
            </a:r>
            <a:r>
              <a:rPr lang="fr-FR" sz="1300" kern="0" dirty="0">
                <a:latin typeface="+mn-lt"/>
                <a:ea typeface="Calibri"/>
                <a:cs typeface="Calibri"/>
                <a:sym typeface="Calibri"/>
              </a:rPr>
              <a:t>Vincent </a:t>
            </a:r>
            <a:r>
              <a:rPr lang="fr-FR" sz="1300" kern="0" dirty="0" err="1">
                <a:latin typeface="+mn-lt"/>
                <a:ea typeface="Calibri"/>
                <a:cs typeface="Calibri"/>
                <a:sym typeface="Calibri"/>
              </a:rPr>
              <a:t>Waterson</a:t>
            </a:r>
            <a:r>
              <a:rPr lang="fr-FR" sz="1300" kern="0" dirty="0">
                <a:latin typeface="+mn-lt"/>
                <a:ea typeface="Calibri"/>
                <a:cs typeface="Calibri"/>
                <a:sym typeface="Calibri"/>
              </a:rPr>
              <a:t>, coordinateur ULIS, avec les classes 4°1 et 3°1 de l’année 2020-2021</a:t>
            </a:r>
          </a:p>
          <a:p>
            <a:pPr eaLnBrk="1" fontAlgn="auto" hangingPunct="1">
              <a:spcBef>
                <a:spcPts val="0"/>
              </a:spcBef>
              <a:spcAft>
                <a:spcPts val="0"/>
              </a:spcAft>
              <a:buClr>
                <a:srgbClr val="000000"/>
              </a:buClr>
              <a:defRPr/>
            </a:pPr>
            <a:r>
              <a:rPr lang="fr-FR" sz="1300" b="1" kern="0" dirty="0">
                <a:latin typeface="+mn-lt"/>
                <a:ea typeface="Calibri"/>
                <a:cs typeface="Calibri"/>
                <a:sym typeface="Calibri"/>
              </a:rPr>
              <a:t>Collège Coin Joli </a:t>
            </a:r>
            <a:r>
              <a:rPr lang="fr-FR" sz="1300" b="1" kern="0" dirty="0" err="1">
                <a:latin typeface="+mn-lt"/>
                <a:ea typeface="Calibri"/>
                <a:cs typeface="Calibri"/>
                <a:sym typeface="Calibri"/>
              </a:rPr>
              <a:t>Sevigné</a:t>
            </a:r>
            <a:r>
              <a:rPr lang="fr-FR" sz="1300" b="1" kern="0" dirty="0">
                <a:latin typeface="+mn-lt"/>
                <a:ea typeface="Calibri"/>
                <a:cs typeface="Calibri"/>
                <a:sym typeface="Calibri"/>
              </a:rPr>
              <a:t> </a:t>
            </a:r>
            <a:r>
              <a:rPr lang="fr-FR" sz="1300" kern="0" dirty="0">
                <a:latin typeface="+mn-lt"/>
                <a:ea typeface="Calibri"/>
                <a:cs typeface="Calibri"/>
                <a:sym typeface="Calibri"/>
              </a:rPr>
              <a:t>:</a:t>
            </a:r>
            <a:r>
              <a:rPr lang="fr-FR" sz="1300" b="1" kern="0" dirty="0">
                <a:latin typeface="+mn-lt"/>
                <a:ea typeface="Calibri"/>
                <a:cs typeface="Calibri"/>
                <a:sym typeface="Calibri"/>
              </a:rPr>
              <a:t> </a:t>
            </a:r>
            <a:r>
              <a:rPr lang="fr-FR" sz="1300" kern="0" dirty="0">
                <a:latin typeface="+mn-lt"/>
                <a:ea typeface="Calibri"/>
                <a:cs typeface="Calibri"/>
                <a:sym typeface="Calibri"/>
              </a:rPr>
              <a:t>Magali </a:t>
            </a:r>
            <a:r>
              <a:rPr lang="fr-FR" sz="1300" kern="0" dirty="0" err="1">
                <a:latin typeface="+mn-lt"/>
                <a:ea typeface="Calibri"/>
                <a:cs typeface="Calibri"/>
                <a:sym typeface="Calibri"/>
              </a:rPr>
              <a:t>Gagerro</a:t>
            </a:r>
            <a:r>
              <a:rPr lang="fr-FR" sz="1300" kern="0" dirty="0">
                <a:latin typeface="+mn-lt"/>
                <a:ea typeface="Calibri"/>
                <a:cs typeface="Calibri"/>
                <a:sym typeface="Calibri"/>
              </a:rPr>
              <a:t> et Nicolas Salmon, professeures </a:t>
            </a:r>
          </a:p>
          <a:p>
            <a:pPr eaLnBrk="1" fontAlgn="auto" hangingPunct="1">
              <a:spcBef>
                <a:spcPts val="0"/>
              </a:spcBef>
              <a:spcAft>
                <a:spcPts val="0"/>
              </a:spcAft>
              <a:buClr>
                <a:srgbClr val="000000"/>
              </a:buClr>
              <a:defRPr/>
            </a:pPr>
            <a:r>
              <a:rPr lang="fr-FR" sz="1300" b="1" kern="0" dirty="0">
                <a:latin typeface="+mn-lt"/>
                <a:ea typeface="Calibri"/>
                <a:cs typeface="Calibri"/>
                <a:sym typeface="Calibri"/>
              </a:rPr>
              <a:t>Collège Henri Fabre : </a:t>
            </a:r>
            <a:r>
              <a:rPr lang="fr-FR" sz="1300" kern="0" dirty="0">
                <a:latin typeface="+mn-lt"/>
                <a:ea typeface="Calibri"/>
                <a:cs typeface="Calibri"/>
                <a:sym typeface="Calibri"/>
              </a:rPr>
              <a:t>Hélène </a:t>
            </a:r>
            <a:r>
              <a:rPr lang="fr-FR" sz="1300" kern="0" dirty="0" err="1">
                <a:latin typeface="+mn-lt"/>
                <a:ea typeface="Calibri"/>
                <a:cs typeface="Calibri"/>
                <a:sym typeface="Calibri"/>
              </a:rPr>
              <a:t>Droyan</a:t>
            </a:r>
            <a:r>
              <a:rPr lang="fr-FR" sz="1300" kern="0" dirty="0">
                <a:latin typeface="+mn-lt"/>
                <a:ea typeface="Calibri"/>
                <a:cs typeface="Calibri"/>
                <a:sym typeface="Calibri"/>
              </a:rPr>
              <a:t>, professeure et sa classe de 5° de l’année 2020-2021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300" kern="0" dirty="0">
              <a:latin typeface="+mn-lt"/>
              <a:ea typeface="Calibri"/>
              <a:cs typeface="Calibri"/>
              <a:sym typeface="Calibri"/>
            </a:endParaRPr>
          </a:p>
          <a:p>
            <a:pPr eaLnBrk="1" fontAlgn="auto" hangingPunct="1">
              <a:spcBef>
                <a:spcPts val="0"/>
              </a:spcBef>
              <a:spcAft>
                <a:spcPts val="0"/>
              </a:spcAft>
              <a:buClr>
                <a:srgbClr val="000000"/>
              </a:buClr>
              <a:defRPr/>
            </a:pPr>
            <a:r>
              <a:rPr lang="fr-FR" sz="1300" b="1" kern="0" dirty="0">
                <a:latin typeface="+mn-lt"/>
                <a:ea typeface="Calibri"/>
                <a:cs typeface="Calibri"/>
                <a:sym typeface="Calibri"/>
              </a:rPr>
              <a:t>Université d’Aix-Marseille : </a:t>
            </a:r>
            <a:r>
              <a:rPr lang="fr-FR" sz="1300" kern="0" dirty="0">
                <a:latin typeface="+mn-lt"/>
                <a:ea typeface="Calibri"/>
                <a:cs typeface="Calibri"/>
                <a:sym typeface="Calibri"/>
              </a:rPr>
              <a:t>Denis CHARPIN, Professeur de pneumologie et d’allergologie, Frédérique GRIMALDI, professeur de toxicologie</a:t>
            </a:r>
            <a:endParaRPr lang="fr-FR" sz="1300" kern="0" dirty="0">
              <a:latin typeface="+mn-l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203864"/>
              </a:solidFill>
              <a:effectLst/>
              <a:uLnTx/>
              <a:uFillTx/>
              <a:latin typeface="+mn-lt"/>
              <a:ea typeface="Calibri"/>
              <a:cs typeface="Calibri"/>
              <a:sym typeface="Calibri"/>
            </a:endParaRPr>
          </a:p>
        </p:txBody>
      </p:sp>
      <p:sp>
        <p:nvSpPr>
          <p:cNvPr id="2" name="Rectangle 1"/>
          <p:cNvSpPr/>
          <p:nvPr/>
        </p:nvSpPr>
        <p:spPr>
          <a:xfrm>
            <a:off x="6413729" y="1428606"/>
            <a:ext cx="5076452" cy="692497"/>
          </a:xfrm>
          <a:prstGeom prst="rect">
            <a:avLst/>
          </a:prstGeom>
        </p:spPr>
        <p:txBody>
          <a:bodyPr wrap="square">
            <a:spAutoFit/>
          </a:bodyPr>
          <a:lstStyle/>
          <a:p>
            <a:pPr marL="88900" lvl="0" indent="-88900" eaLnBrk="1" fontAlgn="auto" hangingPunct="1">
              <a:spcBef>
                <a:spcPts val="0"/>
              </a:spcBef>
              <a:spcAft>
                <a:spcPts val="0"/>
              </a:spcAft>
              <a:buClr>
                <a:srgbClr val="203864"/>
              </a:buClr>
              <a:buSzPts val="1600"/>
              <a:defRPr/>
            </a:pPr>
            <a:r>
              <a:rPr lang="fr-FR" sz="1300" b="1" kern="0" dirty="0">
                <a:latin typeface="+mn-lt"/>
                <a:ea typeface="Calibri"/>
                <a:cs typeface="Calibri"/>
                <a:sym typeface="Calibri"/>
              </a:rPr>
              <a:t>Comités pédagogique et scientifique :</a:t>
            </a:r>
            <a:endParaRPr lang="fr-FR" sz="1300" kern="0" dirty="0">
              <a:latin typeface="+mn-lt"/>
              <a:cs typeface="Arial"/>
              <a:sym typeface="Arial"/>
            </a:endParaRPr>
          </a:p>
          <a:p>
            <a:pPr marL="88900" lvl="0" indent="-88900" eaLnBrk="1" fontAlgn="auto" hangingPunct="1">
              <a:spcBef>
                <a:spcPts val="0"/>
              </a:spcBef>
              <a:spcAft>
                <a:spcPts val="0"/>
              </a:spcAft>
              <a:buClr>
                <a:srgbClr val="203864"/>
              </a:buClr>
              <a:buSzPts val="1600"/>
              <a:defRPr/>
            </a:pPr>
            <a:endParaRPr lang="fr-FR" sz="1300" b="1" kern="0" dirty="0">
              <a:latin typeface="+mn-lt"/>
              <a:ea typeface="Calibri"/>
              <a:cs typeface="Arial"/>
              <a:sym typeface="Arial"/>
            </a:endParaRPr>
          </a:p>
          <a:p>
            <a:pPr marL="88900" lvl="0" indent="-88900" eaLnBrk="1" fontAlgn="auto" hangingPunct="1">
              <a:spcBef>
                <a:spcPts val="0"/>
              </a:spcBef>
              <a:spcAft>
                <a:spcPts val="0"/>
              </a:spcAft>
              <a:buClr>
                <a:srgbClr val="203864"/>
              </a:buClr>
              <a:buSzPts val="1600"/>
              <a:defRPr/>
            </a:pPr>
            <a:r>
              <a:rPr lang="fr-FR" sz="1300" b="1" kern="0" dirty="0" err="1">
                <a:latin typeface="+mn-lt"/>
                <a:ea typeface="Calibri"/>
                <a:cs typeface="Calibri"/>
                <a:sym typeface="Calibri"/>
              </a:rPr>
              <a:t>AtmoSud</a:t>
            </a:r>
            <a:r>
              <a:rPr lang="fr-FR" sz="1300" b="1" kern="0" dirty="0">
                <a:latin typeface="+mn-lt"/>
                <a:ea typeface="Calibri"/>
                <a:cs typeface="Calibri"/>
                <a:sym typeface="Calibri"/>
              </a:rPr>
              <a:t> </a:t>
            </a:r>
            <a:endParaRPr lang="fr-FR" sz="1300" kern="0" dirty="0">
              <a:latin typeface="+mn-lt"/>
              <a:cs typeface="Arial"/>
              <a:sym typeface="Arial"/>
            </a:endParaRPr>
          </a:p>
        </p:txBody>
      </p:sp>
      <p:sp>
        <p:nvSpPr>
          <p:cNvPr id="3" name="Titre 2"/>
          <p:cNvSpPr>
            <a:spLocks noGrp="1"/>
          </p:cNvSpPr>
          <p:nvPr>
            <p:ph type="title"/>
          </p:nvPr>
        </p:nvSpPr>
        <p:spPr/>
        <p:txBody>
          <a:bodyPr/>
          <a:lstStyle/>
          <a:p>
            <a:r>
              <a:rPr lang="fr-FR" dirty="0"/>
              <a:t>Module L’essentiel Collège : </a:t>
            </a:r>
            <a:br>
              <a:rPr lang="fr-FR" dirty="0"/>
            </a:br>
            <a:r>
              <a:rPr lang="fr-FR" dirty="0"/>
              <a:t>la pollution de l’air</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147</a:t>
            </a:fld>
            <a:endParaRPr lang="fr-FR" dirty="0">
              <a:solidFill>
                <a:schemeClr val="bg1"/>
              </a:solidFill>
            </a:endParaRPr>
          </a:p>
        </p:txBody>
      </p:sp>
      <p:pic>
        <p:nvPicPr>
          <p:cNvPr id="19" name="Image 18">
            <a:extLst>
              <a:ext uri="{FF2B5EF4-FFF2-40B4-BE49-F238E27FC236}">
                <a16:creationId xmlns:a16="http://schemas.microsoft.com/office/drawing/2014/main" id="{1C35FA6F-31E3-4ACD-BD05-7586B5B44599}"/>
              </a:ext>
            </a:extLst>
          </p:cNvPr>
          <p:cNvPicPr>
            <a:picLocks noChangeAspect="1"/>
          </p:cNvPicPr>
          <p:nvPr/>
        </p:nvPicPr>
        <p:blipFill>
          <a:blip r:embed="rId5"/>
          <a:stretch>
            <a:fillRect/>
          </a:stretch>
        </p:blipFill>
        <p:spPr>
          <a:xfrm>
            <a:off x="6696960" y="5553462"/>
            <a:ext cx="2279650" cy="600308"/>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8803" y="5380549"/>
            <a:ext cx="1481252" cy="1048526"/>
          </a:xfrm>
          <a:prstGeom prst="rect">
            <a:avLst/>
          </a:prstGeom>
        </p:spPr>
      </p:pic>
      <p:sp>
        <p:nvSpPr>
          <p:cNvPr id="6" name="ZoneTexte 5">
            <a:extLst>
              <a:ext uri="{FF2B5EF4-FFF2-40B4-BE49-F238E27FC236}">
                <a16:creationId xmlns:a16="http://schemas.microsoft.com/office/drawing/2014/main" id="{D7902A2C-5D62-9BB1-41BB-9C4E1B337AAE}"/>
              </a:ext>
            </a:extLst>
          </p:cNvPr>
          <p:cNvSpPr txBox="1"/>
          <p:nvPr/>
        </p:nvSpPr>
        <p:spPr>
          <a:xfrm>
            <a:off x="6859927" y="5198440"/>
            <a:ext cx="1509712" cy="292100"/>
          </a:xfrm>
          <a:prstGeom prst="rect">
            <a:avLst/>
          </a:prstGeom>
          <a:noFill/>
        </p:spPr>
        <p:txBody>
          <a:bodyPr wrap="none">
            <a:spAutoFit/>
          </a:bodyPr>
          <a:lstStyle/>
          <a:p>
            <a:pPr>
              <a:defRPr/>
            </a:pPr>
            <a:r>
              <a:rPr lang="fr-FR" sz="1300" kern="0" dirty="0">
                <a:solidFill>
                  <a:schemeClr val="accent5">
                    <a:lumMod val="50000"/>
                  </a:schemeClr>
                </a:solidFill>
                <a:latin typeface="Calibri"/>
                <a:cs typeface="Arial" panose="020B0604020202020204" pitchFamily="34" charset="0"/>
              </a:rPr>
              <a:t>Avec le soutien de :</a:t>
            </a:r>
          </a:p>
        </p:txBody>
      </p:sp>
      <p:sp>
        <p:nvSpPr>
          <p:cNvPr id="7" name="ZoneTexte 6">
            <a:extLst>
              <a:ext uri="{FF2B5EF4-FFF2-40B4-BE49-F238E27FC236}">
                <a16:creationId xmlns:a16="http://schemas.microsoft.com/office/drawing/2014/main" id="{C813DDAD-9657-EBAB-425A-82B40D93B270}"/>
              </a:ext>
            </a:extLst>
          </p:cNvPr>
          <p:cNvSpPr txBox="1"/>
          <p:nvPr/>
        </p:nvSpPr>
        <p:spPr>
          <a:xfrm>
            <a:off x="8968803" y="5198440"/>
            <a:ext cx="1590675" cy="292100"/>
          </a:xfrm>
          <a:prstGeom prst="rect">
            <a:avLst/>
          </a:prstGeom>
          <a:noFill/>
        </p:spPr>
        <p:txBody>
          <a:bodyPr wrap="none">
            <a:spAutoFit/>
          </a:bodyPr>
          <a:lstStyle/>
          <a:p>
            <a:pPr>
              <a:defRPr/>
            </a:pPr>
            <a:r>
              <a:rPr lang="fr-FR" sz="1300" kern="0" dirty="0">
                <a:solidFill>
                  <a:schemeClr val="accent5">
                    <a:lumMod val="50000"/>
                  </a:schemeClr>
                </a:solidFill>
                <a:latin typeface="Calibri"/>
                <a:cs typeface="Arial" panose="020B0604020202020204" pitchFamily="34" charset="0"/>
              </a:rPr>
              <a:t>En partenariat avec :</a:t>
            </a:r>
          </a:p>
        </p:txBody>
      </p:sp>
      <p:pic>
        <p:nvPicPr>
          <p:cNvPr id="12" name="Image 29">
            <a:hlinkClick r:id="rId3"/>
            <a:extLst>
              <a:ext uri="{FF2B5EF4-FFF2-40B4-BE49-F238E27FC236}">
                <a16:creationId xmlns:a16="http://schemas.microsoft.com/office/drawing/2014/main" id="{B377D3F0-5863-D879-75A3-1E1E464D8D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0582" y="5520561"/>
            <a:ext cx="17621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
            <a:hlinkClick r:id="rId8"/>
            <a:extLst>
              <a:ext uri="{FF2B5EF4-FFF2-40B4-BE49-F238E27FC236}">
                <a16:creationId xmlns:a16="http://schemas.microsoft.com/office/drawing/2014/main" id="{A019FE32-7623-EAC3-30AD-B3DF728EBEA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00657" y="5574536"/>
            <a:ext cx="1292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3">
            <a:hlinkClick r:id="rId10"/>
            <a:extLst>
              <a:ext uri="{FF2B5EF4-FFF2-40B4-BE49-F238E27FC236}">
                <a16:creationId xmlns:a16="http://schemas.microsoft.com/office/drawing/2014/main" id="{4B2578CC-7001-3909-9E09-BF580BEBA1F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19895" y="5574536"/>
            <a:ext cx="150018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2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8714" t="5247" r="3996" b="17140"/>
          <a:stretch>
            <a:fillRect/>
          </a:stretch>
        </p:blipFill>
        <p:spPr bwMode="auto">
          <a:xfrm>
            <a:off x="1298103" y="2501761"/>
            <a:ext cx="3094582" cy="275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9" name="ZoneTexte 30"/>
          <p:cNvSpPr txBox="1">
            <a:spLocks noChangeArrowheads="1"/>
          </p:cNvSpPr>
          <p:nvPr/>
        </p:nvSpPr>
        <p:spPr bwMode="auto">
          <a:xfrm>
            <a:off x="-423948" y="6611937"/>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9710" name="Rectangle 6"/>
          <p:cNvSpPr>
            <a:spLocks noChangeArrowheads="1"/>
          </p:cNvSpPr>
          <p:nvPr/>
        </p:nvSpPr>
        <p:spPr bwMode="auto">
          <a:xfrm>
            <a:off x="1787525" y="6299200"/>
            <a:ext cx="3868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2000" dirty="0">
                <a:latin typeface="+mn-lt"/>
                <a:cs typeface="Arial" panose="020B0604020202020204" pitchFamily="34" charset="0"/>
              </a:rPr>
              <a:t>*Composition de l’air sec</a:t>
            </a:r>
          </a:p>
        </p:txBody>
      </p:sp>
      <p:sp>
        <p:nvSpPr>
          <p:cNvPr id="29712" name="ZoneTexte 30"/>
          <p:cNvSpPr txBox="1">
            <a:spLocks noChangeArrowheads="1"/>
          </p:cNvSpPr>
          <p:nvPr/>
        </p:nvSpPr>
        <p:spPr bwMode="auto">
          <a:xfrm>
            <a:off x="-423948" y="6611937"/>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9713" name="ZoneTexte 30"/>
          <p:cNvSpPr txBox="1">
            <a:spLocks noChangeArrowheads="1"/>
          </p:cNvSpPr>
          <p:nvPr/>
        </p:nvSpPr>
        <p:spPr bwMode="auto">
          <a:xfrm>
            <a:off x="-423948" y="6611937"/>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8" name="78% de diazote"/>
          <p:cNvSpPr>
            <a:spLocks noChangeArrowheads="1"/>
          </p:cNvSpPr>
          <p:nvPr/>
        </p:nvSpPr>
        <p:spPr bwMode="auto">
          <a:xfrm>
            <a:off x="5296463" y="1920116"/>
            <a:ext cx="42188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rgbClr val="E52D22"/>
                </a:solidFill>
                <a:latin typeface="+mn-lt"/>
                <a:cs typeface="Arial" panose="020B0604020202020204" pitchFamily="34" charset="0"/>
              </a:rPr>
              <a:t>78% </a:t>
            </a:r>
            <a:r>
              <a:rPr lang="fr-FR" altLang="fr-FR" sz="3200" b="1" dirty="0">
                <a:solidFill>
                  <a:srgbClr val="E52D22"/>
                </a:solidFill>
                <a:latin typeface="+mn-lt"/>
                <a:cs typeface="Arial" panose="020B0604020202020204" pitchFamily="34" charset="0"/>
              </a:rPr>
              <a:t>de diazote (N</a:t>
            </a:r>
            <a:r>
              <a:rPr lang="fr-FR" altLang="fr-FR" sz="3200" b="1" baseline="-25000" dirty="0">
                <a:solidFill>
                  <a:srgbClr val="E52D22"/>
                </a:solidFill>
                <a:latin typeface="+mn-lt"/>
                <a:cs typeface="Arial" panose="020B0604020202020204" pitchFamily="34" charset="0"/>
              </a:rPr>
              <a:t>2</a:t>
            </a:r>
            <a:r>
              <a:rPr lang="fr-FR" altLang="fr-FR" sz="3200" b="1" dirty="0">
                <a:solidFill>
                  <a:srgbClr val="E52D22"/>
                </a:solidFill>
                <a:latin typeface="+mn-lt"/>
                <a:cs typeface="Arial" panose="020B0604020202020204" pitchFamily="34" charset="0"/>
              </a:rPr>
              <a:t>)</a:t>
            </a:r>
          </a:p>
        </p:txBody>
      </p:sp>
      <p:sp>
        <p:nvSpPr>
          <p:cNvPr id="9" name="17% DE DIOXYG7NE"/>
          <p:cNvSpPr>
            <a:spLocks noChangeArrowheads="1"/>
          </p:cNvSpPr>
          <p:nvPr/>
        </p:nvSpPr>
        <p:spPr bwMode="auto">
          <a:xfrm>
            <a:off x="5310586" y="3046485"/>
            <a:ext cx="46308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rgbClr val="0F90D1"/>
                </a:solidFill>
                <a:latin typeface="+mn-lt"/>
                <a:cs typeface="Arial" panose="020B0604020202020204" pitchFamily="34" charset="0"/>
              </a:rPr>
              <a:t>17% </a:t>
            </a:r>
            <a:r>
              <a:rPr lang="fr-FR" altLang="fr-FR" sz="3200" b="1" dirty="0">
                <a:solidFill>
                  <a:srgbClr val="0F90D1"/>
                </a:solidFill>
                <a:latin typeface="+mn-lt"/>
                <a:cs typeface="Arial" panose="020B0604020202020204" pitchFamily="34" charset="0"/>
              </a:rPr>
              <a:t>de dioxygène (O</a:t>
            </a:r>
            <a:r>
              <a:rPr lang="fr-FR" altLang="fr-FR" sz="3200" b="1" baseline="-25000" dirty="0">
                <a:solidFill>
                  <a:srgbClr val="0F90D1"/>
                </a:solidFill>
                <a:latin typeface="+mn-lt"/>
                <a:cs typeface="Arial" panose="020B0604020202020204" pitchFamily="34" charset="0"/>
              </a:rPr>
              <a:t>2</a:t>
            </a:r>
            <a:r>
              <a:rPr lang="fr-FR" altLang="fr-FR" sz="3200" b="1" dirty="0">
                <a:solidFill>
                  <a:srgbClr val="0F90D1"/>
                </a:solidFill>
                <a:latin typeface="+mn-lt"/>
                <a:cs typeface="Arial" panose="020B0604020202020204" pitchFamily="34" charset="0"/>
              </a:rPr>
              <a:t>)</a:t>
            </a:r>
          </a:p>
        </p:txBody>
      </p:sp>
      <p:sp>
        <p:nvSpPr>
          <p:cNvPr id="12" name="4% de dioxyde de carbone"/>
          <p:cNvSpPr>
            <a:spLocks noChangeArrowheads="1"/>
          </p:cNvSpPr>
          <p:nvPr/>
        </p:nvSpPr>
        <p:spPr bwMode="auto">
          <a:xfrm>
            <a:off x="5310586" y="4215774"/>
            <a:ext cx="6467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800" b="1" dirty="0">
                <a:solidFill>
                  <a:srgbClr val="4D4B4C"/>
                </a:solidFill>
                <a:latin typeface="+mn-lt"/>
                <a:cs typeface="Arial" panose="020B0604020202020204" pitchFamily="34" charset="0"/>
              </a:rPr>
              <a:t>4% </a:t>
            </a:r>
            <a:r>
              <a:rPr lang="fr-FR" altLang="fr-FR" sz="3200" b="1" dirty="0">
                <a:solidFill>
                  <a:srgbClr val="4D4B4C"/>
                </a:solidFill>
                <a:latin typeface="+mn-lt"/>
                <a:cs typeface="Arial" panose="020B0604020202020204" pitchFamily="34" charset="0"/>
              </a:rPr>
              <a:t>de dioxyde de carbone (CO</a:t>
            </a:r>
            <a:r>
              <a:rPr lang="fr-FR" altLang="fr-FR" sz="3200" b="1" baseline="-25000" dirty="0">
                <a:solidFill>
                  <a:srgbClr val="4D4B4C"/>
                </a:solidFill>
                <a:latin typeface="+mn-lt"/>
                <a:cs typeface="Arial" panose="020B0604020202020204" pitchFamily="34" charset="0"/>
              </a:rPr>
              <a:t>2</a:t>
            </a:r>
            <a:r>
              <a:rPr lang="fr-FR" altLang="fr-FR" sz="3200" b="1" dirty="0">
                <a:solidFill>
                  <a:srgbClr val="4D4B4C"/>
                </a:solidFill>
                <a:latin typeface="+mn-lt"/>
                <a:cs typeface="Arial" panose="020B0604020202020204" pitchFamily="34" charset="0"/>
              </a:rPr>
              <a:t>)</a:t>
            </a:r>
            <a:endParaRPr lang="fr-FR" altLang="fr-FR" sz="3200" b="1" baseline="-25000" dirty="0">
              <a:solidFill>
                <a:srgbClr val="4D4B4C"/>
              </a:solidFill>
              <a:latin typeface="+mn-lt"/>
            </a:endParaRPr>
          </a:p>
        </p:txBody>
      </p:sp>
      <p:sp>
        <p:nvSpPr>
          <p:cNvPr id="10" name="1% de gaz divers"/>
          <p:cNvSpPr>
            <a:spLocks noChangeArrowheads="1"/>
          </p:cNvSpPr>
          <p:nvPr/>
        </p:nvSpPr>
        <p:spPr bwMode="auto">
          <a:xfrm>
            <a:off x="5310586" y="5288498"/>
            <a:ext cx="64309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800" b="1" dirty="0">
                <a:solidFill>
                  <a:srgbClr val="808080"/>
                </a:solidFill>
                <a:latin typeface="+mn-lt"/>
                <a:cs typeface="Arial" charset="0"/>
              </a:rPr>
              <a:t>1% </a:t>
            </a:r>
            <a:r>
              <a:rPr lang="fr-FR" altLang="fr-FR" sz="3200" b="1" dirty="0">
                <a:solidFill>
                  <a:srgbClr val="808080"/>
                </a:solidFill>
                <a:latin typeface="+mn-lt"/>
                <a:cs typeface="Arial" charset="0"/>
              </a:rPr>
              <a:t>de gaz divers et particules fines</a:t>
            </a:r>
          </a:p>
        </p:txBody>
      </p:sp>
      <p:sp>
        <p:nvSpPr>
          <p:cNvPr id="2" name="Titre 1"/>
          <p:cNvSpPr>
            <a:spLocks noGrp="1"/>
          </p:cNvSpPr>
          <p:nvPr>
            <p:ph type="title"/>
          </p:nvPr>
        </p:nvSpPr>
        <p:spPr/>
        <p:txBody>
          <a:bodyPr/>
          <a:lstStyle/>
          <a:p>
            <a:r>
              <a:rPr lang="fr-FR" dirty="0"/>
              <a:t>De quoi se compose l’air que l’on expire ?*</a:t>
            </a:r>
          </a:p>
        </p:txBody>
      </p:sp>
      <p:sp>
        <p:nvSpPr>
          <p:cNvPr id="3" name="Espace réservé du numéro de diapositive 2">
            <a:extLst>
              <a:ext uri="{FF2B5EF4-FFF2-40B4-BE49-F238E27FC236}">
                <a16:creationId xmlns:a16="http://schemas.microsoft.com/office/drawing/2014/main" id="{9DAFBA83-26E8-6349-AD76-2C431483B6FD}"/>
              </a:ext>
            </a:extLst>
          </p:cNvPr>
          <p:cNvSpPr>
            <a:spLocks noGrp="1"/>
          </p:cNvSpPr>
          <p:nvPr>
            <p:ph type="sldNum" sz="quarter" idx="12"/>
          </p:nvPr>
        </p:nvSpPr>
        <p:spPr/>
        <p:txBody>
          <a:bodyPr/>
          <a:lstStyle/>
          <a:p>
            <a:pPr>
              <a:defRPr/>
            </a:pPr>
            <a:fld id="{50240480-DD0E-42A1-8670-F37586A9812A}" type="slidenum">
              <a:rPr lang="fr-FR" altLang="fr-FR" smtClean="0"/>
              <a:pPr>
                <a:defRPr/>
              </a:pPr>
              <a:t>15</a:t>
            </a:fld>
            <a:endParaRPr lang="fr-FR" altLang="fr-FR"/>
          </a:p>
        </p:txBody>
      </p:sp>
      <p:grpSp>
        <p:nvGrpSpPr>
          <p:cNvPr id="44" name="Groupe ROUGE"/>
          <p:cNvGrpSpPr>
            <a:grpSpLocks/>
          </p:cNvGrpSpPr>
          <p:nvPr/>
        </p:nvGrpSpPr>
        <p:grpSpPr bwMode="auto">
          <a:xfrm>
            <a:off x="4484581" y="2001259"/>
            <a:ext cx="694112" cy="708749"/>
            <a:chOff x="7029269" y="1323810"/>
            <a:chExt cx="1771462" cy="1249740"/>
          </a:xfrm>
          <a:solidFill>
            <a:srgbClr val="E52D22"/>
          </a:solidFill>
        </p:grpSpPr>
        <p:sp>
          <p:nvSpPr>
            <p:cNvPr id="46"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47"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a:t>
              </a:r>
            </a:p>
          </p:txBody>
        </p:sp>
      </p:grpSp>
      <p:grpSp>
        <p:nvGrpSpPr>
          <p:cNvPr id="25" name="Groupe BLEU"/>
          <p:cNvGrpSpPr>
            <a:grpSpLocks/>
          </p:cNvGrpSpPr>
          <p:nvPr/>
        </p:nvGrpSpPr>
        <p:grpSpPr bwMode="auto">
          <a:xfrm>
            <a:off x="4481862" y="3092997"/>
            <a:ext cx="694112" cy="708749"/>
            <a:chOff x="7029269" y="1323810"/>
            <a:chExt cx="1771462" cy="1249740"/>
          </a:xfrm>
          <a:solidFill>
            <a:srgbClr val="0F90D1"/>
          </a:solidFill>
        </p:grpSpPr>
        <p:sp>
          <p:nvSpPr>
            <p:cNvPr id="26"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27"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2</a:t>
              </a:r>
            </a:p>
          </p:txBody>
        </p:sp>
      </p:grpSp>
      <p:grpSp>
        <p:nvGrpSpPr>
          <p:cNvPr id="28" name="Groupe NOIR"/>
          <p:cNvGrpSpPr>
            <a:grpSpLocks/>
          </p:cNvGrpSpPr>
          <p:nvPr/>
        </p:nvGrpSpPr>
        <p:grpSpPr bwMode="auto">
          <a:xfrm>
            <a:off x="4481862" y="4276897"/>
            <a:ext cx="694112" cy="708749"/>
            <a:chOff x="7029269" y="1323810"/>
            <a:chExt cx="1771462" cy="1249740"/>
          </a:xfrm>
          <a:solidFill>
            <a:srgbClr val="4D4B4C"/>
          </a:solidFill>
        </p:grpSpPr>
        <p:sp>
          <p:nvSpPr>
            <p:cNvPr id="29"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30"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3</a:t>
              </a:r>
            </a:p>
          </p:txBody>
        </p:sp>
      </p:grpSp>
      <p:grpSp>
        <p:nvGrpSpPr>
          <p:cNvPr id="31" name="Groupe GRIS"/>
          <p:cNvGrpSpPr>
            <a:grpSpLocks/>
          </p:cNvGrpSpPr>
          <p:nvPr/>
        </p:nvGrpSpPr>
        <p:grpSpPr bwMode="auto">
          <a:xfrm>
            <a:off x="4481862" y="5348741"/>
            <a:ext cx="694112" cy="708749"/>
            <a:chOff x="7029269" y="1323810"/>
            <a:chExt cx="1771462" cy="1249740"/>
          </a:xfrm>
          <a:solidFill>
            <a:srgbClr val="808080"/>
          </a:solidFill>
        </p:grpSpPr>
        <p:sp>
          <p:nvSpPr>
            <p:cNvPr id="32"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33" name="? bleu"/>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4</a:t>
              </a:r>
            </a:p>
          </p:txBody>
        </p:sp>
      </p:grpSp>
      <p:pic>
        <p:nvPicPr>
          <p:cNvPr id="34" name="Btn_Camera_Txt1">
            <a:hlinkClick r:id="rId4" action="ppaction://hlinksldjump"/>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11395505" y="4485963"/>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350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nextCondLst>
                <p:cond evt="onClick" delay="0">
                  <p:tgtEl>
                    <p:spTgt spid="4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par>
                                <p:cTn id="20" presetID="1"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nextCondLst>
                <p:cond evt="onClick" delay="0">
                  <p:tgtEl>
                    <p:spTgt spid="31"/>
                  </p:tgtEl>
                </p:cond>
              </p:nextCondLst>
            </p:seq>
          </p:childTnLst>
        </p:cTn>
      </p:par>
    </p:tnLst>
    <p:bldLst>
      <p:bldP spid="8" grpId="0"/>
      <p:bldP spid="9" grpId="0"/>
      <p:bldP spid="1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2771" y="1639557"/>
            <a:ext cx="5866793" cy="421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4"/>
          <p:cNvSpPr>
            <a:spLocks noGrp="1"/>
          </p:cNvSpPr>
          <p:nvPr>
            <p:ph type="sldNum" sz="quarter" idx="12"/>
          </p:nvPr>
        </p:nvSpPr>
        <p:spPr/>
        <p:txBody>
          <a:bodyPr/>
          <a:lstStyle/>
          <a:p>
            <a:fld id="{A6975CB3-950E-4025-A1C5-3373A41C9E6B}" type="slidenum">
              <a:rPr lang="fr-FR" smtClean="0"/>
              <a:pPr/>
              <a:t>16</a:t>
            </a:fld>
            <a:endParaRPr lang="fr-FR" dirty="0">
              <a:solidFill>
                <a:schemeClr val="bg1"/>
              </a:solidFill>
            </a:endParaRPr>
          </a:p>
        </p:txBody>
      </p:sp>
      <p:sp>
        <p:nvSpPr>
          <p:cNvPr id="4" name="Titre 3"/>
          <p:cNvSpPr>
            <a:spLocks noGrp="1"/>
          </p:cNvSpPr>
          <p:nvPr>
            <p:ph type="title"/>
          </p:nvPr>
        </p:nvSpPr>
        <p:spPr/>
        <p:txBody>
          <a:bodyPr/>
          <a:lstStyle/>
          <a:p>
            <a:r>
              <a:rPr lang="fr-FR" dirty="0"/>
              <a:t>Comment est apparu le dioxygène sur Terre ? </a:t>
            </a:r>
          </a:p>
        </p:txBody>
      </p:sp>
      <p:sp>
        <p:nvSpPr>
          <p:cNvPr id="7" name="Espace réservé du contenu 6"/>
          <p:cNvSpPr>
            <a:spLocks noGrp="1"/>
          </p:cNvSpPr>
          <p:nvPr>
            <p:ph sz="quarter" idx="4"/>
          </p:nvPr>
        </p:nvSpPr>
        <p:spPr>
          <a:xfrm>
            <a:off x="6322865" y="2069237"/>
            <a:ext cx="5417791" cy="3769222"/>
          </a:xfrm>
        </p:spPr>
        <p:txBody>
          <a:bodyPr/>
          <a:lstStyle/>
          <a:p>
            <a:pPr marL="0" indent="0">
              <a:lnSpc>
                <a:spcPct val="100000"/>
              </a:lnSpc>
              <a:buNone/>
            </a:pPr>
            <a:r>
              <a:rPr lang="fr-FR" sz="2000" dirty="0"/>
              <a:t>La </a:t>
            </a:r>
            <a:r>
              <a:rPr lang="fr-FR" sz="2000" b="1" dirty="0"/>
              <a:t>Terre n'a pas toujours été pourvue de dioxygène </a:t>
            </a:r>
            <a:r>
              <a:rPr lang="fr-FR" sz="2000" dirty="0"/>
              <a:t>: </a:t>
            </a:r>
            <a:r>
              <a:rPr lang="fr-FR" dirty="0"/>
              <a:t>ce gaz</a:t>
            </a:r>
            <a:r>
              <a:rPr lang="fr-FR" sz="2000" dirty="0"/>
              <a:t> serait apparu entre -3 et -2,4 milliards d’années.</a:t>
            </a:r>
          </a:p>
          <a:p>
            <a:pPr marL="0" indent="0">
              <a:lnSpc>
                <a:spcPct val="100000"/>
              </a:lnSpc>
              <a:buNone/>
            </a:pPr>
            <a:r>
              <a:rPr lang="fr-FR" sz="2000" dirty="0"/>
              <a:t>Des chercheurs pensent avoir trouvé la raison de cette « </a:t>
            </a:r>
            <a:r>
              <a:rPr lang="fr-FR" sz="2000" b="1" dirty="0"/>
              <a:t>Grande Oxydation</a:t>
            </a:r>
            <a:r>
              <a:rPr lang="fr-FR" sz="2000" dirty="0"/>
              <a:t> ». La croûte terrestre serait devenue plus granitique, donc plus pauvre en ions bivalents qui captaient jusqu'ici le dioxygène.</a:t>
            </a:r>
          </a:p>
          <a:p>
            <a:pPr marL="0" indent="0">
              <a:lnSpc>
                <a:spcPct val="100000"/>
              </a:lnSpc>
              <a:buNone/>
            </a:pPr>
            <a:r>
              <a:rPr lang="fr-FR" sz="2000" dirty="0"/>
              <a:t>Libre, ce dernier se serait alors accumulé dans les océans, jusqu'à saturation, puis dans l'atmosphère.</a:t>
            </a:r>
          </a:p>
        </p:txBody>
      </p:sp>
      <p:grpSp>
        <p:nvGrpSpPr>
          <p:cNvPr id="8" name="Groupe 7"/>
          <p:cNvGrpSpPr>
            <a:grpSpLocks/>
          </p:cNvGrpSpPr>
          <p:nvPr/>
        </p:nvGrpSpPr>
        <p:grpSpPr bwMode="auto">
          <a:xfrm>
            <a:off x="1385296" y="5798917"/>
            <a:ext cx="4937570" cy="1007777"/>
            <a:chOff x="9169090" y="3765276"/>
            <a:chExt cx="4298698" cy="779213"/>
          </a:xfrm>
          <a:solidFill>
            <a:schemeClr val="accent5"/>
          </a:solidFill>
        </p:grpSpPr>
        <p:sp>
          <p:nvSpPr>
            <p:cNvPr id="9" name="Ellipse 3"/>
            <p:cNvSpPr/>
            <p:nvPr/>
          </p:nvSpPr>
          <p:spPr>
            <a:xfrm>
              <a:off x="9179168" y="3765276"/>
              <a:ext cx="4288620" cy="77921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0" name="l'épaisseur de la zone respirable"/>
            <p:cNvSpPr txBox="1">
              <a:spLocks noChangeArrowheads="1"/>
            </p:cNvSpPr>
            <p:nvPr/>
          </p:nvSpPr>
          <p:spPr bwMode="auto">
            <a:xfrm>
              <a:off x="9169090" y="3848906"/>
              <a:ext cx="4298697" cy="64252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FontTx/>
                <a:buNone/>
                <a:defRPr/>
              </a:pPr>
              <a:r>
                <a:rPr lang="fr-FR" altLang="fr-FR" sz="1600" b="1" dirty="0">
                  <a:solidFill>
                    <a:schemeClr val="bg1"/>
                  </a:solidFill>
                  <a:latin typeface="+mn-lt"/>
                  <a:cs typeface="Arial" panose="020B0604020202020204" pitchFamily="34" charset="0"/>
                </a:rPr>
                <a:t>Le savais-tu ? </a:t>
              </a:r>
              <a:r>
                <a:rPr lang="fr-FR" sz="1600" dirty="0">
                  <a:solidFill>
                    <a:schemeClr val="bg1"/>
                  </a:solidFill>
                  <a:latin typeface="+mn-lt"/>
                </a:rPr>
                <a:t>Aujourd'hui, l'oxygène est un gaz très abondant mais il se raréfie dans de plus en plus de régions marines, que l'on qualifie de "zones mortes".</a:t>
              </a:r>
            </a:p>
          </p:txBody>
        </p:sp>
      </p:grpSp>
      <p:pic>
        <p:nvPicPr>
          <p:cNvPr id="11" name="Image 10">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3"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5">
            <a:alphaModFix/>
          </a:blip>
          <a:srcRect/>
          <a:stretch/>
        </p:blipFill>
        <p:spPr>
          <a:xfrm>
            <a:off x="1215205" y="1274409"/>
            <a:ext cx="1504224" cy="1589653"/>
          </a:xfrm>
          <a:prstGeom prst="rect">
            <a:avLst/>
          </a:prstGeom>
          <a:noFill/>
          <a:ln>
            <a:noFill/>
          </a:ln>
        </p:spPr>
      </p:pic>
    </p:spTree>
    <p:extLst>
      <p:ext uri="{BB962C8B-B14F-4D97-AF65-F5344CB8AC3E}">
        <p14:creationId xmlns:p14="http://schemas.microsoft.com/office/powerpoint/2010/main" val="13216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Le dioxyde de carbone</a:t>
            </a:r>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17</a:t>
            </a:fld>
            <a:endParaRPr lang="fr-FR" dirty="0">
              <a:solidFill>
                <a:schemeClr val="bg1"/>
              </a:solidFill>
            </a:endParaRPr>
          </a:p>
        </p:txBody>
      </p:sp>
      <p:pic>
        <p:nvPicPr>
          <p:cNvPr id="6" name="clic retour">
            <a:hlinkClick r:id="rId2"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contenu 1"/>
          <p:cNvSpPr>
            <a:spLocks noGrp="1"/>
          </p:cNvSpPr>
          <p:nvPr>
            <p:ph sz="quarter" idx="4"/>
          </p:nvPr>
        </p:nvSpPr>
        <p:spPr/>
        <p:txBody>
          <a:bodyPr/>
          <a:lstStyle/>
          <a:p>
            <a:pPr marL="0" indent="0">
              <a:buNone/>
            </a:pPr>
            <a:r>
              <a:rPr lang="fr-FR" dirty="0"/>
              <a:t>Le </a:t>
            </a:r>
            <a:r>
              <a:rPr lang="fr-FR" b="1" dirty="0"/>
              <a:t>dioxyde de carbone </a:t>
            </a:r>
            <a:r>
              <a:rPr lang="fr-FR" dirty="0"/>
              <a:t>ou gaz carbonique est une molécule composée d’un atome de carbone et de deux atomes d’oxygène : CO</a:t>
            </a:r>
            <a:r>
              <a:rPr lang="fr-FR" baseline="-25000" dirty="0"/>
              <a:t>2</a:t>
            </a:r>
            <a:r>
              <a:rPr lang="fr-FR" dirty="0"/>
              <a:t>.</a:t>
            </a:r>
          </a:p>
          <a:p>
            <a:pPr marL="0" indent="0">
              <a:buNone/>
            </a:pPr>
            <a:r>
              <a:rPr lang="fr-FR" dirty="0"/>
              <a:t>Dans des conditions normales de température et de pression, les molécules de dioxyde de carbone se présentent comme un gaz </a:t>
            </a:r>
            <a:r>
              <a:rPr lang="fr-FR" b="1" dirty="0"/>
              <a:t>incolore, inodore et à la saveur piquante</a:t>
            </a:r>
            <a:r>
              <a:rPr lang="fr-FR" dirty="0"/>
              <a:t>.</a:t>
            </a:r>
          </a:p>
          <a:p>
            <a:pPr marL="0" indent="0">
              <a:buNone/>
            </a:pPr>
            <a:endParaRPr lang="fr-FR" dirty="0"/>
          </a:p>
        </p:txBody>
      </p:sp>
      <p:pic>
        <p:nvPicPr>
          <p:cNvPr id="9" name="Espace réservé du contenu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57" y="1480038"/>
            <a:ext cx="5298822" cy="5298822"/>
          </a:xfrm>
          <a:prstGeom prst="rect">
            <a:avLst/>
          </a:prstGeom>
        </p:spPr>
      </p:pic>
    </p:spTree>
    <p:extLst>
      <p:ext uri="{BB962C8B-B14F-4D97-AF65-F5344CB8AC3E}">
        <p14:creationId xmlns:p14="http://schemas.microsoft.com/office/powerpoint/2010/main" val="244441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Quel est le trajet de l’air dans notre corps ?</a:t>
            </a:r>
            <a:endParaRPr lang="fr-FR" sz="3600" dirty="0"/>
          </a:p>
        </p:txBody>
      </p:sp>
      <p:sp>
        <p:nvSpPr>
          <p:cNvPr id="3" name="Espace réservé du contenu 2"/>
          <p:cNvSpPr>
            <a:spLocks noGrp="1"/>
          </p:cNvSpPr>
          <p:nvPr>
            <p:ph sz="quarter" idx="4"/>
          </p:nvPr>
        </p:nvSpPr>
        <p:spPr>
          <a:xfrm>
            <a:off x="6102947" y="1247434"/>
            <a:ext cx="5032522" cy="473800"/>
          </a:xfrm>
        </p:spPr>
        <p:txBody>
          <a:bodyPr/>
          <a:lstStyle/>
          <a:p>
            <a:pPr>
              <a:defRPr/>
            </a:pPr>
            <a:r>
              <a:rPr lang="fr-FR" dirty="0">
                <a:cs typeface="Calibri" panose="020F0502020204030204" pitchFamily="34" charset="0"/>
              </a:rPr>
              <a:t>L'air que nous inspirons passe par : </a:t>
            </a:r>
          </a:p>
          <a:p>
            <a:pPr marL="0" indent="0">
              <a:buNone/>
            </a:pPr>
            <a:endParaRPr lang="fr-FR" sz="2000" dirty="0"/>
          </a:p>
        </p:txBody>
      </p:sp>
      <p:sp>
        <p:nvSpPr>
          <p:cNvPr id="4" name="Espace réservé du contenu 3"/>
          <p:cNvSpPr>
            <a:spLocks noGrp="1"/>
          </p:cNvSpPr>
          <p:nvPr>
            <p:ph sz="quarter" idx="13"/>
          </p:nvPr>
        </p:nvSpPr>
        <p:spPr>
          <a:xfrm>
            <a:off x="1489470" y="2069236"/>
            <a:ext cx="4421338" cy="4120427"/>
          </a:xfrm>
        </p:spPr>
        <p:txBody>
          <a:bodyPr/>
          <a:lstStyle/>
          <a:p>
            <a:pPr marL="0" indent="0" algn="ctr">
              <a:defRPr/>
            </a:pPr>
            <a:endParaRPr lang="fr-FR" sz="2000" dirty="0">
              <a:cs typeface="Calibri" panose="020F0502020204030204" pitchFamily="34" charset="0"/>
            </a:endParaRPr>
          </a:p>
          <a:p>
            <a:pPr marL="0" indent="0" algn="ctr"/>
            <a:endParaRPr lang="fr-FR" sz="2000" dirty="0"/>
          </a:p>
        </p:txBody>
      </p:sp>
      <p:sp>
        <p:nvSpPr>
          <p:cNvPr id="2" name="Espace réservé du numéro de diapositive 1">
            <a:extLst>
              <a:ext uri="{FF2B5EF4-FFF2-40B4-BE49-F238E27FC236}">
                <a16:creationId xmlns:a16="http://schemas.microsoft.com/office/drawing/2014/main" id="{EC794052-1345-1C43-8778-2652721006CB}"/>
              </a:ext>
            </a:extLst>
          </p:cNvPr>
          <p:cNvSpPr>
            <a:spLocks noGrp="1"/>
          </p:cNvSpPr>
          <p:nvPr>
            <p:ph type="sldNum" sz="quarter" idx="12"/>
          </p:nvPr>
        </p:nvSpPr>
        <p:spPr/>
        <p:txBody>
          <a:bodyPr/>
          <a:lstStyle/>
          <a:p>
            <a:pPr>
              <a:defRPr/>
            </a:pPr>
            <a:fld id="{48F265C7-EABA-4DE4-891D-2039DC5DD204}" type="slidenum">
              <a:rPr lang="fr-FR" altLang="fr-FR" smtClean="0"/>
              <a:pPr>
                <a:defRPr/>
              </a:pPr>
              <a:t>18</a:t>
            </a:fld>
            <a:endParaRPr lang="fr-FR" altLang="fr-FR"/>
          </a:p>
        </p:txBody>
      </p:sp>
      <p:pic>
        <p:nvPicPr>
          <p:cNvPr id="7" name="Image 6">
            <a:hlinkClick r:id="rId3" action="ppaction://hlinksldjump"/>
            <a:extLst>
              <a:ext uri="{FF2B5EF4-FFF2-40B4-BE49-F238E27FC236}">
                <a16:creationId xmlns:a16="http://schemas.microsoft.com/office/drawing/2014/main" id="{EC1C8FB0-7B3D-4734-AF35-5F21286F3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pic>
        <p:nvPicPr>
          <p:cNvPr id="9" name="Image 24">
            <a:extLst>
              <a:ext uri="{FF2B5EF4-FFF2-40B4-BE49-F238E27FC236}">
                <a16:creationId xmlns:a16="http://schemas.microsoft.com/office/drawing/2014/main" id="{D899265E-65F6-4477-B8F5-2FDD9243B7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0596" y="1044526"/>
            <a:ext cx="4240212"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0">
            <a:extLst>
              <a:ext uri="{FF2B5EF4-FFF2-40B4-BE49-F238E27FC236}">
                <a16:creationId xmlns:a16="http://schemas.microsoft.com/office/drawing/2014/main" id="{3E974343-D0AE-40B3-9526-9D52668706C9}"/>
              </a:ext>
            </a:extLst>
          </p:cNvPr>
          <p:cNvSpPr>
            <a:spLocks noChangeArrowheads="1"/>
          </p:cNvSpPr>
          <p:nvPr/>
        </p:nvSpPr>
        <p:spPr bwMode="auto">
          <a:xfrm rot="4560000">
            <a:off x="1761084" y="5695900"/>
            <a:ext cx="1096962" cy="1014413"/>
          </a:xfrm>
          <a:prstGeom prst="curvedUpArrow">
            <a:avLst>
              <a:gd name="adj1" fmla="val 2999"/>
              <a:gd name="adj2" fmla="val 27350"/>
              <a:gd name="adj3" fmla="val 66667"/>
            </a:avLst>
          </a:prstGeom>
          <a:solidFill>
            <a:srgbClr val="7030A0"/>
          </a:solidFill>
          <a:ln w="9360">
            <a:solidFill>
              <a:srgbClr val="7030A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fr-FR" sz="1800">
              <a:solidFill>
                <a:srgbClr val="1B72E2"/>
              </a:solidFill>
              <a:latin typeface="Candara" panose="020E0502030303020204" pitchFamily="34" charset="0"/>
            </a:endParaRPr>
          </a:p>
        </p:txBody>
      </p:sp>
      <p:sp>
        <p:nvSpPr>
          <p:cNvPr id="12" name="Text Box 17">
            <a:extLst>
              <a:ext uri="{FF2B5EF4-FFF2-40B4-BE49-F238E27FC236}">
                <a16:creationId xmlns:a16="http://schemas.microsoft.com/office/drawing/2014/main" id="{1800EF3B-1E0D-489F-9A9F-AB63FC47B9B4}"/>
              </a:ext>
            </a:extLst>
          </p:cNvPr>
          <p:cNvSpPr txBox="1">
            <a:spLocks noChangeArrowheads="1"/>
          </p:cNvSpPr>
          <p:nvPr/>
        </p:nvSpPr>
        <p:spPr bwMode="auto">
          <a:xfrm>
            <a:off x="2858046" y="6356301"/>
            <a:ext cx="663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2060"/>
                </a:solidFill>
                <a:latin typeface="Candara" panose="020E0502030303020204" pitchFamily="34" charset="0"/>
              </a:rPr>
              <a:t>Sang</a:t>
            </a:r>
          </a:p>
        </p:txBody>
      </p:sp>
      <p:sp>
        <p:nvSpPr>
          <p:cNvPr id="13" name="AutoShape 18">
            <a:extLst>
              <a:ext uri="{FF2B5EF4-FFF2-40B4-BE49-F238E27FC236}">
                <a16:creationId xmlns:a16="http://schemas.microsoft.com/office/drawing/2014/main" id="{08FABE04-D111-4EEA-8576-92C649D17C68}"/>
              </a:ext>
            </a:extLst>
          </p:cNvPr>
          <p:cNvSpPr>
            <a:spLocks noChangeArrowheads="1"/>
          </p:cNvSpPr>
          <p:nvPr/>
        </p:nvSpPr>
        <p:spPr bwMode="auto">
          <a:xfrm>
            <a:off x="3531146" y="6427738"/>
            <a:ext cx="615950" cy="269875"/>
          </a:xfrm>
          <a:prstGeom prst="notchedRightArrow">
            <a:avLst>
              <a:gd name="adj1" fmla="val 36028"/>
              <a:gd name="adj2" fmla="val 88188"/>
            </a:avLst>
          </a:prstGeom>
          <a:solidFill>
            <a:srgbClr val="7030A0"/>
          </a:solidFill>
          <a:ln w="9360">
            <a:solidFill>
              <a:srgbClr val="7030A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fr-FR" sz="1800">
              <a:solidFill>
                <a:srgbClr val="1B72E2"/>
              </a:solidFill>
              <a:latin typeface="Candara" panose="020E0502030303020204" pitchFamily="34" charset="0"/>
            </a:endParaRPr>
          </a:p>
        </p:txBody>
      </p:sp>
      <p:sp>
        <p:nvSpPr>
          <p:cNvPr id="14" name="Text Box 19">
            <a:extLst>
              <a:ext uri="{FF2B5EF4-FFF2-40B4-BE49-F238E27FC236}">
                <a16:creationId xmlns:a16="http://schemas.microsoft.com/office/drawing/2014/main" id="{DADE5F12-F596-44CA-9461-1EEF2DD923BA}"/>
              </a:ext>
            </a:extLst>
          </p:cNvPr>
          <p:cNvSpPr txBox="1">
            <a:spLocks noChangeArrowheads="1"/>
          </p:cNvSpPr>
          <p:nvPr/>
        </p:nvSpPr>
        <p:spPr bwMode="auto">
          <a:xfrm>
            <a:off x="4142333" y="6356301"/>
            <a:ext cx="946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2060"/>
                </a:solidFill>
                <a:latin typeface="Candara" panose="020E0502030303020204" pitchFamily="34" charset="0"/>
              </a:rPr>
              <a:t>Cellules</a:t>
            </a:r>
          </a:p>
        </p:txBody>
      </p:sp>
      <p:sp>
        <p:nvSpPr>
          <p:cNvPr id="15" name="Ellipse 14">
            <a:extLst>
              <a:ext uri="{FF2B5EF4-FFF2-40B4-BE49-F238E27FC236}">
                <a16:creationId xmlns:a16="http://schemas.microsoft.com/office/drawing/2014/main" id="{12507A2A-7ACA-45B6-A36F-2F9AF766A295}"/>
              </a:ext>
            </a:extLst>
          </p:cNvPr>
          <p:cNvSpPr>
            <a:spLocks noChangeAspect="1"/>
          </p:cNvSpPr>
          <p:nvPr/>
        </p:nvSpPr>
        <p:spPr>
          <a:xfrm>
            <a:off x="4493171" y="2279601"/>
            <a:ext cx="252412" cy="25082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bg1"/>
                </a:solidFill>
                <a:latin typeface="Candara" panose="020E0502030303020204" pitchFamily="34" charset="0"/>
              </a:rPr>
              <a:t>1</a:t>
            </a:r>
            <a:endParaRPr lang="en-US" dirty="0">
              <a:solidFill>
                <a:schemeClr val="bg1"/>
              </a:solidFill>
              <a:latin typeface="Candara" panose="020E0502030303020204" pitchFamily="34" charset="0"/>
            </a:endParaRPr>
          </a:p>
        </p:txBody>
      </p:sp>
      <p:sp>
        <p:nvSpPr>
          <p:cNvPr id="16" name="Ellipse 15">
            <a:extLst>
              <a:ext uri="{FF2B5EF4-FFF2-40B4-BE49-F238E27FC236}">
                <a16:creationId xmlns:a16="http://schemas.microsoft.com/office/drawing/2014/main" id="{403A3DD8-F64D-49DA-9693-BAB6BE92EFFA}"/>
              </a:ext>
            </a:extLst>
          </p:cNvPr>
          <p:cNvSpPr>
            <a:spLocks noChangeAspect="1"/>
          </p:cNvSpPr>
          <p:nvPr/>
        </p:nvSpPr>
        <p:spPr>
          <a:xfrm>
            <a:off x="3488283" y="2919363"/>
            <a:ext cx="252413" cy="25241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bg1"/>
                </a:solidFill>
                <a:latin typeface="Candara" panose="020E0502030303020204" pitchFamily="34" charset="0"/>
              </a:rPr>
              <a:t>2</a:t>
            </a:r>
            <a:endParaRPr lang="en-US" b="1" dirty="0">
              <a:solidFill>
                <a:schemeClr val="bg1"/>
              </a:solidFill>
              <a:latin typeface="Candara" panose="020E0502030303020204" pitchFamily="34" charset="0"/>
            </a:endParaRPr>
          </a:p>
        </p:txBody>
      </p:sp>
      <p:sp>
        <p:nvSpPr>
          <p:cNvPr id="17" name="Ellipse 16">
            <a:extLst>
              <a:ext uri="{FF2B5EF4-FFF2-40B4-BE49-F238E27FC236}">
                <a16:creationId xmlns:a16="http://schemas.microsoft.com/office/drawing/2014/main" id="{24251814-8CFC-4A1C-90BA-4CB817E81147}"/>
              </a:ext>
            </a:extLst>
          </p:cNvPr>
          <p:cNvSpPr>
            <a:spLocks noChangeAspect="1"/>
          </p:cNvSpPr>
          <p:nvPr/>
        </p:nvSpPr>
        <p:spPr>
          <a:xfrm>
            <a:off x="3026321" y="4305251"/>
            <a:ext cx="252412" cy="2524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bg1"/>
                </a:solidFill>
                <a:latin typeface="Candara" panose="020E0502030303020204" pitchFamily="34" charset="0"/>
              </a:rPr>
              <a:t>3</a:t>
            </a:r>
            <a:endParaRPr lang="en-US" dirty="0">
              <a:solidFill>
                <a:schemeClr val="bg1"/>
              </a:solidFill>
              <a:latin typeface="Candara" panose="020E0502030303020204" pitchFamily="34" charset="0"/>
            </a:endParaRPr>
          </a:p>
        </p:txBody>
      </p:sp>
      <p:sp>
        <p:nvSpPr>
          <p:cNvPr id="18" name="Ellipse 17">
            <a:extLst>
              <a:ext uri="{FF2B5EF4-FFF2-40B4-BE49-F238E27FC236}">
                <a16:creationId xmlns:a16="http://schemas.microsoft.com/office/drawing/2014/main" id="{2DFF9CDF-C27A-4AA4-8974-17025BAB10B2}"/>
              </a:ext>
            </a:extLst>
          </p:cNvPr>
          <p:cNvSpPr>
            <a:spLocks noChangeAspect="1"/>
          </p:cNvSpPr>
          <p:nvPr/>
        </p:nvSpPr>
        <p:spPr>
          <a:xfrm>
            <a:off x="3593058" y="4681488"/>
            <a:ext cx="250825" cy="25082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bg1"/>
                </a:solidFill>
                <a:latin typeface="Candara" panose="020E0502030303020204" pitchFamily="34" charset="0"/>
              </a:rPr>
              <a:t>4</a:t>
            </a:r>
            <a:endParaRPr lang="en-US" dirty="0">
              <a:solidFill>
                <a:schemeClr val="bg1"/>
              </a:solidFill>
              <a:latin typeface="Candara" panose="020E0502030303020204" pitchFamily="34" charset="0"/>
            </a:endParaRPr>
          </a:p>
        </p:txBody>
      </p:sp>
      <p:sp>
        <p:nvSpPr>
          <p:cNvPr id="19" name="Ellipse 18">
            <a:extLst>
              <a:ext uri="{FF2B5EF4-FFF2-40B4-BE49-F238E27FC236}">
                <a16:creationId xmlns:a16="http://schemas.microsoft.com/office/drawing/2014/main" id="{507F1930-20B9-4CC4-99C4-7E4CA2B48914}"/>
              </a:ext>
            </a:extLst>
          </p:cNvPr>
          <p:cNvSpPr>
            <a:spLocks noChangeAspect="1"/>
          </p:cNvSpPr>
          <p:nvPr/>
        </p:nvSpPr>
        <p:spPr>
          <a:xfrm>
            <a:off x="4629696" y="5173613"/>
            <a:ext cx="252412" cy="25241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Candara" panose="020E0502030303020204" pitchFamily="34" charset="0"/>
              </a:rPr>
              <a:t>5</a:t>
            </a:r>
          </a:p>
        </p:txBody>
      </p:sp>
      <p:sp>
        <p:nvSpPr>
          <p:cNvPr id="20" name="Ellipse 19">
            <a:extLst>
              <a:ext uri="{FF2B5EF4-FFF2-40B4-BE49-F238E27FC236}">
                <a16:creationId xmlns:a16="http://schemas.microsoft.com/office/drawing/2014/main" id="{5160731C-7356-42A1-9A1E-754FD2FF2DC5}"/>
              </a:ext>
            </a:extLst>
          </p:cNvPr>
          <p:cNvSpPr>
            <a:spLocks noChangeAspect="1"/>
          </p:cNvSpPr>
          <p:nvPr/>
        </p:nvSpPr>
        <p:spPr>
          <a:xfrm>
            <a:off x="4326483" y="6180088"/>
            <a:ext cx="252413" cy="25241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bg1"/>
                </a:solidFill>
                <a:latin typeface="Candara" panose="020E0502030303020204" pitchFamily="34" charset="0"/>
              </a:rPr>
              <a:t>7</a:t>
            </a:r>
            <a:endParaRPr lang="en-US" dirty="0">
              <a:solidFill>
                <a:schemeClr val="bg1"/>
              </a:solidFill>
              <a:latin typeface="Candara" panose="020E0502030303020204" pitchFamily="34" charset="0"/>
            </a:endParaRPr>
          </a:p>
        </p:txBody>
      </p:sp>
      <p:sp>
        <p:nvSpPr>
          <p:cNvPr id="21" name="Ellipse 20">
            <a:extLst>
              <a:ext uri="{FF2B5EF4-FFF2-40B4-BE49-F238E27FC236}">
                <a16:creationId xmlns:a16="http://schemas.microsoft.com/office/drawing/2014/main" id="{02CD5C55-A693-47A3-84AC-EC6E8B88051A}"/>
              </a:ext>
            </a:extLst>
          </p:cNvPr>
          <p:cNvSpPr>
            <a:spLocks noChangeAspect="1"/>
          </p:cNvSpPr>
          <p:nvPr/>
        </p:nvSpPr>
        <p:spPr>
          <a:xfrm>
            <a:off x="3112046" y="6173738"/>
            <a:ext cx="252412" cy="25241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bg1"/>
                </a:solidFill>
                <a:latin typeface="Candara" panose="020E0502030303020204" pitchFamily="34" charset="0"/>
              </a:rPr>
              <a:t>6</a:t>
            </a:r>
            <a:endParaRPr lang="en-US" dirty="0">
              <a:solidFill>
                <a:schemeClr val="bg1"/>
              </a:solidFill>
              <a:latin typeface="Candara" panose="020E0502030303020204" pitchFamily="34" charset="0"/>
            </a:endParaRPr>
          </a:p>
        </p:txBody>
      </p:sp>
      <p:sp>
        <p:nvSpPr>
          <p:cNvPr id="22" name="Text Box 17">
            <a:extLst>
              <a:ext uri="{FF2B5EF4-FFF2-40B4-BE49-F238E27FC236}">
                <a16:creationId xmlns:a16="http://schemas.microsoft.com/office/drawing/2014/main" id="{CD559DE6-8029-4D1C-8238-2DDF1C582D11}"/>
              </a:ext>
            </a:extLst>
          </p:cNvPr>
          <p:cNvSpPr txBox="1">
            <a:spLocks noChangeArrowheads="1"/>
          </p:cNvSpPr>
          <p:nvPr/>
        </p:nvSpPr>
        <p:spPr bwMode="auto">
          <a:xfrm>
            <a:off x="1691233" y="2959051"/>
            <a:ext cx="11001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2060"/>
                </a:solidFill>
                <a:latin typeface="Candara" panose="020E0502030303020204" pitchFamily="34" charset="0"/>
              </a:rPr>
              <a:t>Poumons</a:t>
            </a:r>
          </a:p>
        </p:txBody>
      </p:sp>
      <p:cxnSp>
        <p:nvCxnSpPr>
          <p:cNvPr id="23" name="Connecteur droit avec flèche 22">
            <a:extLst>
              <a:ext uri="{FF2B5EF4-FFF2-40B4-BE49-F238E27FC236}">
                <a16:creationId xmlns:a16="http://schemas.microsoft.com/office/drawing/2014/main" id="{45631AB4-DE2C-47E9-8F66-FC02D31AD510}"/>
              </a:ext>
            </a:extLst>
          </p:cNvPr>
          <p:cNvCxnSpPr/>
          <p:nvPr/>
        </p:nvCxnSpPr>
        <p:spPr>
          <a:xfrm rot="16200000" flipH="1">
            <a:off x="2471489" y="3351957"/>
            <a:ext cx="642938" cy="571500"/>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D33CA102-F8BA-429C-92AC-79D41B1CDDD9}"/>
              </a:ext>
            </a:extLst>
          </p:cNvPr>
          <p:cNvCxnSpPr/>
          <p:nvPr/>
        </p:nvCxnSpPr>
        <p:spPr>
          <a:xfrm>
            <a:off x="2507208" y="3316238"/>
            <a:ext cx="1428750" cy="714375"/>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17">
            <a:extLst>
              <a:ext uri="{FF2B5EF4-FFF2-40B4-BE49-F238E27FC236}">
                <a16:creationId xmlns:a16="http://schemas.microsoft.com/office/drawing/2014/main" id="{149148F7-C7C8-4588-8D2C-D2FBC954178E}"/>
              </a:ext>
            </a:extLst>
          </p:cNvPr>
          <p:cNvSpPr txBox="1">
            <a:spLocks noChangeArrowheads="1"/>
          </p:cNvSpPr>
          <p:nvPr/>
        </p:nvSpPr>
        <p:spPr bwMode="auto">
          <a:xfrm>
            <a:off x="6102947" y="4734488"/>
            <a:ext cx="537913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600"/>
              </a:spcBef>
              <a:buFontTx/>
              <a:buNone/>
            </a:pPr>
            <a:r>
              <a:rPr lang="fr-FR" altLang="fr-FR" sz="2000" dirty="0">
                <a:latin typeface="+mn-lt"/>
              </a:rPr>
              <a:t>Nos cellules récupèrent dans le sang ce dont elles ont besoin (dioxygène (O</a:t>
            </a:r>
            <a:r>
              <a:rPr lang="fr-FR" altLang="fr-FR" sz="2000" baseline="-25000" dirty="0">
                <a:latin typeface="+mn-lt"/>
              </a:rPr>
              <a:t>2</a:t>
            </a:r>
            <a:r>
              <a:rPr lang="fr-FR" altLang="fr-FR" sz="2000" dirty="0">
                <a:latin typeface="+mn-lt"/>
              </a:rPr>
              <a:t>)) et y rejettent ce dont elles n’ont pas besoin (dioxyde de carbone (CO</a:t>
            </a:r>
            <a:r>
              <a:rPr lang="fr-FR" altLang="fr-FR" sz="2000" baseline="-25000" dirty="0">
                <a:latin typeface="+mn-lt"/>
              </a:rPr>
              <a:t>2</a:t>
            </a:r>
            <a:r>
              <a:rPr lang="fr-FR" altLang="fr-FR" sz="2000" dirty="0">
                <a:latin typeface="+mn-lt"/>
              </a:rPr>
              <a:t>)) et autres déchets). L’air expiré suit ensuite le trajet inverse de l’air inspiré. </a:t>
            </a:r>
          </a:p>
        </p:txBody>
      </p:sp>
      <p:grpSp>
        <p:nvGrpSpPr>
          <p:cNvPr id="27" name="Groupe 2">
            <a:extLst>
              <a:ext uri="{FF2B5EF4-FFF2-40B4-BE49-F238E27FC236}">
                <a16:creationId xmlns:a16="http://schemas.microsoft.com/office/drawing/2014/main" id="{CDA16E6F-C3CB-4EB0-AB93-B1C163013610}"/>
              </a:ext>
            </a:extLst>
          </p:cNvPr>
          <p:cNvGrpSpPr>
            <a:grpSpLocks/>
          </p:cNvGrpSpPr>
          <p:nvPr/>
        </p:nvGrpSpPr>
        <p:grpSpPr bwMode="auto">
          <a:xfrm>
            <a:off x="6278928" y="2269040"/>
            <a:ext cx="504825" cy="612775"/>
            <a:chOff x="7734808" y="1858963"/>
            <a:chExt cx="492164" cy="584200"/>
          </a:xfrm>
        </p:grpSpPr>
        <p:pic>
          <p:nvPicPr>
            <p:cNvPr id="28" name="Picture 43">
              <a:extLst>
                <a:ext uri="{FF2B5EF4-FFF2-40B4-BE49-F238E27FC236}">
                  <a16:creationId xmlns:a16="http://schemas.microsoft.com/office/drawing/2014/main" id="{8CC4E4A7-E20D-4B55-84FC-01E7C393BD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808" y="1937624"/>
              <a:ext cx="469900" cy="45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
              <a:extLst>
                <a:ext uri="{FF2B5EF4-FFF2-40B4-BE49-F238E27FC236}">
                  <a16:creationId xmlns:a16="http://schemas.microsoft.com/office/drawing/2014/main" id="{FBD7D109-C9AE-4184-9D73-0EB230228585}"/>
                </a:ext>
              </a:extLst>
            </p:cNvPr>
            <p:cNvSpPr>
              <a:spLocks noChangeArrowheads="1"/>
            </p:cNvSpPr>
            <p:nvPr/>
          </p:nvSpPr>
          <p:spPr bwMode="auto">
            <a:xfrm>
              <a:off x="7790409" y="1858963"/>
              <a:ext cx="436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2</a:t>
              </a:r>
            </a:p>
          </p:txBody>
        </p:sp>
      </p:grpSp>
      <p:grpSp>
        <p:nvGrpSpPr>
          <p:cNvPr id="30" name="Groupe 3">
            <a:extLst>
              <a:ext uri="{FF2B5EF4-FFF2-40B4-BE49-F238E27FC236}">
                <a16:creationId xmlns:a16="http://schemas.microsoft.com/office/drawing/2014/main" id="{C3122FF3-6B80-45E7-9B99-6F58C8B6D4C4}"/>
              </a:ext>
            </a:extLst>
          </p:cNvPr>
          <p:cNvGrpSpPr>
            <a:grpSpLocks/>
          </p:cNvGrpSpPr>
          <p:nvPr/>
        </p:nvGrpSpPr>
        <p:grpSpPr bwMode="auto">
          <a:xfrm>
            <a:off x="6288453" y="2754815"/>
            <a:ext cx="503237" cy="612775"/>
            <a:chOff x="7744618" y="2332120"/>
            <a:chExt cx="469900" cy="584200"/>
          </a:xfrm>
        </p:grpSpPr>
        <p:pic>
          <p:nvPicPr>
            <p:cNvPr id="31" name="Picture 3">
              <a:extLst>
                <a:ext uri="{FF2B5EF4-FFF2-40B4-BE49-F238E27FC236}">
                  <a16:creationId xmlns:a16="http://schemas.microsoft.com/office/drawing/2014/main" id="{87D4C8A5-D3ED-499E-9CB0-5F00B0DF7E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4618" y="2442449"/>
              <a:ext cx="469900" cy="45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6">
              <a:extLst>
                <a:ext uri="{FF2B5EF4-FFF2-40B4-BE49-F238E27FC236}">
                  <a16:creationId xmlns:a16="http://schemas.microsoft.com/office/drawing/2014/main" id="{C57F5F3B-12FE-46C9-B0DB-1B8E38389085}"/>
                </a:ext>
              </a:extLst>
            </p:cNvPr>
            <p:cNvSpPr>
              <a:spLocks noChangeArrowheads="1"/>
            </p:cNvSpPr>
            <p:nvPr/>
          </p:nvSpPr>
          <p:spPr bwMode="auto">
            <a:xfrm>
              <a:off x="7811323" y="2332120"/>
              <a:ext cx="369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3</a:t>
              </a:r>
            </a:p>
          </p:txBody>
        </p:sp>
      </p:grpSp>
      <p:grpSp>
        <p:nvGrpSpPr>
          <p:cNvPr id="33" name="Groupe 4">
            <a:extLst>
              <a:ext uri="{FF2B5EF4-FFF2-40B4-BE49-F238E27FC236}">
                <a16:creationId xmlns:a16="http://schemas.microsoft.com/office/drawing/2014/main" id="{F26E504F-7B13-415E-B9D6-7DC29E28CA03}"/>
              </a:ext>
            </a:extLst>
          </p:cNvPr>
          <p:cNvGrpSpPr>
            <a:grpSpLocks/>
          </p:cNvGrpSpPr>
          <p:nvPr/>
        </p:nvGrpSpPr>
        <p:grpSpPr bwMode="auto">
          <a:xfrm>
            <a:off x="6293215" y="3264403"/>
            <a:ext cx="503238" cy="612775"/>
            <a:chOff x="7748710" y="2819224"/>
            <a:chExt cx="495142" cy="585788"/>
          </a:xfrm>
        </p:grpSpPr>
        <p:pic>
          <p:nvPicPr>
            <p:cNvPr id="34" name="Picture 4">
              <a:extLst>
                <a:ext uri="{FF2B5EF4-FFF2-40B4-BE49-F238E27FC236}">
                  <a16:creationId xmlns:a16="http://schemas.microsoft.com/office/drawing/2014/main" id="{AA19C07C-717C-49D4-9B65-78960BA8F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710" y="2919377"/>
              <a:ext cx="469900" cy="4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9">
              <a:extLst>
                <a:ext uri="{FF2B5EF4-FFF2-40B4-BE49-F238E27FC236}">
                  <a16:creationId xmlns:a16="http://schemas.microsoft.com/office/drawing/2014/main" id="{A9D4E6D1-80B9-432E-B138-5D01C9314DDE}"/>
                </a:ext>
              </a:extLst>
            </p:cNvPr>
            <p:cNvSpPr>
              <a:spLocks noChangeArrowheads="1"/>
            </p:cNvSpPr>
            <p:nvPr/>
          </p:nvSpPr>
          <p:spPr bwMode="auto">
            <a:xfrm>
              <a:off x="7786762" y="2819224"/>
              <a:ext cx="4570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4</a:t>
              </a:r>
            </a:p>
          </p:txBody>
        </p:sp>
      </p:grpSp>
      <p:grpSp>
        <p:nvGrpSpPr>
          <p:cNvPr id="36" name="GROUPE 6">
            <a:extLst>
              <a:ext uri="{FF2B5EF4-FFF2-40B4-BE49-F238E27FC236}">
                <a16:creationId xmlns:a16="http://schemas.microsoft.com/office/drawing/2014/main" id="{5365532A-8218-4354-B160-662B1EEECD45}"/>
              </a:ext>
            </a:extLst>
          </p:cNvPr>
          <p:cNvGrpSpPr>
            <a:grpSpLocks/>
          </p:cNvGrpSpPr>
          <p:nvPr/>
        </p:nvGrpSpPr>
        <p:grpSpPr bwMode="auto">
          <a:xfrm>
            <a:off x="8643937" y="2501451"/>
            <a:ext cx="503238" cy="612775"/>
            <a:chOff x="7761287" y="3743364"/>
            <a:chExt cx="469900" cy="584200"/>
          </a:xfrm>
        </p:grpSpPr>
        <p:pic>
          <p:nvPicPr>
            <p:cNvPr id="37" name="Picture 6">
              <a:extLst>
                <a:ext uri="{FF2B5EF4-FFF2-40B4-BE49-F238E27FC236}">
                  <a16:creationId xmlns:a16="http://schemas.microsoft.com/office/drawing/2014/main" id="{FBB591E2-6009-4A98-B351-CCC32A18F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1287" y="3811607"/>
              <a:ext cx="469900" cy="45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10">
              <a:extLst>
                <a:ext uri="{FF2B5EF4-FFF2-40B4-BE49-F238E27FC236}">
                  <a16:creationId xmlns:a16="http://schemas.microsoft.com/office/drawing/2014/main" id="{A11516DB-7302-44C1-9C43-CE9767E1A871}"/>
                </a:ext>
              </a:extLst>
            </p:cNvPr>
            <p:cNvSpPr>
              <a:spLocks noChangeArrowheads="1"/>
            </p:cNvSpPr>
            <p:nvPr/>
          </p:nvSpPr>
          <p:spPr bwMode="auto">
            <a:xfrm>
              <a:off x="7804226" y="3743364"/>
              <a:ext cx="32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6</a:t>
              </a:r>
            </a:p>
          </p:txBody>
        </p:sp>
      </p:grpSp>
      <p:grpSp>
        <p:nvGrpSpPr>
          <p:cNvPr id="39" name="Groupe 7">
            <a:extLst>
              <a:ext uri="{FF2B5EF4-FFF2-40B4-BE49-F238E27FC236}">
                <a16:creationId xmlns:a16="http://schemas.microsoft.com/office/drawing/2014/main" id="{FEF82538-1D0D-4C0B-846B-49CECFA305E7}"/>
              </a:ext>
            </a:extLst>
          </p:cNvPr>
          <p:cNvGrpSpPr>
            <a:grpSpLocks/>
          </p:cNvGrpSpPr>
          <p:nvPr/>
        </p:nvGrpSpPr>
        <p:grpSpPr bwMode="auto">
          <a:xfrm>
            <a:off x="8642350" y="2977701"/>
            <a:ext cx="503237" cy="612775"/>
            <a:chOff x="7769225" y="4219460"/>
            <a:chExt cx="469900" cy="584775"/>
          </a:xfrm>
        </p:grpSpPr>
        <p:pic>
          <p:nvPicPr>
            <p:cNvPr id="40" name="Picture 48">
              <a:extLst>
                <a:ext uri="{FF2B5EF4-FFF2-40B4-BE49-F238E27FC236}">
                  <a16:creationId xmlns:a16="http://schemas.microsoft.com/office/drawing/2014/main" id="{ACC4CE21-669A-42A0-BF62-3FFFB5401E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225" y="4318874"/>
              <a:ext cx="469900" cy="45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2">
              <a:extLst>
                <a:ext uri="{FF2B5EF4-FFF2-40B4-BE49-F238E27FC236}">
                  <a16:creationId xmlns:a16="http://schemas.microsoft.com/office/drawing/2014/main" id="{0756358A-0550-4BE4-BE62-AC7F28EADC4D}"/>
                </a:ext>
              </a:extLst>
            </p:cNvPr>
            <p:cNvSpPr>
              <a:spLocks noChangeArrowheads="1"/>
            </p:cNvSpPr>
            <p:nvPr/>
          </p:nvSpPr>
          <p:spPr bwMode="auto">
            <a:xfrm>
              <a:off x="7832855" y="4219460"/>
              <a:ext cx="3754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7</a:t>
              </a:r>
            </a:p>
          </p:txBody>
        </p:sp>
      </p:grpSp>
      <p:sp>
        <p:nvSpPr>
          <p:cNvPr id="42" name="LE PHARYNX">
            <a:extLst>
              <a:ext uri="{FF2B5EF4-FFF2-40B4-BE49-F238E27FC236}">
                <a16:creationId xmlns:a16="http://schemas.microsoft.com/office/drawing/2014/main" id="{784953BA-B094-4224-9B54-83DA3D55F529}"/>
              </a:ext>
            </a:extLst>
          </p:cNvPr>
          <p:cNvSpPr>
            <a:spLocks noChangeArrowheads="1"/>
          </p:cNvSpPr>
          <p:nvPr/>
        </p:nvSpPr>
        <p:spPr bwMode="auto">
          <a:xfrm>
            <a:off x="6750415" y="2356353"/>
            <a:ext cx="132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latin typeface="+mn-lt"/>
              </a:rPr>
              <a:t>La trachée</a:t>
            </a:r>
          </a:p>
        </p:txBody>
      </p:sp>
      <p:sp>
        <p:nvSpPr>
          <p:cNvPr id="43" name="LA TRACHEE">
            <a:extLst>
              <a:ext uri="{FF2B5EF4-FFF2-40B4-BE49-F238E27FC236}">
                <a16:creationId xmlns:a16="http://schemas.microsoft.com/office/drawing/2014/main" id="{F11003C5-7FB3-497E-B2E7-024812EE0128}"/>
              </a:ext>
            </a:extLst>
          </p:cNvPr>
          <p:cNvSpPr>
            <a:spLocks noChangeArrowheads="1"/>
          </p:cNvSpPr>
          <p:nvPr/>
        </p:nvSpPr>
        <p:spPr bwMode="auto">
          <a:xfrm>
            <a:off x="6763115" y="2911978"/>
            <a:ext cx="16827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latin typeface="+mn-lt"/>
              </a:rPr>
              <a:t>Les bronches</a:t>
            </a:r>
          </a:p>
        </p:txBody>
      </p:sp>
      <p:sp>
        <p:nvSpPr>
          <p:cNvPr id="44" name="LES BRONCHES">
            <a:extLst>
              <a:ext uri="{FF2B5EF4-FFF2-40B4-BE49-F238E27FC236}">
                <a16:creationId xmlns:a16="http://schemas.microsoft.com/office/drawing/2014/main" id="{50B9F7CA-4F95-46C3-9876-3FAED4AD7F9B}"/>
              </a:ext>
            </a:extLst>
          </p:cNvPr>
          <p:cNvSpPr>
            <a:spLocks noChangeArrowheads="1"/>
          </p:cNvSpPr>
          <p:nvPr/>
        </p:nvSpPr>
        <p:spPr bwMode="auto">
          <a:xfrm>
            <a:off x="6766290" y="3432678"/>
            <a:ext cx="1897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latin typeface="+mn-lt"/>
              </a:rPr>
              <a:t>Les bronchioles</a:t>
            </a:r>
          </a:p>
        </p:txBody>
      </p:sp>
      <p:sp>
        <p:nvSpPr>
          <p:cNvPr id="45" name="LES ALVEOLES">
            <a:extLst>
              <a:ext uri="{FF2B5EF4-FFF2-40B4-BE49-F238E27FC236}">
                <a16:creationId xmlns:a16="http://schemas.microsoft.com/office/drawing/2014/main" id="{D516601C-A3A8-4AB6-8C5D-57EC1C04E27C}"/>
              </a:ext>
            </a:extLst>
          </p:cNvPr>
          <p:cNvSpPr>
            <a:spLocks noChangeArrowheads="1"/>
          </p:cNvSpPr>
          <p:nvPr/>
        </p:nvSpPr>
        <p:spPr bwMode="auto">
          <a:xfrm>
            <a:off x="9112250" y="2585589"/>
            <a:ext cx="10461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latin typeface="+mn-lt"/>
              </a:rPr>
              <a:t>Le sang</a:t>
            </a:r>
          </a:p>
        </p:txBody>
      </p:sp>
      <p:sp>
        <p:nvSpPr>
          <p:cNvPr id="46" name="LES CAPILLAIRES">
            <a:extLst>
              <a:ext uri="{FF2B5EF4-FFF2-40B4-BE49-F238E27FC236}">
                <a16:creationId xmlns:a16="http://schemas.microsoft.com/office/drawing/2014/main" id="{49D0B957-18FB-4158-AE80-DBD9901CCDE9}"/>
              </a:ext>
            </a:extLst>
          </p:cNvPr>
          <p:cNvSpPr>
            <a:spLocks noChangeArrowheads="1"/>
          </p:cNvSpPr>
          <p:nvPr/>
        </p:nvSpPr>
        <p:spPr bwMode="auto">
          <a:xfrm>
            <a:off x="9112250" y="3050726"/>
            <a:ext cx="307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latin typeface="+mn-lt"/>
              </a:rPr>
              <a:t>Les cellules de notre corps</a:t>
            </a:r>
          </a:p>
        </p:txBody>
      </p:sp>
      <p:grpSp>
        <p:nvGrpSpPr>
          <p:cNvPr id="47" name="Groupe 1">
            <a:extLst>
              <a:ext uri="{FF2B5EF4-FFF2-40B4-BE49-F238E27FC236}">
                <a16:creationId xmlns:a16="http://schemas.microsoft.com/office/drawing/2014/main" id="{D686071A-387D-49DE-992A-FEB96093616E}"/>
              </a:ext>
            </a:extLst>
          </p:cNvPr>
          <p:cNvGrpSpPr>
            <a:grpSpLocks/>
          </p:cNvGrpSpPr>
          <p:nvPr/>
        </p:nvGrpSpPr>
        <p:grpSpPr bwMode="auto">
          <a:xfrm>
            <a:off x="6288453" y="1724528"/>
            <a:ext cx="523875" cy="612775"/>
            <a:chOff x="7724775" y="1850500"/>
            <a:chExt cx="512229" cy="584200"/>
          </a:xfrm>
        </p:grpSpPr>
        <p:pic>
          <p:nvPicPr>
            <p:cNvPr id="48" name="Picture 1">
              <a:extLst>
                <a:ext uri="{FF2B5EF4-FFF2-40B4-BE49-F238E27FC236}">
                  <a16:creationId xmlns:a16="http://schemas.microsoft.com/office/drawing/2014/main" id="{E3FDCE18-2E86-4242-A581-2D9F8558F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775" y="1937624"/>
              <a:ext cx="469900" cy="452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 name="Rectangle 1">
              <a:extLst>
                <a:ext uri="{FF2B5EF4-FFF2-40B4-BE49-F238E27FC236}">
                  <a16:creationId xmlns:a16="http://schemas.microsoft.com/office/drawing/2014/main" id="{2E514F38-04EA-464A-8D9F-3D465B5BE50D}"/>
                </a:ext>
              </a:extLst>
            </p:cNvPr>
            <p:cNvSpPr>
              <a:spLocks noChangeArrowheads="1"/>
            </p:cNvSpPr>
            <p:nvPr/>
          </p:nvSpPr>
          <p:spPr bwMode="auto">
            <a:xfrm>
              <a:off x="7800441" y="1850500"/>
              <a:ext cx="436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1</a:t>
              </a:r>
            </a:p>
          </p:txBody>
        </p:sp>
      </p:grpSp>
      <p:sp>
        <p:nvSpPr>
          <p:cNvPr id="50" name="LE PHARYNX">
            <a:extLst>
              <a:ext uri="{FF2B5EF4-FFF2-40B4-BE49-F238E27FC236}">
                <a16:creationId xmlns:a16="http://schemas.microsoft.com/office/drawing/2014/main" id="{E34007C1-C6A1-45E1-BCC3-E13897D17C4F}"/>
              </a:ext>
            </a:extLst>
          </p:cNvPr>
          <p:cNvSpPr>
            <a:spLocks noChangeArrowheads="1"/>
          </p:cNvSpPr>
          <p:nvPr/>
        </p:nvSpPr>
        <p:spPr bwMode="auto">
          <a:xfrm>
            <a:off x="6758353" y="1837240"/>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000" b="1" dirty="0">
                <a:latin typeface="+mn-lt"/>
              </a:rPr>
              <a:t>Le nez</a:t>
            </a:r>
          </a:p>
        </p:txBody>
      </p:sp>
      <p:grpSp>
        <p:nvGrpSpPr>
          <p:cNvPr id="51" name="Groupe 5">
            <a:extLst>
              <a:ext uri="{FF2B5EF4-FFF2-40B4-BE49-F238E27FC236}">
                <a16:creationId xmlns:a16="http://schemas.microsoft.com/office/drawing/2014/main" id="{D6B82BB2-158B-402E-8A2D-F537F295B6EF}"/>
              </a:ext>
            </a:extLst>
          </p:cNvPr>
          <p:cNvGrpSpPr>
            <a:grpSpLocks/>
          </p:cNvGrpSpPr>
          <p:nvPr/>
        </p:nvGrpSpPr>
        <p:grpSpPr bwMode="auto">
          <a:xfrm>
            <a:off x="8648700" y="1956939"/>
            <a:ext cx="503237" cy="611187"/>
            <a:chOff x="7724775" y="1829542"/>
            <a:chExt cx="492164" cy="584200"/>
          </a:xfrm>
        </p:grpSpPr>
        <p:pic>
          <p:nvPicPr>
            <p:cNvPr id="52" name="Picture 5">
              <a:extLst>
                <a:ext uri="{FF2B5EF4-FFF2-40B4-BE49-F238E27FC236}">
                  <a16:creationId xmlns:a16="http://schemas.microsoft.com/office/drawing/2014/main" id="{516481FE-2113-4CAC-9E3E-24794D326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775" y="1937624"/>
              <a:ext cx="469900" cy="45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1">
              <a:extLst>
                <a:ext uri="{FF2B5EF4-FFF2-40B4-BE49-F238E27FC236}">
                  <a16:creationId xmlns:a16="http://schemas.microsoft.com/office/drawing/2014/main" id="{A55BDE64-9BD2-457D-AC77-F90A24960701}"/>
                </a:ext>
              </a:extLst>
            </p:cNvPr>
            <p:cNvSpPr>
              <a:spLocks noChangeArrowheads="1"/>
            </p:cNvSpPr>
            <p:nvPr/>
          </p:nvSpPr>
          <p:spPr bwMode="auto">
            <a:xfrm>
              <a:off x="7780376" y="1829542"/>
              <a:ext cx="436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3200">
                  <a:solidFill>
                    <a:schemeClr val="bg1"/>
                  </a:solidFill>
                  <a:latin typeface="Candara" panose="020E0502030303020204" pitchFamily="34" charset="0"/>
                </a:rPr>
                <a:t>5</a:t>
              </a:r>
            </a:p>
          </p:txBody>
        </p:sp>
      </p:grpSp>
      <p:sp>
        <p:nvSpPr>
          <p:cNvPr id="54" name="LE PHARYNX">
            <a:extLst>
              <a:ext uri="{FF2B5EF4-FFF2-40B4-BE49-F238E27FC236}">
                <a16:creationId xmlns:a16="http://schemas.microsoft.com/office/drawing/2014/main" id="{A2CCB77A-8ECA-4418-857A-386A0AAC94FA}"/>
              </a:ext>
            </a:extLst>
          </p:cNvPr>
          <p:cNvSpPr>
            <a:spLocks noChangeArrowheads="1"/>
          </p:cNvSpPr>
          <p:nvPr/>
        </p:nvSpPr>
        <p:spPr bwMode="auto">
          <a:xfrm>
            <a:off x="9104312" y="2090289"/>
            <a:ext cx="2932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latin typeface="+mn-lt"/>
              </a:rPr>
              <a:t>Les alvéoles pulmonaires</a:t>
            </a:r>
          </a:p>
        </p:txBody>
      </p:sp>
    </p:spTree>
    <p:extLst>
      <p:ext uri="{BB962C8B-B14F-4D97-AF65-F5344CB8AC3E}">
        <p14:creationId xmlns:p14="http://schemas.microsoft.com/office/powerpoint/2010/main" val="4229147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heckerboard(across)">
                                      <p:cBhvr>
                                        <p:cTn id="7" dur="500"/>
                                        <p:tgtEl>
                                          <p:spTgt spid="42"/>
                                        </p:tgtEl>
                                      </p:cBhvr>
                                    </p:animEffec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heckerboard(across)">
                                      <p:cBhvr>
                                        <p:cTn id="13" dur="500"/>
                                        <p:tgtEl>
                                          <p:spTgt spid="4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checkerboard(across)">
                                      <p:cBhvr>
                                        <p:cTn id="25" dur="500"/>
                                        <p:tgtEl>
                                          <p:spTgt spid="4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2"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5" presetClass="entr" presetSubtype="10" fill="hold" grpId="1"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nextCondLst>
                <p:cond evt="onClick" delay="0">
                  <p:tgtEl>
                    <p:spTgt spid="36"/>
                  </p:tgtEl>
                </p:cond>
              </p:nextCondLst>
            </p:seq>
            <p:seq concurrent="1" nextAc="seek">
              <p:cTn id="37" restart="whenNotActive" fill="hold" evtFilter="cancelBubble" nodeType="interactiveSeq">
                <p:stCondLst>
                  <p:cond evt="onClick" delay="0">
                    <p:tgtEl>
                      <p:spTgt spid="39"/>
                    </p:tgtEl>
                  </p:cond>
                </p:stCondLst>
                <p:endSync evt="end" delay="0">
                  <p:rtn val="all"/>
                </p:endSync>
                <p:childTnLst>
                  <p:par>
                    <p:cTn id="38" fill="hold">
                      <p:stCondLst>
                        <p:cond delay="0"/>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checkerboard(across)">
                                      <p:cBhvr>
                                        <p:cTn id="42" dur="500"/>
                                        <p:tgtEl>
                                          <p:spTgt spid="4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500"/>
                                        <p:tgtEl>
                                          <p:spTgt spid="14"/>
                                        </p:tgtEl>
                                      </p:cBhvr>
                                    </p:animEffect>
                                  </p:childTnLst>
                                </p:cTn>
                              </p:par>
                            </p:childTnLst>
                          </p:cTn>
                        </p:par>
                      </p:childTnLst>
                    </p:cTn>
                  </p:par>
                </p:childTnLst>
              </p:cTn>
              <p:nextCondLst>
                <p:cond evt="onClick" delay="0">
                  <p:tgtEl>
                    <p:spTgt spid="39"/>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checkerboard(across)">
                                      <p:cBhvr>
                                        <p:cTn id="54" dur="500"/>
                                        <p:tgtEl>
                                          <p:spTgt spid="50"/>
                                        </p:tgtEl>
                                      </p:cBhvr>
                                    </p:animEffec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checkerboard(across)">
                                      <p:cBhvr>
                                        <p:cTn id="60" dur="500"/>
                                        <p:tgtEl>
                                          <p:spTgt spid="54"/>
                                        </p:tgtEl>
                                      </p:cBhvr>
                                    </p:animEffect>
                                  </p:childTnLst>
                                </p:cTn>
                              </p:par>
                            </p:childTnLst>
                          </p:cTn>
                        </p:par>
                      </p:childTnLst>
                    </p:cTn>
                  </p:par>
                </p:childTnLst>
              </p:cTn>
              <p:nextCondLst>
                <p:cond evt="onClick" delay="0">
                  <p:tgtEl>
                    <p:spTgt spid="51"/>
                  </p:tgtEl>
                </p:cond>
              </p:nextCondLst>
            </p:seq>
          </p:childTnLst>
        </p:cTn>
      </p:par>
    </p:tnLst>
    <p:bldLst>
      <p:bldP spid="12" grpId="0"/>
      <p:bldP spid="12" grpId="1"/>
      <p:bldP spid="12" grpId="2"/>
      <p:bldP spid="14" grpId="0"/>
      <p:bldP spid="25" grpId="0"/>
      <p:bldP spid="42" grpId="0"/>
      <p:bldP spid="43" grpId="0"/>
      <p:bldP spid="44" grpId="0"/>
      <p:bldP spid="45" grpId="0"/>
      <p:bldP spid="46" grpId="0"/>
      <p:bldP spid="50" grpId="0"/>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98044" y="1027906"/>
            <a:ext cx="5713421" cy="506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p:txBody>
          <a:bodyPr/>
          <a:lstStyle/>
          <a:p>
            <a:r>
              <a:rPr lang="fr-FR" dirty="0"/>
              <a:t>Les plantes ont-elles besoin de gaz pour vivre ?</a:t>
            </a:r>
            <a:endParaRPr lang="fr-FR" sz="3600" dirty="0"/>
          </a:p>
        </p:txBody>
      </p:sp>
      <p:sp>
        <p:nvSpPr>
          <p:cNvPr id="3" name="Espace réservé du contenu 2"/>
          <p:cNvSpPr>
            <a:spLocks noGrp="1"/>
          </p:cNvSpPr>
          <p:nvPr>
            <p:ph sz="quarter" idx="4"/>
          </p:nvPr>
        </p:nvSpPr>
        <p:spPr/>
        <p:txBody>
          <a:bodyPr/>
          <a:lstStyle/>
          <a:p>
            <a:pPr>
              <a:defRPr/>
            </a:pPr>
            <a:r>
              <a:rPr lang="fr-FR" dirty="0">
                <a:cs typeface="Calibri" panose="020F0502020204030204" pitchFamily="34" charset="0"/>
              </a:rPr>
              <a:t>Les </a:t>
            </a:r>
            <a:r>
              <a:rPr lang="fr-FR" b="1" dirty="0">
                <a:cs typeface="Calibri" panose="020F0502020204030204" pitchFamily="34" charset="0"/>
              </a:rPr>
              <a:t>plantes </a:t>
            </a:r>
            <a:r>
              <a:rPr lang="fr-FR" dirty="0">
                <a:cs typeface="Calibri" panose="020F0502020204030204" pitchFamily="34" charset="0"/>
              </a:rPr>
              <a:t>absorbent du dioxyde de carbone et rejettent du dioxygène pour réaliser leur photosynthèse. </a:t>
            </a:r>
            <a:endParaRPr lang="fr-FR" sz="2000" dirty="0">
              <a:cs typeface="Calibri" panose="020F0502020204030204" pitchFamily="34" charset="0"/>
            </a:endParaRPr>
          </a:p>
          <a:p>
            <a:r>
              <a:rPr lang="fr-FR" dirty="0"/>
              <a:t>Elles sont capables de </a:t>
            </a:r>
            <a:r>
              <a:rPr lang="fr-FR" b="1" dirty="0"/>
              <a:t>synthétiser</a:t>
            </a:r>
            <a:r>
              <a:rPr lang="fr-FR" dirty="0"/>
              <a:t> leur propre matière organique directement à partir de l’énergie solaire et de composés minéraux (notamment de l’eau puisée dans le sol par les racines et du dioxyde de carbone puisé dans l’air par les feuilles). </a:t>
            </a:r>
            <a:endParaRPr lang="fr-FR" sz="2000" dirty="0">
              <a:cs typeface="Calibri" panose="020F0502020204030204" pitchFamily="34" charset="0"/>
            </a:endParaRPr>
          </a:p>
          <a:p>
            <a:pPr marL="0" indent="0">
              <a:buNone/>
            </a:pPr>
            <a:endParaRPr lang="fr-FR" sz="2000" dirty="0"/>
          </a:p>
        </p:txBody>
      </p:sp>
      <p:sp>
        <p:nvSpPr>
          <p:cNvPr id="4" name="Espace réservé du contenu 3"/>
          <p:cNvSpPr>
            <a:spLocks noGrp="1"/>
          </p:cNvSpPr>
          <p:nvPr>
            <p:ph sz="quarter" idx="13"/>
          </p:nvPr>
        </p:nvSpPr>
        <p:spPr/>
        <p:txBody>
          <a:bodyPr/>
          <a:lstStyle/>
          <a:p>
            <a:pPr marL="0" indent="0" algn="ctr">
              <a:defRPr/>
            </a:pPr>
            <a:endParaRPr lang="fr-FR" sz="2000" dirty="0">
              <a:cs typeface="Calibri" panose="020F0502020204030204" pitchFamily="34" charset="0"/>
            </a:endParaRPr>
          </a:p>
          <a:p>
            <a:pPr marL="0" indent="0" algn="ctr"/>
            <a:endParaRPr lang="fr-FR" sz="2000" dirty="0"/>
          </a:p>
        </p:txBody>
      </p:sp>
      <p:sp>
        <p:nvSpPr>
          <p:cNvPr id="2" name="Espace réservé du numéro de diapositive 1">
            <a:extLst>
              <a:ext uri="{FF2B5EF4-FFF2-40B4-BE49-F238E27FC236}">
                <a16:creationId xmlns:a16="http://schemas.microsoft.com/office/drawing/2014/main" id="{EC794052-1345-1C43-8778-2652721006CB}"/>
              </a:ext>
            </a:extLst>
          </p:cNvPr>
          <p:cNvSpPr>
            <a:spLocks noGrp="1"/>
          </p:cNvSpPr>
          <p:nvPr>
            <p:ph type="sldNum" sz="quarter" idx="12"/>
          </p:nvPr>
        </p:nvSpPr>
        <p:spPr/>
        <p:txBody>
          <a:bodyPr/>
          <a:lstStyle/>
          <a:p>
            <a:pPr>
              <a:defRPr/>
            </a:pPr>
            <a:fld id="{48F265C7-EABA-4DE4-891D-2039DC5DD204}" type="slidenum">
              <a:rPr lang="fr-FR" altLang="fr-FR" smtClean="0"/>
              <a:pPr>
                <a:defRPr/>
              </a:pPr>
              <a:t>19</a:t>
            </a:fld>
            <a:endParaRPr lang="fr-FR" altLang="fr-FR"/>
          </a:p>
        </p:txBody>
      </p:sp>
      <p:pic>
        <p:nvPicPr>
          <p:cNvPr id="7" name="Image 6">
            <a:hlinkClick r:id="rId4" action="ppaction://hlinksldjump"/>
            <a:extLst>
              <a:ext uri="{FF2B5EF4-FFF2-40B4-BE49-F238E27FC236}">
                <a16:creationId xmlns:a16="http://schemas.microsoft.com/office/drawing/2014/main" id="{EC1C8FB0-7B3D-4734-AF35-5F21286F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spTree>
    <p:extLst>
      <p:ext uri="{BB962C8B-B14F-4D97-AF65-F5344CB8AC3E}">
        <p14:creationId xmlns:p14="http://schemas.microsoft.com/office/powerpoint/2010/main" val="237283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p:cNvSpPr>
            <a:spLocks noGrp="1"/>
          </p:cNvSpPr>
          <p:nvPr>
            <p:ph type="title"/>
          </p:nvPr>
        </p:nvSpPr>
        <p:spPr/>
        <p:txBody>
          <a:bodyPr/>
          <a:lstStyle/>
          <a:p>
            <a:r>
              <a:rPr lang="fr-FR" sz="3600" dirty="0"/>
              <a:t>Qu’est-ce que L’Air et Moi Collège ? </a:t>
            </a:r>
          </a:p>
        </p:txBody>
      </p:sp>
      <p:sp>
        <p:nvSpPr>
          <p:cNvPr id="4" name="Espace réservé du numéro de diapositive 3"/>
          <p:cNvSpPr>
            <a:spLocks noGrp="1"/>
          </p:cNvSpPr>
          <p:nvPr>
            <p:ph type="sldNum" sz="quarter" idx="12"/>
          </p:nvPr>
        </p:nvSpPr>
        <p:spPr/>
        <p:txBody>
          <a:bodyPr/>
          <a:lstStyle/>
          <a:p>
            <a:pPr>
              <a:defRPr/>
            </a:pPr>
            <a:fld id="{765CB52E-4FA4-48CA-9E84-B846F3A98BEF}" type="slidenum">
              <a:rPr lang="fr-FR" altLang="fr-FR" smtClean="0"/>
              <a:pPr>
                <a:defRPr/>
              </a:pPr>
              <a:t>2</a:t>
            </a:fld>
            <a:endParaRPr lang="fr-FR" altLang="fr-FR" dirty="0"/>
          </a:p>
        </p:txBody>
      </p:sp>
      <p:sp>
        <p:nvSpPr>
          <p:cNvPr id="8" name="Espace réservé du contenu 4"/>
          <p:cNvSpPr>
            <a:spLocks noGrp="1"/>
          </p:cNvSpPr>
          <p:nvPr>
            <p:ph sz="quarter" idx="4"/>
          </p:nvPr>
        </p:nvSpPr>
        <p:spPr>
          <a:xfrm>
            <a:off x="6096000" y="1860891"/>
            <a:ext cx="5384800" cy="4625863"/>
          </a:xfrm>
        </p:spPr>
        <p:txBody>
          <a:bodyPr/>
          <a:lstStyle/>
          <a:p>
            <a:pPr marL="0" indent="0">
              <a:lnSpc>
                <a:spcPct val="100000"/>
              </a:lnSpc>
              <a:spcBef>
                <a:spcPct val="0"/>
              </a:spcBef>
              <a:spcAft>
                <a:spcPts val="600"/>
              </a:spcAft>
              <a:buNone/>
            </a:pPr>
            <a:r>
              <a:rPr lang="fr-FR" dirty="0">
                <a:cs typeface="Calibri" panose="020F0502020204030204" pitchFamily="34" charset="0"/>
              </a:rPr>
              <a:t>Le principal objectif du projet « L’Air et Moi Collège » est de </a:t>
            </a:r>
            <a:r>
              <a:rPr lang="fr-FR" b="1" dirty="0">
                <a:cs typeface="Calibri" panose="020F0502020204030204" pitchFamily="34" charset="0"/>
              </a:rPr>
              <a:t>sensibiliser les collégiens à l’importance de la qualité de l’air et de participer à les en rendre acteurs.</a:t>
            </a:r>
            <a:endParaRPr lang="fr-FR" dirty="0">
              <a:cs typeface="Calibri" panose="020F0502020204030204" pitchFamily="34" charset="0"/>
            </a:endParaRPr>
          </a:p>
          <a:p>
            <a:pPr marL="0" indent="0">
              <a:lnSpc>
                <a:spcPct val="100000"/>
              </a:lnSpc>
              <a:spcBef>
                <a:spcPct val="0"/>
              </a:spcBef>
              <a:spcAft>
                <a:spcPts val="600"/>
              </a:spcAft>
              <a:buNone/>
            </a:pPr>
            <a:r>
              <a:rPr lang="fr-FR" dirty="0">
                <a:cs typeface="Calibri" panose="020F0502020204030204" pitchFamily="34" charset="0"/>
              </a:rPr>
              <a:t>Ce projet se construit de manière coopérative grâce à 3 comités : </a:t>
            </a:r>
          </a:p>
          <a:p>
            <a:pPr marL="342900" indent="-342900">
              <a:lnSpc>
                <a:spcPct val="100000"/>
              </a:lnSpc>
              <a:spcBef>
                <a:spcPct val="0"/>
              </a:spcBef>
              <a:buFont typeface="Arial" panose="020B0604020202020204" pitchFamily="34" charset="0"/>
              <a:buChar char="•"/>
            </a:pPr>
            <a:r>
              <a:rPr lang="fr-FR" dirty="0">
                <a:cs typeface="Calibri" panose="020F0502020204030204" pitchFamily="34" charset="0"/>
              </a:rPr>
              <a:t>pédagogique (élèves, enseignants…)</a:t>
            </a:r>
          </a:p>
          <a:p>
            <a:pPr marL="342900" indent="-342900">
              <a:lnSpc>
                <a:spcPct val="100000"/>
              </a:lnSpc>
              <a:spcBef>
                <a:spcPct val="0"/>
              </a:spcBef>
              <a:buFont typeface="Arial" panose="020B0604020202020204" pitchFamily="34" charset="0"/>
              <a:buChar char="•"/>
            </a:pPr>
            <a:r>
              <a:rPr lang="fr-FR" dirty="0">
                <a:cs typeface="Calibri" panose="020F0502020204030204" pitchFamily="34" charset="0"/>
              </a:rPr>
              <a:t>scientifique (experts…) </a:t>
            </a:r>
          </a:p>
          <a:p>
            <a:pPr marL="342900" indent="-342900">
              <a:lnSpc>
                <a:spcPct val="100000"/>
              </a:lnSpc>
              <a:spcBef>
                <a:spcPct val="0"/>
              </a:spcBef>
              <a:buFont typeface="Arial" panose="020B0604020202020204" pitchFamily="34" charset="0"/>
              <a:buChar char="•"/>
            </a:pPr>
            <a:r>
              <a:rPr lang="fr-FR" dirty="0">
                <a:cs typeface="Calibri" panose="020F0502020204030204" pitchFamily="34" charset="0"/>
              </a:rPr>
              <a:t>utilisateur (animateurs…)</a:t>
            </a:r>
          </a:p>
          <a:p>
            <a:pPr marL="0" indent="0">
              <a:lnSpc>
                <a:spcPct val="100000"/>
              </a:lnSpc>
              <a:spcBef>
                <a:spcPct val="0"/>
              </a:spcBef>
              <a:spcAft>
                <a:spcPts val="600"/>
              </a:spcAft>
              <a:buNone/>
            </a:pPr>
            <a:r>
              <a:rPr lang="fr-FR" dirty="0">
                <a:cs typeface="Calibri" panose="020F0502020204030204" pitchFamily="34" charset="0"/>
              </a:rPr>
              <a:t>Nous récoltons ainsi, tout au long de la construction des outils pédagogiques, des avis précieux. </a:t>
            </a:r>
          </a:p>
          <a:p>
            <a:pPr marL="0" indent="0">
              <a:lnSpc>
                <a:spcPct val="100000"/>
              </a:lnSpc>
              <a:spcBef>
                <a:spcPct val="0"/>
              </a:spcBef>
              <a:spcAft>
                <a:spcPts val="600"/>
              </a:spcAft>
              <a:buNone/>
            </a:pPr>
            <a:r>
              <a:rPr lang="fr-FR" b="1" dirty="0">
                <a:cs typeface="Calibri" panose="020F0502020204030204" pitchFamily="34" charset="0"/>
              </a:rPr>
              <a:t>Nous avons besoin de vous pour améliorer ce diaporama !</a:t>
            </a:r>
            <a:endParaRPr lang="fr-FR" dirty="0"/>
          </a:p>
          <a:p>
            <a:endParaRPr lang="fr-FR" altLang="fr-FR" dirty="0">
              <a:solidFill>
                <a:srgbClr val="6E9DD1"/>
              </a:solidFill>
              <a:cs typeface="Calibri" panose="020F0502020204030204" pitchFamily="34" charset="0"/>
            </a:endParaRPr>
          </a:p>
          <a:p>
            <a:endParaRPr lang="fr-FR" dirty="0"/>
          </a:p>
        </p:txBody>
      </p:sp>
      <p:pic>
        <p:nvPicPr>
          <p:cNvPr id="7" name="Google Shape;269;p41">
            <a:extLst>
              <a:ext uri="{FF2B5EF4-FFF2-40B4-BE49-F238E27FC236}">
                <a16:creationId xmlns:a16="http://schemas.microsoft.com/office/drawing/2014/main" id="{F7933161-50A0-4728-B21B-BD16D45FA73F}"/>
              </a:ext>
            </a:extLst>
          </p:cNvPr>
          <p:cNvPicPr preferRelativeResize="0"/>
          <p:nvPr/>
        </p:nvPicPr>
        <p:blipFill rotWithShape="1">
          <a:blip r:embed="rId2">
            <a:alphaModFix/>
          </a:blip>
          <a:srcRect/>
          <a:stretch/>
        </p:blipFill>
        <p:spPr>
          <a:xfrm>
            <a:off x="1145787" y="2069236"/>
            <a:ext cx="4367079" cy="3747055"/>
          </a:xfrm>
          <a:prstGeom prst="rect">
            <a:avLst/>
          </a:prstGeom>
          <a:noFill/>
          <a:ln>
            <a:noFill/>
          </a:ln>
        </p:spPr>
      </p:pic>
    </p:spTree>
    <p:extLst>
      <p:ext uri="{BB962C8B-B14F-4D97-AF65-F5344CB8AC3E}">
        <p14:creationId xmlns:p14="http://schemas.microsoft.com/office/powerpoint/2010/main" val="3159080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altLang="fr-FR" b="1" dirty="0">
                <a:solidFill>
                  <a:srgbClr val="F26522"/>
                </a:solidFill>
              </a:rPr>
              <a:t>Travaux pratiques : la photosynthèse</a:t>
            </a:r>
            <a:br>
              <a:rPr lang="fr-FR" altLang="fr-FR" b="1" dirty="0"/>
            </a:br>
            <a:endParaRPr lang="fr-FR" dirty="0"/>
          </a:p>
        </p:txBody>
      </p:sp>
      <p:sp>
        <p:nvSpPr>
          <p:cNvPr id="20" name="Espace réservé du contenu 19"/>
          <p:cNvSpPr>
            <a:spLocks noGrp="1"/>
          </p:cNvSpPr>
          <p:nvPr>
            <p:ph sz="quarter" idx="4"/>
          </p:nvPr>
        </p:nvSpPr>
        <p:spPr/>
        <p:txBody>
          <a:bodyPr/>
          <a:lstStyle/>
          <a:p>
            <a:pPr marL="457200" indent="-457200">
              <a:buFont typeface="+mj-lt"/>
              <a:buAutoNum type="arabicPeriod"/>
            </a:pPr>
            <a:r>
              <a:rPr lang="fr-FR" sz="2000" dirty="0"/>
              <a:t>Plonger une plante verte dans l’eau.</a:t>
            </a:r>
          </a:p>
          <a:p>
            <a:pPr marL="457200" indent="-457200">
              <a:buFont typeface="+mj-lt"/>
              <a:buAutoNum type="arabicPeriod"/>
            </a:pPr>
            <a:r>
              <a:rPr lang="fr-FR" sz="2000" dirty="0"/>
              <a:t>Observer.</a:t>
            </a:r>
          </a:p>
          <a:p>
            <a:pPr marL="457200" indent="-457200">
              <a:buFont typeface="+mj-lt"/>
              <a:buAutoNum type="arabicPeriod"/>
            </a:pPr>
            <a:r>
              <a:rPr lang="fr-FR" sz="2000" dirty="0"/>
              <a:t>Récolter le gaz avec une éprouvette retournée et placer immédiatement une allumette au dessu</a:t>
            </a:r>
            <a:r>
              <a:rPr lang="fr-FR" dirty="0"/>
              <a:t>s de l’éprouvette.</a:t>
            </a:r>
          </a:p>
          <a:p>
            <a:pPr marL="457200" indent="-457200">
              <a:buFont typeface="+mj-lt"/>
              <a:buAutoNum type="arabicPeriod"/>
            </a:pPr>
            <a:r>
              <a:rPr lang="fr-FR" sz="2000" dirty="0"/>
              <a:t>Observer.</a:t>
            </a:r>
          </a:p>
          <a:p>
            <a:pPr marL="0" indent="0">
              <a:buNone/>
            </a:pPr>
            <a:endParaRPr lang="fr-FR" dirty="0"/>
          </a:p>
        </p:txBody>
      </p:sp>
      <p:sp>
        <p:nvSpPr>
          <p:cNvPr id="2" name="Espace réservé du numéro de diapositive 1">
            <a:extLst>
              <a:ext uri="{FF2B5EF4-FFF2-40B4-BE49-F238E27FC236}">
                <a16:creationId xmlns:a16="http://schemas.microsoft.com/office/drawing/2014/main" id="{3271A3C9-F4D9-4142-B52C-DF63F0BE00A0}"/>
              </a:ext>
            </a:extLst>
          </p:cNvPr>
          <p:cNvSpPr>
            <a:spLocks noGrp="1"/>
          </p:cNvSpPr>
          <p:nvPr>
            <p:ph type="sldNum" sz="quarter" idx="12"/>
          </p:nvPr>
        </p:nvSpPr>
        <p:spPr/>
        <p:txBody>
          <a:bodyPr/>
          <a:lstStyle/>
          <a:p>
            <a:pPr>
              <a:defRPr/>
            </a:pPr>
            <a:fld id="{50240480-DD0E-42A1-8670-F37586A9812A}" type="slidenum">
              <a:rPr lang="fr-FR" altLang="fr-FR" smtClean="0"/>
              <a:pPr>
                <a:defRPr/>
              </a:pPr>
              <a:t>20</a:t>
            </a:fld>
            <a:endParaRPr lang="fr-FR" altLang="fr-FR"/>
          </a:p>
        </p:txBody>
      </p:sp>
      <p:pic>
        <p:nvPicPr>
          <p:cNvPr id="12"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198044" y="1027906"/>
            <a:ext cx="5713421" cy="506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66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altLang="fr-FR" b="1" dirty="0">
                <a:solidFill>
                  <a:srgbClr val="F26522"/>
                </a:solidFill>
              </a:rPr>
              <a:t>Solution des Travaux pratiques </a:t>
            </a:r>
            <a:br>
              <a:rPr lang="fr-FR" altLang="fr-FR" b="1" dirty="0">
                <a:solidFill>
                  <a:srgbClr val="F26522"/>
                </a:solidFill>
              </a:rPr>
            </a:br>
            <a:r>
              <a:rPr lang="fr-FR" altLang="fr-FR" b="1" dirty="0">
                <a:solidFill>
                  <a:srgbClr val="F26522"/>
                </a:solidFill>
              </a:rPr>
              <a:t>sur la photosynthèse</a:t>
            </a:r>
            <a:br>
              <a:rPr lang="fr-FR" altLang="fr-FR" b="1" dirty="0"/>
            </a:br>
            <a:endParaRPr lang="fr-FR" dirty="0"/>
          </a:p>
        </p:txBody>
      </p:sp>
      <p:sp>
        <p:nvSpPr>
          <p:cNvPr id="20" name="Espace réservé du contenu 19"/>
          <p:cNvSpPr>
            <a:spLocks noGrp="1"/>
          </p:cNvSpPr>
          <p:nvPr>
            <p:ph sz="quarter" idx="4"/>
          </p:nvPr>
        </p:nvSpPr>
        <p:spPr/>
        <p:txBody>
          <a:bodyPr/>
          <a:lstStyle/>
          <a:p>
            <a:pPr marL="457200" indent="-457200">
              <a:buFont typeface="Arial" panose="020B0604020202020204" pitchFamily="34" charset="0"/>
              <a:buChar char="•"/>
            </a:pPr>
            <a:r>
              <a:rPr lang="fr-FR" sz="2000" dirty="0"/>
              <a:t>Quand on plonge une plante verte dans l’eau, on observe habituellement l’apparition de </a:t>
            </a:r>
            <a:r>
              <a:rPr lang="fr-FR" sz="2000" b="1" dirty="0"/>
              <a:t>bulles d’air sur les feuilles</a:t>
            </a:r>
            <a:r>
              <a:rPr lang="fr-FR" sz="2000" dirty="0"/>
              <a:t>.</a:t>
            </a:r>
          </a:p>
          <a:p>
            <a:pPr marL="457200" indent="-457200">
              <a:buFont typeface="Arial" panose="020B0604020202020204" pitchFamily="34" charset="0"/>
              <a:buChar char="•"/>
            </a:pPr>
            <a:endParaRPr lang="fr-FR" sz="2000" dirty="0"/>
          </a:p>
          <a:p>
            <a:pPr marL="457200" indent="-457200">
              <a:buFont typeface="Arial" panose="020B0604020202020204" pitchFamily="34" charset="0"/>
              <a:buChar char="•"/>
            </a:pPr>
            <a:r>
              <a:rPr lang="fr-FR" sz="2000" dirty="0"/>
              <a:t>Quand on récolte le gaz avec une éprouvette retournée et qu’on place immédiatement une allumette au dessu</a:t>
            </a:r>
            <a:r>
              <a:rPr lang="fr-FR" dirty="0"/>
              <a:t>s de l’éprouvette, l’allumette reste allumée. Le gaz est donc du </a:t>
            </a:r>
            <a:r>
              <a:rPr lang="fr-FR" b="1" dirty="0"/>
              <a:t>dioxygène qui est produit par la plante lors de la photosynthèse</a:t>
            </a:r>
            <a:r>
              <a:rPr lang="fr-FR" dirty="0"/>
              <a:t>.</a:t>
            </a:r>
            <a:endParaRPr lang="fr-FR" sz="2000" dirty="0"/>
          </a:p>
          <a:p>
            <a:pPr marL="0" indent="0">
              <a:buNone/>
            </a:pPr>
            <a:endParaRPr lang="fr-FR" dirty="0"/>
          </a:p>
        </p:txBody>
      </p:sp>
      <p:sp>
        <p:nvSpPr>
          <p:cNvPr id="2" name="Espace réservé du numéro de diapositive 1">
            <a:extLst>
              <a:ext uri="{FF2B5EF4-FFF2-40B4-BE49-F238E27FC236}">
                <a16:creationId xmlns:a16="http://schemas.microsoft.com/office/drawing/2014/main" id="{3271A3C9-F4D9-4142-B52C-DF63F0BE00A0}"/>
              </a:ext>
            </a:extLst>
          </p:cNvPr>
          <p:cNvSpPr>
            <a:spLocks noGrp="1"/>
          </p:cNvSpPr>
          <p:nvPr>
            <p:ph type="sldNum" sz="quarter" idx="12"/>
          </p:nvPr>
        </p:nvSpPr>
        <p:spPr/>
        <p:txBody>
          <a:bodyPr/>
          <a:lstStyle/>
          <a:p>
            <a:pPr>
              <a:defRPr/>
            </a:pPr>
            <a:fld id="{50240480-DD0E-42A1-8670-F37586A9812A}" type="slidenum">
              <a:rPr lang="fr-FR" altLang="fr-FR" smtClean="0"/>
              <a:pPr>
                <a:defRPr/>
              </a:pPr>
              <a:t>21</a:t>
            </a:fld>
            <a:endParaRPr lang="fr-FR" altLang="fr-FR"/>
          </a:p>
        </p:txBody>
      </p:sp>
      <p:pic>
        <p:nvPicPr>
          <p:cNvPr id="12"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198044" y="1328848"/>
            <a:ext cx="5713421" cy="506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141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2662" y="1378817"/>
            <a:ext cx="73215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3319"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332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 name="17% DE DIOXYG7NE"/>
          <p:cNvSpPr>
            <a:spLocks noChangeArrowheads="1"/>
          </p:cNvSpPr>
          <p:nvPr/>
        </p:nvSpPr>
        <p:spPr bwMode="auto">
          <a:xfrm>
            <a:off x="3809155" y="3382981"/>
            <a:ext cx="3303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50" indent="-6350" eaLnBrk="1" hangingPunct="1">
              <a:spcBef>
                <a:spcPct val="50000"/>
              </a:spcBef>
            </a:pPr>
            <a:r>
              <a:rPr lang="fr-FR" altLang="fr-FR" sz="2400" b="1" dirty="0">
                <a:latin typeface="+mn-lt"/>
                <a:cs typeface="Calibri" panose="020F0502020204030204" pitchFamily="34" charset="0"/>
              </a:rPr>
              <a:t>25 km </a:t>
            </a:r>
          </a:p>
        </p:txBody>
      </p:sp>
      <p:sp>
        <p:nvSpPr>
          <p:cNvPr id="3" name="Rectangle 47"/>
          <p:cNvSpPr>
            <a:spLocks noChangeArrowheads="1"/>
          </p:cNvSpPr>
          <p:nvPr/>
        </p:nvSpPr>
        <p:spPr bwMode="auto">
          <a:xfrm>
            <a:off x="3809155" y="4554659"/>
            <a:ext cx="3228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50" indent="-6350" eaLnBrk="1" hangingPunct="1">
              <a:spcBef>
                <a:spcPct val="50000"/>
              </a:spcBef>
            </a:pPr>
            <a:r>
              <a:rPr lang="fr-FR" altLang="fr-FR" sz="2400" b="1" dirty="0">
                <a:latin typeface="+mn-lt"/>
                <a:cs typeface="Calibri" panose="020F0502020204030204" pitchFamily="34" charset="0"/>
              </a:rPr>
              <a:t>50 km</a:t>
            </a:r>
          </a:p>
        </p:txBody>
      </p:sp>
      <p:sp>
        <p:nvSpPr>
          <p:cNvPr id="4" name="Rectangle 50"/>
          <p:cNvSpPr>
            <a:spLocks noChangeArrowheads="1"/>
          </p:cNvSpPr>
          <p:nvPr/>
        </p:nvSpPr>
        <p:spPr bwMode="auto">
          <a:xfrm>
            <a:off x="3809155" y="2175082"/>
            <a:ext cx="2514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50" indent="-6350" eaLnBrk="1" hangingPunct="1">
              <a:spcBef>
                <a:spcPct val="50000"/>
              </a:spcBef>
            </a:pPr>
            <a:r>
              <a:rPr lang="fr-FR" altLang="fr-FR" sz="2400" b="1" dirty="0">
                <a:latin typeface="+mn-lt"/>
                <a:cs typeface="Calibri" panose="020F0502020204030204" pitchFamily="34" charset="0"/>
              </a:rPr>
              <a:t>12 km</a:t>
            </a:r>
          </a:p>
        </p:txBody>
      </p:sp>
      <p:sp>
        <p:nvSpPr>
          <p:cNvPr id="5" name="Rectangle 5"/>
          <p:cNvSpPr>
            <a:spLocks noChangeArrowheads="1"/>
          </p:cNvSpPr>
          <p:nvPr/>
        </p:nvSpPr>
        <p:spPr bwMode="auto">
          <a:xfrm>
            <a:off x="3809155" y="5786443"/>
            <a:ext cx="3209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350" indent="-6350" eaLnBrk="1" hangingPunct="1">
              <a:spcBef>
                <a:spcPct val="50000"/>
              </a:spcBef>
            </a:pPr>
            <a:r>
              <a:rPr lang="fr-FR" altLang="fr-FR" sz="2400" b="1" dirty="0">
                <a:latin typeface="+mn-lt"/>
                <a:cs typeface="Calibri" panose="020F0502020204030204" pitchFamily="34" charset="0"/>
              </a:rPr>
              <a:t>85 km</a:t>
            </a:r>
          </a:p>
        </p:txBody>
      </p:sp>
      <p:sp>
        <p:nvSpPr>
          <p:cNvPr id="6" name="Titre 5"/>
          <p:cNvSpPr>
            <a:spLocks noGrp="1"/>
          </p:cNvSpPr>
          <p:nvPr>
            <p:ph type="title"/>
          </p:nvPr>
        </p:nvSpPr>
        <p:spPr/>
        <p:txBody>
          <a:bodyPr/>
          <a:lstStyle/>
          <a:p>
            <a:r>
              <a:rPr lang="fr-FR" dirty="0"/>
              <a:t>Quelle est l’épaisseur moyenne de la couche atmosphérique respirable ? </a:t>
            </a:r>
          </a:p>
        </p:txBody>
      </p:sp>
      <p:sp>
        <p:nvSpPr>
          <p:cNvPr id="7" name="Espace réservé du numéro de diapositive 6">
            <a:extLst>
              <a:ext uri="{FF2B5EF4-FFF2-40B4-BE49-F238E27FC236}">
                <a16:creationId xmlns:a16="http://schemas.microsoft.com/office/drawing/2014/main" id="{FF208B5C-69C6-5341-B5A9-D84CF3688608}"/>
              </a:ext>
            </a:extLst>
          </p:cNvPr>
          <p:cNvSpPr>
            <a:spLocks noGrp="1"/>
          </p:cNvSpPr>
          <p:nvPr>
            <p:ph type="sldNum" sz="quarter" idx="12"/>
          </p:nvPr>
        </p:nvSpPr>
        <p:spPr/>
        <p:txBody>
          <a:bodyPr/>
          <a:lstStyle/>
          <a:p>
            <a:pPr>
              <a:defRPr/>
            </a:pPr>
            <a:fld id="{1B8BAF23-E3EA-4B7A-8B25-C6E0FCF3B388}" type="slidenum">
              <a:rPr lang="fr-FR" altLang="fr-FR" smtClean="0"/>
              <a:pPr>
                <a:defRPr/>
              </a:pPr>
              <a:t>22</a:t>
            </a:fld>
            <a:endParaRPr lang="fr-FR" altLang="fr-FR"/>
          </a:p>
        </p:txBody>
      </p:sp>
      <p:pic>
        <p:nvPicPr>
          <p:cNvPr id="4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5420" y="1851251"/>
            <a:ext cx="842212" cy="885374"/>
          </a:xfrm>
          <a:prstGeom prst="rect">
            <a:avLst/>
          </a:prstGeom>
        </p:spPr>
      </p:pic>
      <p:pic>
        <p:nvPicPr>
          <p:cNvPr id="48"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5420" y="5786443"/>
            <a:ext cx="756857" cy="759706"/>
          </a:xfrm>
          <a:prstGeom prst="rect">
            <a:avLst/>
          </a:prstGeom>
        </p:spPr>
      </p:pic>
      <p:pic>
        <p:nvPicPr>
          <p:cNvPr id="51"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5420" y="3259807"/>
            <a:ext cx="756857" cy="759706"/>
          </a:xfrm>
          <a:prstGeom prst="rect">
            <a:avLst/>
          </a:prstGeom>
        </p:spPr>
      </p:pic>
      <p:pic>
        <p:nvPicPr>
          <p:cNvPr id="5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5420" y="4505950"/>
            <a:ext cx="756857" cy="759706"/>
          </a:xfrm>
          <a:prstGeom prst="rect">
            <a:avLst/>
          </a:prstGeom>
        </p:spPr>
      </p:pic>
      <p:pic>
        <p:nvPicPr>
          <p:cNvPr id="43"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0695" y="5680215"/>
            <a:ext cx="767773" cy="900000"/>
          </a:xfrm>
          <a:prstGeom prst="rect">
            <a:avLst/>
          </a:prstGeom>
        </p:spPr>
      </p:pic>
      <p:pic>
        <p:nvPicPr>
          <p:cNvPr id="4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0695" y="4448143"/>
            <a:ext cx="767773" cy="900000"/>
          </a:xfrm>
          <a:prstGeom prst="rect">
            <a:avLst/>
          </a:prstGeom>
        </p:spPr>
      </p:pic>
      <p:pic>
        <p:nvPicPr>
          <p:cNvPr id="45"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0695" y="1987348"/>
            <a:ext cx="767773" cy="900000"/>
          </a:xfrm>
          <a:prstGeom prst="rect">
            <a:avLst/>
          </a:prstGeom>
        </p:spPr>
      </p:pic>
      <p:pic>
        <p:nvPicPr>
          <p:cNvPr id="46" name="Image 2"/>
          <p:cNvPicPr preferRelativeResize="0">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0695" y="3216071"/>
            <a:ext cx="763508" cy="900000"/>
          </a:xfrm>
          <a:prstGeom prst="rect">
            <a:avLst/>
          </a:prstGeom>
        </p:spPr>
      </p:pic>
      <p:sp>
        <p:nvSpPr>
          <p:cNvPr id="20" name="Rectangle 19">
            <a:extLst>
              <a:ext uri="{FF2B5EF4-FFF2-40B4-BE49-F238E27FC236}">
                <a16:creationId xmlns:a16="http://schemas.microsoft.com/office/drawing/2014/main" id="{B9175A60-3844-4E54-8384-991BD20F6BAD}"/>
              </a:ext>
            </a:extLst>
          </p:cNvPr>
          <p:cNvSpPr/>
          <p:nvPr/>
        </p:nvSpPr>
        <p:spPr>
          <a:xfrm>
            <a:off x="3751532" y="2098283"/>
            <a:ext cx="1237158" cy="622555"/>
          </a:xfrm>
          <a:prstGeom prst="rect">
            <a:avLst/>
          </a:prstGeom>
          <a:noFill/>
          <a:ln w="47625">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4735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90"/>
                                          </p:val>
                                        </p:tav>
                                        <p:tav tm="100000">
                                          <p:val>
                                            <p:fltVal val="0"/>
                                          </p:val>
                                        </p:tav>
                                      </p:tavLst>
                                    </p:anim>
                                    <p:animEffect transition="in" filter="fade">
                                      <p:cBhvr>
                                        <p:cTn id="31" dur="1000"/>
                                        <p:tgtEl>
                                          <p:spTgt spid="51"/>
                                        </p:tgtEl>
                                      </p:cBhvr>
                                    </p:animEffec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1000" fill="hold"/>
                                        <p:tgtEl>
                                          <p:spTgt spid="52"/>
                                        </p:tgtEl>
                                        <p:attrNameLst>
                                          <p:attrName>ppt_w</p:attrName>
                                        </p:attrNameLst>
                                      </p:cBhvr>
                                      <p:tavLst>
                                        <p:tav tm="0">
                                          <p:val>
                                            <p:fltVal val="0"/>
                                          </p:val>
                                        </p:tav>
                                        <p:tav tm="100000">
                                          <p:val>
                                            <p:strVal val="#ppt_w"/>
                                          </p:val>
                                        </p:tav>
                                      </p:tavLst>
                                    </p:anim>
                                    <p:anim calcmode="lin" valueType="num">
                                      <p:cBhvr>
                                        <p:cTn id="38" dur="1000" fill="hold"/>
                                        <p:tgtEl>
                                          <p:spTgt spid="52"/>
                                        </p:tgtEl>
                                        <p:attrNameLst>
                                          <p:attrName>ppt_h</p:attrName>
                                        </p:attrNameLst>
                                      </p:cBhvr>
                                      <p:tavLst>
                                        <p:tav tm="0">
                                          <p:val>
                                            <p:fltVal val="0"/>
                                          </p:val>
                                        </p:tav>
                                        <p:tav tm="100000">
                                          <p:val>
                                            <p:strVal val="#ppt_h"/>
                                          </p:val>
                                        </p:tav>
                                      </p:tavLst>
                                    </p:anim>
                                    <p:anim calcmode="lin" valueType="num">
                                      <p:cBhvr>
                                        <p:cTn id="39" dur="1000" fill="hold"/>
                                        <p:tgtEl>
                                          <p:spTgt spid="52"/>
                                        </p:tgtEl>
                                        <p:attrNameLst>
                                          <p:attrName>style.rotation</p:attrName>
                                        </p:attrNameLst>
                                      </p:cBhvr>
                                      <p:tavLst>
                                        <p:tav tm="0">
                                          <p:val>
                                            <p:fltVal val="90"/>
                                          </p:val>
                                        </p:tav>
                                        <p:tav tm="100000">
                                          <p:val>
                                            <p:fltVal val="0"/>
                                          </p:val>
                                        </p:tav>
                                      </p:tavLst>
                                    </p:anim>
                                    <p:animEffect transition="in" filter="fade">
                                      <p:cBhvr>
                                        <p:cTn id="40" dur="1000"/>
                                        <p:tgtEl>
                                          <p:spTgt spid="52"/>
                                        </p:tgtEl>
                                      </p:cBhvr>
                                    </p:animEffect>
                                  </p:childTnLst>
                                </p:cTn>
                              </p:par>
                            </p:childTnLst>
                          </p:cTn>
                        </p:par>
                      </p:childTnLst>
                    </p:cTn>
                  </p:par>
                </p:childTnLst>
              </p:cTn>
              <p:nextCondLst>
                <p:cond evt="onClick" delay="0">
                  <p:tgtEl>
                    <p:spTgt spid="44"/>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p:cTn id="46" dur="1000" fill="hold"/>
                                        <p:tgtEl>
                                          <p:spTgt spid="48"/>
                                        </p:tgtEl>
                                        <p:attrNameLst>
                                          <p:attrName>ppt_w</p:attrName>
                                        </p:attrNameLst>
                                      </p:cBhvr>
                                      <p:tavLst>
                                        <p:tav tm="0">
                                          <p:val>
                                            <p:fltVal val="0"/>
                                          </p:val>
                                        </p:tav>
                                        <p:tav tm="100000">
                                          <p:val>
                                            <p:strVal val="#ppt_w"/>
                                          </p:val>
                                        </p:tav>
                                      </p:tavLst>
                                    </p:anim>
                                    <p:anim calcmode="lin" valueType="num">
                                      <p:cBhvr>
                                        <p:cTn id="47" dur="1000" fill="hold"/>
                                        <p:tgtEl>
                                          <p:spTgt spid="48"/>
                                        </p:tgtEl>
                                        <p:attrNameLst>
                                          <p:attrName>ppt_h</p:attrName>
                                        </p:attrNameLst>
                                      </p:cBhvr>
                                      <p:tavLst>
                                        <p:tav tm="0">
                                          <p:val>
                                            <p:fltVal val="0"/>
                                          </p:val>
                                        </p:tav>
                                        <p:tav tm="100000">
                                          <p:val>
                                            <p:strVal val="#ppt_h"/>
                                          </p:val>
                                        </p:tav>
                                      </p:tavLst>
                                    </p:anim>
                                    <p:anim calcmode="lin" valueType="num">
                                      <p:cBhvr>
                                        <p:cTn id="48" dur="1000" fill="hold"/>
                                        <p:tgtEl>
                                          <p:spTgt spid="48"/>
                                        </p:tgtEl>
                                        <p:attrNameLst>
                                          <p:attrName>style.rotation</p:attrName>
                                        </p:attrNameLst>
                                      </p:cBhvr>
                                      <p:tavLst>
                                        <p:tav tm="0">
                                          <p:val>
                                            <p:fltVal val="90"/>
                                          </p:val>
                                        </p:tav>
                                        <p:tav tm="100000">
                                          <p:val>
                                            <p:fltVal val="0"/>
                                          </p:val>
                                        </p:tav>
                                      </p:tavLst>
                                    </p:anim>
                                    <p:animEffect transition="in" filter="fade">
                                      <p:cBhvr>
                                        <p:cTn id="49" dur="1000"/>
                                        <p:tgtEl>
                                          <p:spTgt spid="48"/>
                                        </p:tgtEl>
                                      </p:cBhvr>
                                    </p:animEffect>
                                  </p:childTnLst>
                                </p:cTn>
                              </p:par>
                            </p:childTnLst>
                          </p:cTn>
                        </p:par>
                      </p:childTnLst>
                    </p:cTn>
                  </p:par>
                </p:childTnLst>
              </p:cTn>
              <p:nextCondLst>
                <p:cond evt="onClick" delay="0">
                  <p:tgtEl>
                    <p:spTgt spid="43"/>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38" y="1507400"/>
            <a:ext cx="10520361" cy="537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e 2">
            <a:extLst>
              <a:ext uri="{FF2B5EF4-FFF2-40B4-BE49-F238E27FC236}">
                <a16:creationId xmlns:a16="http://schemas.microsoft.com/office/drawing/2014/main" id="{A9C8EA95-6542-433F-AAED-508512EB9B58}"/>
              </a:ext>
            </a:extLst>
          </p:cNvPr>
          <p:cNvSpPr txBox="1">
            <a:spLocks noChangeArrowheads="1"/>
          </p:cNvSpPr>
          <p:nvPr/>
        </p:nvSpPr>
        <p:spPr bwMode="auto">
          <a:xfrm>
            <a:off x="2433960" y="3544877"/>
            <a:ext cx="254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400" b="1" dirty="0">
                <a:latin typeface="+mn-lt"/>
                <a:cs typeface="Arial" charset="0"/>
              </a:rPr>
              <a:t>8846 m</a:t>
            </a:r>
          </a:p>
        </p:txBody>
      </p:sp>
      <p:sp>
        <p:nvSpPr>
          <p:cNvPr id="31" name="texte 1">
            <a:extLst>
              <a:ext uri="{FF2B5EF4-FFF2-40B4-BE49-F238E27FC236}">
                <a16:creationId xmlns:a16="http://schemas.microsoft.com/office/drawing/2014/main" id="{95C5EF92-8B12-47E8-A0F7-0EFF5A99B268}"/>
              </a:ext>
            </a:extLst>
          </p:cNvPr>
          <p:cNvSpPr txBox="1">
            <a:spLocks noChangeArrowheads="1"/>
          </p:cNvSpPr>
          <p:nvPr/>
        </p:nvSpPr>
        <p:spPr bwMode="auto">
          <a:xfrm>
            <a:off x="5287951" y="3843201"/>
            <a:ext cx="2704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400" b="1" dirty="0">
                <a:latin typeface="+mn-lt"/>
                <a:cs typeface="Arial" charset="0"/>
              </a:rPr>
              <a:t>5000 m </a:t>
            </a:r>
          </a:p>
        </p:txBody>
      </p:sp>
      <p:sp>
        <p:nvSpPr>
          <p:cNvPr id="9229" name="texte 1"/>
          <p:cNvSpPr txBox="1">
            <a:spLocks noChangeArrowheads="1"/>
          </p:cNvSpPr>
          <p:nvPr/>
        </p:nvSpPr>
        <p:spPr bwMode="auto">
          <a:xfrm>
            <a:off x="5280868" y="2710999"/>
            <a:ext cx="2704025" cy="70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000" b="1" dirty="0">
                <a:latin typeface="+mn-lt"/>
                <a:cs typeface="Arial" charset="0"/>
              </a:rPr>
              <a:t>Lieux habités </a:t>
            </a:r>
          </a:p>
          <a:p>
            <a:pPr algn="ctr" eaLnBrk="1" hangingPunct="1">
              <a:lnSpc>
                <a:spcPct val="100000"/>
              </a:lnSpc>
              <a:spcBef>
                <a:spcPct val="0"/>
              </a:spcBef>
              <a:buFontTx/>
              <a:buNone/>
              <a:defRPr/>
            </a:pPr>
            <a:r>
              <a:rPr lang="fr-FR" altLang="fr-FR" sz="2000" b="1" dirty="0">
                <a:latin typeface="+mn-lt"/>
                <a:cs typeface="Arial" charset="0"/>
              </a:rPr>
              <a:t>les plus élevés : </a:t>
            </a:r>
          </a:p>
        </p:txBody>
      </p:sp>
      <p:sp>
        <p:nvSpPr>
          <p:cNvPr id="9232" name="texte 2"/>
          <p:cNvSpPr txBox="1">
            <a:spLocks noChangeArrowheads="1"/>
          </p:cNvSpPr>
          <p:nvPr/>
        </p:nvSpPr>
        <p:spPr bwMode="auto">
          <a:xfrm>
            <a:off x="2433960" y="2390987"/>
            <a:ext cx="2549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000" b="1" dirty="0">
                <a:latin typeface="+mn-lt"/>
                <a:cs typeface="Arial" charset="0"/>
              </a:rPr>
              <a:t>Everest : Plus haut sommet du monde ! </a:t>
            </a:r>
          </a:p>
        </p:txBody>
      </p:sp>
      <p:cxnSp>
        <p:nvCxnSpPr>
          <p:cNvPr id="14" name="Connecteur droit avec flèche 13"/>
          <p:cNvCxnSpPr/>
          <p:nvPr/>
        </p:nvCxnSpPr>
        <p:spPr bwMode="auto">
          <a:xfrm flipH="1">
            <a:off x="6632882" y="4239379"/>
            <a:ext cx="0" cy="4857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799833" y="1533107"/>
            <a:ext cx="10385425" cy="707886"/>
          </a:xfrm>
          <a:prstGeom prst="rect">
            <a:avLst/>
          </a:prstGeom>
        </p:spPr>
        <p:txBody>
          <a:bodyPr>
            <a:spAutoFit/>
          </a:bodyPr>
          <a:lstStyle/>
          <a:p>
            <a:pPr>
              <a:defRPr/>
            </a:pPr>
            <a:r>
              <a:rPr lang="fr-FR" sz="2000" dirty="0">
                <a:latin typeface="+mn-lt"/>
              </a:rPr>
              <a:t>La troposphère est la </a:t>
            </a:r>
            <a:r>
              <a:rPr lang="fr-FR" sz="2000" b="1" dirty="0">
                <a:latin typeface="+mn-lt"/>
              </a:rPr>
              <a:t>seule couche de l’atmosphère terrestre où l’on peut respirer</a:t>
            </a:r>
            <a:r>
              <a:rPr lang="fr-FR" sz="2000" dirty="0">
                <a:latin typeface="+mn-lt"/>
              </a:rPr>
              <a:t> (sans assistance). Son épaisseur varie de 8 à 15 km, selon la latitude et la saison.</a:t>
            </a:r>
          </a:p>
        </p:txBody>
      </p:sp>
      <p:sp>
        <p:nvSpPr>
          <p:cNvPr id="3" name="Espace réservé du numéro de diapositive 2"/>
          <p:cNvSpPr>
            <a:spLocks noGrp="1"/>
          </p:cNvSpPr>
          <p:nvPr>
            <p:ph type="sldNum" sz="quarter" idx="12"/>
          </p:nvPr>
        </p:nvSpPr>
        <p:spPr/>
        <p:txBody>
          <a:bodyPr/>
          <a:lstStyle/>
          <a:p>
            <a:fld id="{A6975CB3-950E-4025-A1C5-3373A41C9E6B}" type="slidenum">
              <a:rPr lang="fr-FR" smtClean="0"/>
              <a:pPr/>
              <a:t>23</a:t>
            </a:fld>
            <a:endParaRPr lang="fr-FR" dirty="0">
              <a:solidFill>
                <a:schemeClr val="bg1"/>
              </a:solidFill>
            </a:endParaRPr>
          </a:p>
        </p:txBody>
      </p:sp>
      <p:sp>
        <p:nvSpPr>
          <p:cNvPr id="5" name="Titre 4"/>
          <p:cNvSpPr>
            <a:spLocks noGrp="1"/>
          </p:cNvSpPr>
          <p:nvPr>
            <p:ph type="title"/>
          </p:nvPr>
        </p:nvSpPr>
        <p:spPr/>
        <p:txBody>
          <a:bodyPr/>
          <a:lstStyle/>
          <a:p>
            <a:r>
              <a:rPr lang="fr-FR" dirty="0"/>
              <a:t>Quelle est la seule couche troposphère</a:t>
            </a:r>
          </a:p>
        </p:txBody>
      </p:sp>
      <p:grpSp>
        <p:nvGrpSpPr>
          <p:cNvPr id="22" name="Groupe 21"/>
          <p:cNvGrpSpPr>
            <a:grpSpLocks/>
          </p:cNvGrpSpPr>
          <p:nvPr/>
        </p:nvGrpSpPr>
        <p:grpSpPr bwMode="auto">
          <a:xfrm>
            <a:off x="1636306" y="6001235"/>
            <a:ext cx="4696000" cy="914455"/>
            <a:chOff x="9074950" y="4266734"/>
            <a:chExt cx="4088388" cy="707057"/>
          </a:xfrm>
          <a:solidFill>
            <a:schemeClr val="accent5"/>
          </a:solidFill>
        </p:grpSpPr>
        <p:sp>
          <p:nvSpPr>
            <p:cNvPr id="23" name="Ellipse 3"/>
            <p:cNvSpPr/>
            <p:nvPr/>
          </p:nvSpPr>
          <p:spPr>
            <a:xfrm>
              <a:off x="9105699" y="4266734"/>
              <a:ext cx="4016484" cy="68208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24" name="l'épaisseur de la zone respirable"/>
            <p:cNvSpPr txBox="1">
              <a:spLocks noChangeArrowheads="1"/>
            </p:cNvSpPr>
            <p:nvPr/>
          </p:nvSpPr>
          <p:spPr bwMode="auto">
            <a:xfrm>
              <a:off x="9074950" y="4331264"/>
              <a:ext cx="4088388" cy="64252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b="1" dirty="0">
                  <a:solidFill>
                    <a:srgbClr val="FFFFFF"/>
                  </a:solidFill>
                  <a:latin typeface="+mn-lt"/>
                  <a:cs typeface="Arial" panose="020B0604020202020204" pitchFamily="34" charset="0"/>
                </a:rPr>
                <a:t>Le savais-tu ? </a:t>
              </a:r>
              <a:r>
                <a:rPr lang="fr-FR" altLang="fr-FR" sz="1600" dirty="0">
                  <a:solidFill>
                    <a:srgbClr val="FFFFFF"/>
                  </a:solidFill>
                  <a:latin typeface="+mn-lt"/>
                  <a:cs typeface="Arial" panose="020B0604020202020204" pitchFamily="34" charset="0"/>
                </a:rPr>
                <a:t>Dans la </a:t>
              </a:r>
              <a:r>
                <a:rPr lang="fr-FR" altLang="fr-FR" sz="1600" dirty="0">
                  <a:solidFill>
                    <a:schemeClr val="bg1"/>
                  </a:solidFill>
                  <a:latin typeface="+mn-lt"/>
                  <a:cs typeface="Arial" panose="020B0604020202020204" pitchFamily="34" charset="0"/>
                </a:rPr>
                <a:t>troposphère</a:t>
              </a:r>
              <a:r>
                <a:rPr lang="fr-FR" altLang="fr-FR" sz="1600" dirty="0">
                  <a:solidFill>
                    <a:srgbClr val="FFFFFF"/>
                  </a:solidFill>
                  <a:latin typeface="+mn-lt"/>
                  <a:cs typeface="Arial" panose="020B0604020202020204" pitchFamily="34" charset="0"/>
                </a:rPr>
                <a:t>, plus l’altitude augmente,  moins il y a d’oxygène et plus nous avons de mal à respirer ! </a:t>
              </a:r>
            </a:p>
          </p:txBody>
        </p:sp>
      </p:grpSp>
      <p:pic>
        <p:nvPicPr>
          <p:cNvPr id="21" name="Btn_Camera-Cell">
            <a:hlinkClick r:id="rId4" action="ppaction://hlinksldjump"/>
            <a:extLst>
              <a:ext uri="{FF2B5EF4-FFF2-40B4-BE49-F238E27FC236}">
                <a16:creationId xmlns:a16="http://schemas.microsoft.com/office/drawing/2014/main" id="{254992C6-8F60-C641-B9CE-15A252701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528788" y="3904548"/>
            <a:ext cx="543137" cy="4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
        <p:nvSpPr>
          <p:cNvPr id="18" name="Espace réservé du contenu 5">
            <a:extLst>
              <a:ext uri="{FF2B5EF4-FFF2-40B4-BE49-F238E27FC236}">
                <a16:creationId xmlns:a16="http://schemas.microsoft.com/office/drawing/2014/main" id="{1B1900D5-7015-4DD8-BA6E-9F2BD0958351}"/>
              </a:ext>
            </a:extLst>
          </p:cNvPr>
          <p:cNvSpPr>
            <a:spLocks noGrp="1"/>
          </p:cNvSpPr>
          <p:nvPr>
            <p:ph sz="quarter" idx="4"/>
          </p:nvPr>
        </p:nvSpPr>
        <p:spPr>
          <a:xfrm>
            <a:off x="7984893" y="3376591"/>
            <a:ext cx="3890732" cy="1015663"/>
          </a:xfrm>
        </p:spPr>
        <p:txBody>
          <a:bodyPr/>
          <a:lstStyle/>
          <a:p>
            <a:r>
              <a:rPr lang="fr-FR" sz="1600" dirty="0">
                <a:ea typeface="Times New Roman" panose="02020603050405020304" pitchFamily="18" charset="0"/>
              </a:rPr>
              <a:t>En contact direct avec le sol, cette couche contient </a:t>
            </a:r>
            <a:r>
              <a:rPr lang="fr-FR" sz="1600" b="1" dirty="0">
                <a:ea typeface="Times New Roman" panose="02020603050405020304" pitchFamily="18" charset="0"/>
              </a:rPr>
              <a:t>80% de la masse d’air </a:t>
            </a:r>
            <a:r>
              <a:rPr lang="fr-FR" sz="1600" dirty="0">
                <a:ea typeface="Times New Roman" panose="02020603050405020304" pitchFamily="18" charset="0"/>
              </a:rPr>
              <a:t> et est fortement </a:t>
            </a:r>
            <a:r>
              <a:rPr lang="fr-FR" sz="1600" b="1" dirty="0">
                <a:ea typeface="Times New Roman" panose="02020603050405020304" pitchFamily="18" charset="0"/>
              </a:rPr>
              <a:t>influencée par la pollution </a:t>
            </a:r>
            <a:r>
              <a:rPr lang="fr-FR" sz="1600" b="1" dirty="0"/>
              <a:t>naturelle et anthropique de l’air</a:t>
            </a:r>
            <a:r>
              <a:rPr lang="fr-FR" sz="1600" dirty="0">
                <a:ea typeface="Times New Roman" panose="02020603050405020304" pitchFamily="18" charset="0"/>
              </a:rPr>
              <a:t>.</a:t>
            </a:r>
          </a:p>
          <a:p>
            <a:pPr marL="0" indent="0">
              <a:buNone/>
            </a:pPr>
            <a:endParaRPr lang="fr-FR" sz="2000" dirty="0">
              <a:ea typeface="Times New Roman" panose="02020603050405020304" pitchFamily="18" charset="0"/>
            </a:endParaRPr>
          </a:p>
        </p:txBody>
      </p:sp>
      <p:grpSp>
        <p:nvGrpSpPr>
          <p:cNvPr id="25" name="Groupe 24">
            <a:extLst>
              <a:ext uri="{FF2B5EF4-FFF2-40B4-BE49-F238E27FC236}">
                <a16:creationId xmlns:a16="http://schemas.microsoft.com/office/drawing/2014/main" id="{7132903A-0CB4-4F12-AA73-700E79CF2BC6}"/>
              </a:ext>
            </a:extLst>
          </p:cNvPr>
          <p:cNvGrpSpPr/>
          <p:nvPr/>
        </p:nvGrpSpPr>
        <p:grpSpPr>
          <a:xfrm>
            <a:off x="3234832" y="3034135"/>
            <a:ext cx="1015200" cy="1015200"/>
            <a:chOff x="2979068" y="2181479"/>
            <a:chExt cx="1015200" cy="1015200"/>
          </a:xfrm>
          <a:solidFill>
            <a:srgbClr val="42C4E3"/>
          </a:solidFill>
        </p:grpSpPr>
        <p:sp>
          <p:nvSpPr>
            <p:cNvPr id="26" name="Numéro 1">
              <a:extLst>
                <a:ext uri="{FF2B5EF4-FFF2-40B4-BE49-F238E27FC236}">
                  <a16:creationId xmlns:a16="http://schemas.microsoft.com/office/drawing/2014/main" id="{F82DB970-6C99-4098-81F9-909B7D0BBB56}"/>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7" name="? bleu">
              <a:extLst>
                <a:ext uri="{FF2B5EF4-FFF2-40B4-BE49-F238E27FC236}">
                  <a16:creationId xmlns:a16="http://schemas.microsoft.com/office/drawing/2014/main" id="{6F6FCBA6-9C4C-4CDF-AE2B-5C962B8A16AE}"/>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8" name="Groupe 27">
            <a:extLst>
              <a:ext uri="{FF2B5EF4-FFF2-40B4-BE49-F238E27FC236}">
                <a16:creationId xmlns:a16="http://schemas.microsoft.com/office/drawing/2014/main" id="{B7B33A63-F05D-41C4-A388-02EFB2BCAFB5}"/>
              </a:ext>
            </a:extLst>
          </p:cNvPr>
          <p:cNvGrpSpPr/>
          <p:nvPr/>
        </p:nvGrpSpPr>
        <p:grpSpPr>
          <a:xfrm>
            <a:off x="6132563" y="3351316"/>
            <a:ext cx="1015200" cy="1015200"/>
            <a:chOff x="6429109" y="2275219"/>
            <a:chExt cx="1015200" cy="1015200"/>
          </a:xfrm>
        </p:grpSpPr>
        <p:sp>
          <p:nvSpPr>
            <p:cNvPr id="29" name="Numéro 2">
              <a:extLst>
                <a:ext uri="{FF2B5EF4-FFF2-40B4-BE49-F238E27FC236}">
                  <a16:creationId xmlns:a16="http://schemas.microsoft.com/office/drawing/2014/main" id="{1818C4D6-D89C-4892-981B-F9530CF27F3C}"/>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0" name="? bleu">
              <a:extLst>
                <a:ext uri="{FF2B5EF4-FFF2-40B4-BE49-F238E27FC236}">
                  <a16:creationId xmlns:a16="http://schemas.microsoft.com/office/drawing/2014/main" id="{D1013863-8F89-4B86-86D8-44AAD74FC9DE}"/>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Tree>
    <p:extLst>
      <p:ext uri="{BB962C8B-B14F-4D97-AF65-F5344CB8AC3E}">
        <p14:creationId xmlns:p14="http://schemas.microsoft.com/office/powerpoint/2010/main" val="21494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42" presetClass="path" presetSubtype="0" accel="50000" decel="50000" fill="hold" grpId="0" nodeType="withEffect">
                                  <p:stCondLst>
                                    <p:cond delay="0"/>
                                  </p:stCondLst>
                                  <p:childTnLst>
                                    <p:animMotion origin="layout" path="M 3.33333E-6 -1.48148E-6 L 0.00052 0.08287 " pathEditMode="relative" rAng="0" ptsTypes="AA">
                                      <p:cBhvr>
                                        <p:cTn id="26" dur="2000" fill="hold"/>
                                        <p:tgtEl>
                                          <p:spTgt spid="9232"/>
                                        </p:tgtEl>
                                        <p:attrNameLst>
                                          <p:attrName>ppt_x</p:attrName>
                                          <p:attrName>ppt_y</p:attrName>
                                        </p:attrNameLst>
                                      </p:cBhvr>
                                      <p:rCtr x="26" y="4144"/>
                                    </p:animMotion>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42" presetClass="path" presetSubtype="0" accel="50000" decel="50000" fill="hold" grpId="0" nodeType="withEffect">
                                  <p:stCondLst>
                                    <p:cond delay="0"/>
                                  </p:stCondLst>
                                  <p:childTnLst>
                                    <p:animMotion origin="layout" path="M -4.16667E-7 -7.40741E-7 L -4.16667E-7 0.07847 " pathEditMode="relative" rAng="0" ptsTypes="AA">
                                      <p:cBhvr>
                                        <p:cTn id="37" dur="2000" fill="hold"/>
                                        <p:tgtEl>
                                          <p:spTgt spid="9229"/>
                                        </p:tgtEl>
                                        <p:attrNameLst>
                                          <p:attrName>ppt_x</p:attrName>
                                          <p:attrName>ppt_y</p:attrName>
                                        </p:attrNameLst>
                                      </p:cBhvr>
                                      <p:rCtr x="0" y="3912"/>
                                    </p:animMotion>
                                  </p:childTnLst>
                                </p:cTn>
                              </p:par>
                            </p:childTnLst>
                          </p:cTn>
                        </p:par>
                      </p:childTnLst>
                    </p:cTn>
                  </p:par>
                </p:childTnLst>
              </p:cTn>
              <p:nextCondLst>
                <p:cond evt="onClick" delay="0">
                  <p:tgtEl>
                    <p:spTgt spid="28"/>
                  </p:tgtEl>
                </p:cond>
              </p:nextCondLst>
            </p:seq>
          </p:childTnLst>
        </p:cTn>
      </p:par>
    </p:tnLst>
    <p:bldLst>
      <p:bldP spid="32" grpId="0"/>
      <p:bldP spid="32" grpId="1"/>
      <p:bldP spid="31" grpId="0"/>
      <p:bldP spid="31" grpId="1"/>
      <p:bldP spid="9229" grpId="0"/>
      <p:bldP spid="9232" grpId="0"/>
      <p:bldP spid="18"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Image 1">
            <a:extLst>
              <a:ext uri="{FF2B5EF4-FFF2-40B4-BE49-F238E27FC236}">
                <a16:creationId xmlns:a16="http://schemas.microsoft.com/office/drawing/2014/main" id="{D18507EA-6C09-4131-9A08-28E114060F1B}"/>
              </a:ext>
            </a:extLst>
          </p:cNvPr>
          <p:cNvPicPr>
            <a:picLocks noChangeAspect="1"/>
          </p:cNvPicPr>
          <p:nvPr/>
        </p:nvPicPr>
        <p:blipFill rotWithShape="1">
          <a:blip r:embed="rId2">
            <a:extLst>
              <a:ext uri="{28A0092B-C50C-407E-A947-70E740481C1C}">
                <a14:useLocalDpi xmlns:a14="http://schemas.microsoft.com/office/drawing/2010/main" val="0"/>
              </a:ext>
            </a:extLst>
          </a:blip>
          <a:srcRect l="-429" r="30296"/>
          <a:stretch/>
        </p:blipFill>
        <p:spPr bwMode="auto">
          <a:xfrm>
            <a:off x="6843251" y="1408906"/>
            <a:ext cx="5428528" cy="546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Résultat de recherche d'images pour &quot;everest&quot;">
            <a:extLst>
              <a:ext uri="{FF2B5EF4-FFF2-40B4-BE49-F238E27FC236}">
                <a16:creationId xmlns:a16="http://schemas.microsoft.com/office/drawing/2014/main" id="{814FB8CE-359A-46B4-BA71-443735219A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96" t="-179" r="-132" b="-118"/>
          <a:stretch/>
        </p:blipFill>
        <p:spPr bwMode="auto">
          <a:xfrm>
            <a:off x="1674662" y="1396206"/>
            <a:ext cx="5257080" cy="547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a:t>Le mont Everest, toit du monde (8 846 m)</a:t>
            </a:r>
          </a:p>
        </p:txBody>
      </p:sp>
      <p:pic>
        <p:nvPicPr>
          <p:cNvPr id="13"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A6975CB3-950E-4025-A1C5-3373A41C9E6B}" type="slidenum">
              <a:rPr lang="fr-FR" smtClean="0"/>
              <a:pPr/>
              <a:t>24</a:t>
            </a:fld>
            <a:endParaRPr lang="fr-FR" dirty="0">
              <a:solidFill>
                <a:schemeClr val="bg1"/>
              </a:solidFill>
            </a:endParaRPr>
          </a:p>
        </p:txBody>
      </p:sp>
    </p:spTree>
    <p:extLst>
      <p:ext uri="{BB962C8B-B14F-4D97-AF65-F5344CB8AC3E}">
        <p14:creationId xmlns:p14="http://schemas.microsoft.com/office/powerpoint/2010/main" val="244546669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662" y="999864"/>
            <a:ext cx="10517337" cy="585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mn-lt"/>
              <a:cs typeface="Arial" panose="020B0604020202020204" pitchFamily="34" charset="0"/>
            </a:endParaRPr>
          </a:p>
        </p:txBody>
      </p:sp>
      <p:sp>
        <p:nvSpPr>
          <p:cNvPr id="17423"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mn-lt"/>
              <a:cs typeface="Arial" panose="020B0604020202020204" pitchFamily="34" charset="0"/>
            </a:endParaRPr>
          </a:p>
        </p:txBody>
      </p:sp>
      <p:sp>
        <p:nvSpPr>
          <p:cNvPr id="17424"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mn-lt"/>
              <a:cs typeface="Arial" panose="020B0604020202020204" pitchFamily="34" charset="0"/>
            </a:endParaRPr>
          </a:p>
        </p:txBody>
      </p:sp>
      <p:sp>
        <p:nvSpPr>
          <p:cNvPr id="61" name="Ionosphère"/>
          <p:cNvSpPr txBox="1">
            <a:spLocks noChangeArrowheads="1"/>
          </p:cNvSpPr>
          <p:nvPr/>
        </p:nvSpPr>
        <p:spPr bwMode="auto">
          <a:xfrm>
            <a:off x="5582023" y="1397625"/>
            <a:ext cx="683086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spcAft>
                <a:spcPts val="300"/>
              </a:spcAft>
              <a:buFontTx/>
              <a:buNone/>
              <a:defRPr/>
            </a:pPr>
            <a:r>
              <a:rPr lang="fr-FR" altLang="fr-FR" sz="2400" b="1" dirty="0">
                <a:solidFill>
                  <a:schemeClr val="bg1"/>
                </a:solidFill>
                <a:latin typeface="+mn-lt"/>
                <a:cs typeface="Arial" charset="0"/>
              </a:rPr>
              <a:t>Exosphère</a:t>
            </a:r>
          </a:p>
        </p:txBody>
      </p:sp>
      <p:sp>
        <p:nvSpPr>
          <p:cNvPr id="78" name="ZoneTexte 8"/>
          <p:cNvSpPr txBox="1">
            <a:spLocks noChangeArrowheads="1"/>
          </p:cNvSpPr>
          <p:nvPr/>
        </p:nvSpPr>
        <p:spPr bwMode="auto">
          <a:xfrm>
            <a:off x="8347074" y="5935883"/>
            <a:ext cx="1481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1400" dirty="0">
                <a:solidFill>
                  <a:schemeClr val="accent5">
                    <a:lumMod val="50000"/>
                  </a:schemeClr>
                </a:solidFill>
                <a:latin typeface="+mn-lt"/>
                <a:cs typeface="Arial" charset="0"/>
              </a:rPr>
              <a:t>Avion de ligne</a:t>
            </a:r>
          </a:p>
        </p:txBody>
      </p:sp>
      <p:sp>
        <p:nvSpPr>
          <p:cNvPr id="79" name="ZoneTexte 8"/>
          <p:cNvSpPr txBox="1">
            <a:spLocks noChangeArrowheads="1"/>
          </p:cNvSpPr>
          <p:nvPr/>
        </p:nvSpPr>
        <p:spPr bwMode="auto">
          <a:xfrm>
            <a:off x="10063163" y="5390597"/>
            <a:ext cx="184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1400" dirty="0">
                <a:solidFill>
                  <a:schemeClr val="accent5">
                    <a:lumMod val="50000"/>
                  </a:schemeClr>
                </a:solidFill>
                <a:latin typeface="+mn-lt"/>
                <a:cs typeface="Arial" charset="0"/>
              </a:rPr>
              <a:t>Avion </a:t>
            </a:r>
          </a:p>
          <a:p>
            <a:pPr algn="ctr" eaLnBrk="1" hangingPunct="1">
              <a:lnSpc>
                <a:spcPct val="100000"/>
              </a:lnSpc>
              <a:spcBef>
                <a:spcPct val="0"/>
              </a:spcBef>
              <a:buFontTx/>
              <a:buNone/>
              <a:defRPr/>
            </a:pPr>
            <a:r>
              <a:rPr lang="fr-FR" altLang="fr-FR" sz="1400" dirty="0">
                <a:solidFill>
                  <a:schemeClr val="accent5">
                    <a:lumMod val="50000"/>
                  </a:schemeClr>
                </a:solidFill>
                <a:latin typeface="+mn-lt"/>
                <a:cs typeface="Arial" charset="0"/>
              </a:rPr>
              <a:t>supersonique</a:t>
            </a:r>
          </a:p>
        </p:txBody>
      </p:sp>
      <p:sp>
        <p:nvSpPr>
          <p:cNvPr id="80" name="ZoneTexte 8"/>
          <p:cNvSpPr txBox="1">
            <a:spLocks noChangeArrowheads="1"/>
          </p:cNvSpPr>
          <p:nvPr/>
        </p:nvSpPr>
        <p:spPr bwMode="auto">
          <a:xfrm>
            <a:off x="8455202" y="2338884"/>
            <a:ext cx="170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1400" dirty="0">
                <a:solidFill>
                  <a:schemeClr val="bg1"/>
                </a:solidFill>
                <a:latin typeface="+mn-lt"/>
                <a:cs typeface="Arial" charset="0"/>
              </a:rPr>
              <a:t>Aurores polaires</a:t>
            </a:r>
          </a:p>
        </p:txBody>
      </p:sp>
      <p:grpSp>
        <p:nvGrpSpPr>
          <p:cNvPr id="17433" name="Groupe 3"/>
          <p:cNvGrpSpPr>
            <a:grpSpLocks/>
          </p:cNvGrpSpPr>
          <p:nvPr/>
        </p:nvGrpSpPr>
        <p:grpSpPr bwMode="auto">
          <a:xfrm rot="-802132">
            <a:off x="1937884" y="2038212"/>
            <a:ext cx="2571186" cy="461665"/>
            <a:chOff x="5314659" y="1519477"/>
            <a:chExt cx="1716860" cy="461850"/>
          </a:xfrm>
        </p:grpSpPr>
        <p:sp>
          <p:nvSpPr>
            <p:cNvPr id="2" name="Rectangle à coins arrondis 1"/>
            <p:cNvSpPr/>
            <p:nvPr/>
          </p:nvSpPr>
          <p:spPr>
            <a:xfrm>
              <a:off x="5380721" y="1565112"/>
              <a:ext cx="1584873" cy="349390"/>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thermosphère"/>
            <p:cNvSpPr>
              <a:spLocks noChangeArrowheads="1"/>
            </p:cNvSpPr>
            <p:nvPr/>
          </p:nvSpPr>
          <p:spPr bwMode="auto">
            <a:xfrm>
              <a:off x="5314659" y="1519477"/>
              <a:ext cx="1716860" cy="46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300"/>
                </a:spcAft>
                <a:buFontTx/>
                <a:buNone/>
                <a:defRPr/>
              </a:pPr>
              <a:r>
                <a:rPr lang="fr-FR" altLang="fr-FR" sz="2400" b="1" dirty="0">
                  <a:solidFill>
                    <a:schemeClr val="accent5">
                      <a:lumMod val="75000"/>
                    </a:schemeClr>
                  </a:solidFill>
                  <a:latin typeface="+mn-lt"/>
                  <a:cs typeface="Arial" panose="020B0604020202020204" pitchFamily="34" charset="0"/>
                </a:rPr>
                <a:t>Alt. </a:t>
              </a:r>
              <a:r>
                <a:rPr lang="fr-FR" sz="2400" b="1" dirty="0">
                  <a:solidFill>
                    <a:schemeClr val="accent5">
                      <a:lumMod val="75000"/>
                    </a:schemeClr>
                  </a:solidFill>
                  <a:latin typeface="+mn-lt"/>
                  <a:cs typeface="Arial" panose="020B0604020202020204" pitchFamily="34" charset="0"/>
                </a:rPr>
                <a:t>≈</a:t>
              </a:r>
              <a:r>
                <a:rPr lang="fr-FR" altLang="fr-FR" sz="2400" b="1" dirty="0">
                  <a:solidFill>
                    <a:schemeClr val="accent5">
                      <a:lumMod val="75000"/>
                    </a:schemeClr>
                  </a:solidFill>
                  <a:latin typeface="+mn-lt"/>
                  <a:cs typeface="Arial" panose="020B0604020202020204" pitchFamily="34" charset="0"/>
                </a:rPr>
                <a:t>10 000 km</a:t>
              </a:r>
            </a:p>
          </p:txBody>
        </p:sp>
      </p:grpSp>
      <p:sp>
        <p:nvSpPr>
          <p:cNvPr id="17452" name="Rectangle 8"/>
          <p:cNvSpPr>
            <a:spLocks noChangeArrowheads="1"/>
          </p:cNvSpPr>
          <p:nvPr/>
        </p:nvSpPr>
        <p:spPr bwMode="auto">
          <a:xfrm>
            <a:off x="5603875" y="2266950"/>
            <a:ext cx="205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300"/>
              </a:spcAft>
              <a:buFontTx/>
              <a:buNone/>
            </a:pPr>
            <a:r>
              <a:rPr lang="fr-FR" altLang="fr-FR" sz="2400" b="1" dirty="0">
                <a:solidFill>
                  <a:schemeClr val="bg1"/>
                </a:solidFill>
                <a:latin typeface="+mn-lt"/>
                <a:cs typeface="Arial" panose="020B0604020202020204" pitchFamily="34" charset="0"/>
              </a:rPr>
              <a:t>Thermosphère</a:t>
            </a:r>
          </a:p>
        </p:txBody>
      </p:sp>
      <p:grpSp>
        <p:nvGrpSpPr>
          <p:cNvPr id="17435" name="Groupe 4"/>
          <p:cNvGrpSpPr>
            <a:grpSpLocks/>
          </p:cNvGrpSpPr>
          <p:nvPr/>
        </p:nvGrpSpPr>
        <p:grpSpPr bwMode="auto">
          <a:xfrm rot="-802132">
            <a:off x="2118046" y="3050855"/>
            <a:ext cx="2210863" cy="461665"/>
            <a:chOff x="5548027" y="2551020"/>
            <a:chExt cx="1846664" cy="461904"/>
          </a:xfrm>
        </p:grpSpPr>
        <p:sp>
          <p:nvSpPr>
            <p:cNvPr id="33" name="Rectangle à coins arrondis 32"/>
            <p:cNvSpPr/>
            <p:nvPr/>
          </p:nvSpPr>
          <p:spPr>
            <a:xfrm>
              <a:off x="5709891" y="2599419"/>
              <a:ext cx="1504693" cy="352607"/>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mesosphere"/>
            <p:cNvSpPr>
              <a:spLocks noChangeArrowheads="1"/>
            </p:cNvSpPr>
            <p:nvPr/>
          </p:nvSpPr>
          <p:spPr bwMode="auto">
            <a:xfrm>
              <a:off x="5548027" y="2551020"/>
              <a:ext cx="1846664" cy="46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300"/>
                </a:spcAft>
                <a:buFontTx/>
                <a:buNone/>
                <a:defRPr/>
              </a:pPr>
              <a:r>
                <a:rPr lang="fr-FR" altLang="fr-FR" sz="2400" b="1" dirty="0">
                  <a:solidFill>
                    <a:schemeClr val="accent5">
                      <a:lumMod val="75000"/>
                    </a:schemeClr>
                  </a:solidFill>
                  <a:latin typeface="+mn-lt"/>
                  <a:cs typeface="Arial" panose="020B0604020202020204" pitchFamily="34" charset="0"/>
                </a:rPr>
                <a:t>Alt. </a:t>
              </a:r>
              <a:r>
                <a:rPr lang="fr-FR" sz="2400" b="1" dirty="0">
                  <a:solidFill>
                    <a:schemeClr val="accent5">
                      <a:lumMod val="75000"/>
                    </a:schemeClr>
                  </a:solidFill>
                  <a:cs typeface="Arial" panose="020B0604020202020204" pitchFamily="34" charset="0"/>
                </a:rPr>
                <a:t>≈</a:t>
              </a:r>
              <a:r>
                <a:rPr lang="fr-FR" altLang="fr-FR" sz="2400" b="1" dirty="0">
                  <a:solidFill>
                    <a:schemeClr val="accent5">
                      <a:lumMod val="75000"/>
                    </a:schemeClr>
                  </a:solidFill>
                  <a:latin typeface="+mn-lt"/>
                  <a:cs typeface="Arial" panose="020B0604020202020204" pitchFamily="34" charset="0"/>
                </a:rPr>
                <a:t>500 km</a:t>
              </a:r>
            </a:p>
          </p:txBody>
        </p:sp>
      </p:grpSp>
      <p:sp>
        <p:nvSpPr>
          <p:cNvPr id="17448" name="Rectangle 9"/>
          <p:cNvSpPr>
            <a:spLocks noChangeArrowheads="1"/>
          </p:cNvSpPr>
          <p:nvPr/>
        </p:nvSpPr>
        <p:spPr bwMode="auto">
          <a:xfrm>
            <a:off x="5688013" y="3288337"/>
            <a:ext cx="1794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300"/>
              </a:spcAft>
              <a:buFontTx/>
              <a:buNone/>
            </a:pPr>
            <a:r>
              <a:rPr lang="fr-FR" altLang="fr-FR" sz="2400" b="1" dirty="0">
                <a:solidFill>
                  <a:schemeClr val="bg1"/>
                </a:solidFill>
                <a:latin typeface="+mn-lt"/>
                <a:cs typeface="Arial" panose="020B0604020202020204" pitchFamily="34" charset="0"/>
              </a:rPr>
              <a:t>Mésosphère</a:t>
            </a:r>
          </a:p>
        </p:txBody>
      </p:sp>
      <p:grpSp>
        <p:nvGrpSpPr>
          <p:cNvPr id="17437" name="Groupe 5"/>
          <p:cNvGrpSpPr>
            <a:grpSpLocks/>
          </p:cNvGrpSpPr>
          <p:nvPr/>
        </p:nvGrpSpPr>
        <p:grpSpPr bwMode="auto">
          <a:xfrm rot="-802132">
            <a:off x="2171922" y="4866091"/>
            <a:ext cx="2103110" cy="461665"/>
            <a:chOff x="5583942" y="3589661"/>
            <a:chExt cx="1741852" cy="461649"/>
          </a:xfrm>
        </p:grpSpPr>
        <p:sp>
          <p:nvSpPr>
            <p:cNvPr id="34" name="Rectangle à coins arrondis 33"/>
            <p:cNvSpPr/>
            <p:nvPr/>
          </p:nvSpPr>
          <p:spPr>
            <a:xfrm>
              <a:off x="5747277" y="3652985"/>
              <a:ext cx="1481931" cy="349238"/>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 name="stratosphere"/>
            <p:cNvSpPr>
              <a:spLocks noChangeArrowheads="1"/>
            </p:cNvSpPr>
            <p:nvPr/>
          </p:nvSpPr>
          <p:spPr bwMode="auto">
            <a:xfrm>
              <a:off x="5583942" y="3589661"/>
              <a:ext cx="1741852"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400" b="1" dirty="0">
                  <a:solidFill>
                    <a:schemeClr val="accent5">
                      <a:lumMod val="75000"/>
                    </a:schemeClr>
                  </a:solidFill>
                  <a:latin typeface="+mn-lt"/>
                  <a:cs typeface="Arial" panose="020B0604020202020204" pitchFamily="34" charset="0"/>
                </a:rPr>
                <a:t> Alt. </a:t>
              </a:r>
              <a:r>
                <a:rPr lang="fr-FR" sz="2400" b="1" dirty="0">
                  <a:solidFill>
                    <a:schemeClr val="accent5">
                      <a:lumMod val="75000"/>
                    </a:schemeClr>
                  </a:solidFill>
                  <a:cs typeface="Arial" panose="020B0604020202020204" pitchFamily="34" charset="0"/>
                </a:rPr>
                <a:t>≈</a:t>
              </a:r>
              <a:r>
                <a:rPr lang="fr-FR" altLang="fr-FR" sz="2400" b="1" dirty="0">
                  <a:solidFill>
                    <a:schemeClr val="accent5">
                      <a:lumMod val="75000"/>
                    </a:schemeClr>
                  </a:solidFill>
                  <a:latin typeface="+mn-lt"/>
                  <a:cs typeface="Arial" panose="020B0604020202020204" pitchFamily="34" charset="0"/>
                </a:rPr>
                <a:t>50 km</a:t>
              </a:r>
            </a:p>
          </p:txBody>
        </p:sp>
      </p:grpSp>
      <p:sp>
        <p:nvSpPr>
          <p:cNvPr id="11" name="Rectangle 10"/>
          <p:cNvSpPr/>
          <p:nvPr/>
        </p:nvSpPr>
        <p:spPr bwMode="auto">
          <a:xfrm>
            <a:off x="5710238" y="4586379"/>
            <a:ext cx="1944687" cy="461665"/>
          </a:xfrm>
          <a:prstGeom prst="rect">
            <a:avLst/>
          </a:prstGeom>
          <a:solidFill>
            <a:srgbClr val="58D7F6"/>
          </a:solidFill>
        </p:spPr>
        <p:txBody>
          <a:bodyPr wrap="square">
            <a:spAutoFit/>
          </a:bodyPr>
          <a:lstStyle/>
          <a:p>
            <a:pPr algn="ctr">
              <a:defRPr/>
            </a:pPr>
            <a:r>
              <a:rPr lang="fr-FR" altLang="fr-FR" sz="2400" b="1" dirty="0">
                <a:solidFill>
                  <a:schemeClr val="accent5">
                    <a:lumMod val="75000"/>
                  </a:schemeClr>
                </a:solidFill>
                <a:latin typeface="+mn-lt"/>
                <a:cs typeface="Arial" panose="020B0604020202020204" pitchFamily="34" charset="0"/>
              </a:rPr>
              <a:t>Stratosphère</a:t>
            </a:r>
          </a:p>
        </p:txBody>
      </p:sp>
      <p:grpSp>
        <p:nvGrpSpPr>
          <p:cNvPr id="17439" name="Groupe 7"/>
          <p:cNvGrpSpPr>
            <a:grpSpLocks/>
          </p:cNvGrpSpPr>
          <p:nvPr/>
        </p:nvGrpSpPr>
        <p:grpSpPr bwMode="auto">
          <a:xfrm rot="-802132">
            <a:off x="2253511" y="5737523"/>
            <a:ext cx="1939933" cy="461665"/>
            <a:chOff x="5730021" y="5272472"/>
            <a:chExt cx="1661980" cy="460617"/>
          </a:xfrm>
        </p:grpSpPr>
        <p:sp>
          <p:nvSpPr>
            <p:cNvPr id="35" name="Rectangle à coins arrondis 34"/>
            <p:cNvSpPr/>
            <p:nvPr/>
          </p:nvSpPr>
          <p:spPr>
            <a:xfrm>
              <a:off x="5842047" y="5313666"/>
              <a:ext cx="1387892" cy="348457"/>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0" name="troposphere"/>
            <p:cNvSpPr>
              <a:spLocks noChangeArrowheads="1"/>
            </p:cNvSpPr>
            <p:nvPr/>
          </p:nvSpPr>
          <p:spPr bwMode="auto">
            <a:xfrm>
              <a:off x="5730021" y="5272472"/>
              <a:ext cx="1661980" cy="46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400" b="1" dirty="0">
                  <a:solidFill>
                    <a:schemeClr val="accent5">
                      <a:lumMod val="75000"/>
                    </a:schemeClr>
                  </a:solidFill>
                  <a:latin typeface="+mn-lt"/>
                  <a:cs typeface="Arial" panose="020B0604020202020204" pitchFamily="34" charset="0"/>
                </a:rPr>
                <a:t>Alt. </a:t>
              </a:r>
              <a:r>
                <a:rPr lang="fr-FR" sz="2400" b="1" dirty="0">
                  <a:solidFill>
                    <a:schemeClr val="accent5">
                      <a:lumMod val="75000"/>
                    </a:schemeClr>
                  </a:solidFill>
                  <a:cs typeface="Arial" panose="020B0604020202020204" pitchFamily="34" charset="0"/>
                </a:rPr>
                <a:t>≈</a:t>
              </a:r>
              <a:r>
                <a:rPr lang="fr-FR" altLang="fr-FR" sz="2400" b="1" dirty="0">
                  <a:solidFill>
                    <a:schemeClr val="accent5">
                      <a:lumMod val="75000"/>
                    </a:schemeClr>
                  </a:solidFill>
                  <a:latin typeface="+mn-lt"/>
                  <a:cs typeface="Arial" panose="020B0604020202020204" pitchFamily="34" charset="0"/>
                </a:rPr>
                <a:t>15 km</a:t>
              </a:r>
            </a:p>
          </p:txBody>
        </p:sp>
      </p:grpSp>
      <p:sp>
        <p:nvSpPr>
          <p:cNvPr id="12" name="Rectangle 11"/>
          <p:cNvSpPr/>
          <p:nvPr/>
        </p:nvSpPr>
        <p:spPr bwMode="auto">
          <a:xfrm>
            <a:off x="5710238" y="5505388"/>
            <a:ext cx="1792287" cy="461962"/>
          </a:xfrm>
          <a:prstGeom prst="rect">
            <a:avLst/>
          </a:prstGeom>
        </p:spPr>
        <p:txBody>
          <a:bodyPr wrap="none">
            <a:spAutoFit/>
          </a:bodyPr>
          <a:lstStyle/>
          <a:p>
            <a:pPr algn="ctr">
              <a:defRPr/>
            </a:pPr>
            <a:r>
              <a:rPr lang="fr-FR" altLang="fr-FR" sz="2400" b="1" dirty="0">
                <a:solidFill>
                  <a:schemeClr val="accent5">
                    <a:lumMod val="75000"/>
                  </a:schemeClr>
                </a:solidFill>
                <a:latin typeface="+mn-lt"/>
                <a:cs typeface="Arial" panose="020B0604020202020204" pitchFamily="34" charset="0"/>
              </a:rPr>
              <a:t>Troposphère</a:t>
            </a:r>
            <a:endParaRPr lang="fr-FR" altLang="fr-FR" sz="2400" dirty="0">
              <a:solidFill>
                <a:schemeClr val="accent5">
                  <a:lumMod val="75000"/>
                </a:schemeClr>
              </a:solidFill>
              <a:latin typeface="+mn-lt"/>
            </a:endParaRPr>
          </a:p>
        </p:txBody>
      </p:sp>
      <p:sp>
        <p:nvSpPr>
          <p:cNvPr id="6" name="Titre 5"/>
          <p:cNvSpPr>
            <a:spLocks noGrp="1"/>
          </p:cNvSpPr>
          <p:nvPr>
            <p:ph type="title"/>
          </p:nvPr>
        </p:nvSpPr>
        <p:spPr>
          <a:xfrm>
            <a:off x="1674662" y="374957"/>
            <a:ext cx="10517336" cy="1325563"/>
          </a:xfrm>
        </p:spPr>
        <p:txBody>
          <a:bodyPr/>
          <a:lstStyle/>
          <a:p>
            <a:r>
              <a:rPr lang="fr-FR" dirty="0"/>
              <a:t>Les différentes couches  atmosphériques</a:t>
            </a:r>
          </a:p>
        </p:txBody>
      </p:sp>
      <p:pic>
        <p:nvPicPr>
          <p:cNvPr id="32" name="Btn_Camera-Cell">
            <a:hlinkClick r:id="rId4" action="ppaction://hlinksldjump"/>
            <a:extLst>
              <a:ext uri="{FF2B5EF4-FFF2-40B4-BE49-F238E27FC236}">
                <a16:creationId xmlns:a16="http://schemas.microsoft.com/office/drawing/2014/main" id="{254992C6-8F60-C641-B9CE-15A252701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1019491" y="3003216"/>
            <a:ext cx="671793" cy="57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e 5"/>
          <p:cNvGrpSpPr>
            <a:grpSpLocks/>
          </p:cNvGrpSpPr>
          <p:nvPr/>
        </p:nvGrpSpPr>
        <p:grpSpPr bwMode="auto">
          <a:xfrm rot="-802132">
            <a:off x="2140716" y="4040063"/>
            <a:ext cx="2165523" cy="461665"/>
            <a:chOff x="5583943" y="3589661"/>
            <a:chExt cx="1741852" cy="461649"/>
          </a:xfrm>
        </p:grpSpPr>
        <p:sp>
          <p:nvSpPr>
            <p:cNvPr id="38" name="Rectangle à coins arrondis 37"/>
            <p:cNvSpPr/>
            <p:nvPr/>
          </p:nvSpPr>
          <p:spPr>
            <a:xfrm>
              <a:off x="5747277" y="3652985"/>
              <a:ext cx="1481931" cy="349238"/>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9" name="stratosphere"/>
            <p:cNvSpPr>
              <a:spLocks noChangeArrowheads="1"/>
            </p:cNvSpPr>
            <p:nvPr/>
          </p:nvSpPr>
          <p:spPr bwMode="auto">
            <a:xfrm>
              <a:off x="5583943" y="3589661"/>
              <a:ext cx="1741852"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400" b="1" dirty="0">
                  <a:solidFill>
                    <a:schemeClr val="accent5">
                      <a:lumMod val="75000"/>
                    </a:schemeClr>
                  </a:solidFill>
                  <a:latin typeface="+mn-lt"/>
                  <a:cs typeface="Arial" panose="020B0604020202020204" pitchFamily="34" charset="0"/>
                </a:rPr>
                <a:t> Alt. </a:t>
              </a:r>
              <a:r>
                <a:rPr lang="fr-FR" sz="2400" b="1" dirty="0">
                  <a:solidFill>
                    <a:schemeClr val="accent5">
                      <a:lumMod val="75000"/>
                    </a:schemeClr>
                  </a:solidFill>
                  <a:cs typeface="Arial" panose="020B0604020202020204" pitchFamily="34" charset="0"/>
                </a:rPr>
                <a:t>≈</a:t>
              </a:r>
              <a:r>
                <a:rPr lang="fr-FR" altLang="fr-FR" sz="2400" b="1" dirty="0">
                  <a:solidFill>
                    <a:schemeClr val="accent5">
                      <a:lumMod val="75000"/>
                    </a:schemeClr>
                  </a:solidFill>
                  <a:latin typeface="+mn-lt"/>
                  <a:cs typeface="Arial" panose="020B0604020202020204" pitchFamily="34" charset="0"/>
                </a:rPr>
                <a:t>85 km</a:t>
              </a:r>
            </a:p>
          </p:txBody>
        </p:sp>
      </p:grpSp>
      <p:sp>
        <p:nvSpPr>
          <p:cNvPr id="40" name="Ionosphère"/>
          <p:cNvSpPr txBox="1">
            <a:spLocks noChangeArrowheads="1"/>
          </p:cNvSpPr>
          <p:nvPr/>
        </p:nvSpPr>
        <p:spPr bwMode="auto">
          <a:xfrm rot="16021406">
            <a:off x="4150786" y="1862285"/>
            <a:ext cx="169574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spcAft>
                <a:spcPts val="300"/>
              </a:spcAft>
              <a:buFontTx/>
              <a:buNone/>
              <a:defRPr/>
            </a:pPr>
            <a:r>
              <a:rPr lang="fr-FR" altLang="fr-FR" sz="2400" b="1" dirty="0">
                <a:solidFill>
                  <a:schemeClr val="bg1"/>
                </a:solidFill>
                <a:latin typeface="+mn-lt"/>
                <a:cs typeface="Arial" charset="0"/>
              </a:rPr>
              <a:t>Ionosphère</a:t>
            </a:r>
          </a:p>
        </p:txBody>
      </p:sp>
      <p:cxnSp>
        <p:nvCxnSpPr>
          <p:cNvPr id="8" name="Connecteur droit 7"/>
          <p:cNvCxnSpPr/>
          <p:nvPr/>
        </p:nvCxnSpPr>
        <p:spPr>
          <a:xfrm flipH="1" flipV="1">
            <a:off x="5361131" y="1517103"/>
            <a:ext cx="22932" cy="12492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p:cNvSpPr>
            <a:spLocks noGrp="1"/>
          </p:cNvSpPr>
          <p:nvPr>
            <p:ph type="sldNum" sz="quarter" idx="12"/>
          </p:nvPr>
        </p:nvSpPr>
        <p:spPr/>
        <p:txBody>
          <a:bodyPr/>
          <a:lstStyle/>
          <a:p>
            <a:fld id="{A6975CB3-950E-4025-A1C5-3373A41C9E6B}" type="slidenum">
              <a:rPr lang="fr-FR" smtClean="0"/>
              <a:pPr/>
              <a:t>25</a:t>
            </a:fld>
            <a:endParaRPr lang="fr-FR" dirty="0">
              <a:solidFill>
                <a:schemeClr val="bg1"/>
              </a:solidFill>
            </a:endParaRPr>
          </a:p>
        </p:txBody>
      </p:sp>
      <p:grpSp>
        <p:nvGrpSpPr>
          <p:cNvPr id="36" name="Groupe 35">
            <a:extLst>
              <a:ext uri="{FF2B5EF4-FFF2-40B4-BE49-F238E27FC236}">
                <a16:creationId xmlns:a16="http://schemas.microsoft.com/office/drawing/2014/main" id="{EEF5929E-A2C1-44CE-B157-CDFDCC942D36}"/>
              </a:ext>
            </a:extLst>
          </p:cNvPr>
          <p:cNvGrpSpPr/>
          <p:nvPr/>
        </p:nvGrpSpPr>
        <p:grpSpPr>
          <a:xfrm>
            <a:off x="5955491" y="5123903"/>
            <a:ext cx="1015200" cy="1015200"/>
            <a:chOff x="2979068" y="2181479"/>
            <a:chExt cx="1015200" cy="1015200"/>
          </a:xfrm>
          <a:solidFill>
            <a:srgbClr val="42C4E3"/>
          </a:solidFill>
        </p:grpSpPr>
        <p:sp>
          <p:nvSpPr>
            <p:cNvPr id="41" name="Numéro 1">
              <a:extLst>
                <a:ext uri="{FF2B5EF4-FFF2-40B4-BE49-F238E27FC236}">
                  <a16:creationId xmlns:a16="http://schemas.microsoft.com/office/drawing/2014/main" id="{97D1708B-4DE4-4CDD-B892-D51284701D7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2" name="? bleu">
              <a:extLst>
                <a:ext uri="{FF2B5EF4-FFF2-40B4-BE49-F238E27FC236}">
                  <a16:creationId xmlns:a16="http://schemas.microsoft.com/office/drawing/2014/main" id="{4957AC6C-6C84-4D3D-9104-7E3A2F9C562A}"/>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3" name="Groupe 42">
            <a:extLst>
              <a:ext uri="{FF2B5EF4-FFF2-40B4-BE49-F238E27FC236}">
                <a16:creationId xmlns:a16="http://schemas.microsoft.com/office/drawing/2014/main" id="{E686870B-B9F5-486B-9AB9-B9325B29031E}"/>
              </a:ext>
            </a:extLst>
          </p:cNvPr>
          <p:cNvGrpSpPr/>
          <p:nvPr/>
        </p:nvGrpSpPr>
        <p:grpSpPr>
          <a:xfrm>
            <a:off x="5955491" y="3067391"/>
            <a:ext cx="1015200" cy="1015200"/>
            <a:chOff x="9725308" y="2293938"/>
            <a:chExt cx="1015200" cy="1015200"/>
          </a:xfrm>
        </p:grpSpPr>
        <p:sp>
          <p:nvSpPr>
            <p:cNvPr id="44" name="Numéro 3">
              <a:extLst>
                <a:ext uri="{FF2B5EF4-FFF2-40B4-BE49-F238E27FC236}">
                  <a16:creationId xmlns:a16="http://schemas.microsoft.com/office/drawing/2014/main" id="{8BCA185B-E79C-4976-A4E1-4C24117636D2}"/>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E22C18F7-D1C4-4D27-8DE7-5AD26E17C41A}"/>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46" name="Groupe 45">
            <a:extLst>
              <a:ext uri="{FF2B5EF4-FFF2-40B4-BE49-F238E27FC236}">
                <a16:creationId xmlns:a16="http://schemas.microsoft.com/office/drawing/2014/main" id="{0BA57CA0-35D0-48D9-A7C4-8FE3F9A2D49A}"/>
              </a:ext>
            </a:extLst>
          </p:cNvPr>
          <p:cNvGrpSpPr/>
          <p:nvPr/>
        </p:nvGrpSpPr>
        <p:grpSpPr>
          <a:xfrm>
            <a:off x="5955491" y="1010877"/>
            <a:ext cx="1015200" cy="1015200"/>
            <a:chOff x="6250282" y="5007328"/>
            <a:chExt cx="1015200" cy="1015200"/>
          </a:xfrm>
        </p:grpSpPr>
        <p:sp>
          <p:nvSpPr>
            <p:cNvPr id="47" name="Numéro 5">
              <a:extLst>
                <a:ext uri="{FF2B5EF4-FFF2-40B4-BE49-F238E27FC236}">
                  <a16:creationId xmlns:a16="http://schemas.microsoft.com/office/drawing/2014/main" id="{AB85E0AC-F16A-4C3F-9DFA-ABFBC426C72B}"/>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423B3FBA-4DB2-4D3C-B339-6EB9F2CB524C}"/>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49" name="Groupe 48">
            <a:extLst>
              <a:ext uri="{FF2B5EF4-FFF2-40B4-BE49-F238E27FC236}">
                <a16:creationId xmlns:a16="http://schemas.microsoft.com/office/drawing/2014/main" id="{117AEF17-EE9F-47B0-BF74-52C3475EC31E}"/>
              </a:ext>
            </a:extLst>
          </p:cNvPr>
          <p:cNvGrpSpPr/>
          <p:nvPr/>
        </p:nvGrpSpPr>
        <p:grpSpPr>
          <a:xfrm>
            <a:off x="5955491" y="2039134"/>
            <a:ext cx="1015200" cy="1015200"/>
            <a:chOff x="3027027" y="5047015"/>
            <a:chExt cx="1015200" cy="1015200"/>
          </a:xfrm>
        </p:grpSpPr>
        <p:sp>
          <p:nvSpPr>
            <p:cNvPr id="50" name="Numéro 4">
              <a:extLst>
                <a:ext uri="{FF2B5EF4-FFF2-40B4-BE49-F238E27FC236}">
                  <a16:creationId xmlns:a16="http://schemas.microsoft.com/office/drawing/2014/main" id="{87599342-D9E1-481F-9670-4408718707BE}"/>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E4DA7344-0CA9-466F-BAE9-1B582DF3AE61}"/>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2" name="Groupe 51">
            <a:extLst>
              <a:ext uri="{FF2B5EF4-FFF2-40B4-BE49-F238E27FC236}">
                <a16:creationId xmlns:a16="http://schemas.microsoft.com/office/drawing/2014/main" id="{366135F9-0D27-4508-AAA5-F21D2E2C7A81}"/>
              </a:ext>
            </a:extLst>
          </p:cNvPr>
          <p:cNvGrpSpPr/>
          <p:nvPr/>
        </p:nvGrpSpPr>
        <p:grpSpPr>
          <a:xfrm>
            <a:off x="5955491" y="4095647"/>
            <a:ext cx="1015200" cy="1015200"/>
            <a:chOff x="6429109" y="2275219"/>
            <a:chExt cx="1015200" cy="1015200"/>
          </a:xfrm>
        </p:grpSpPr>
        <p:sp>
          <p:nvSpPr>
            <p:cNvPr id="53" name="Numéro 2">
              <a:extLst>
                <a:ext uri="{FF2B5EF4-FFF2-40B4-BE49-F238E27FC236}">
                  <a16:creationId xmlns:a16="http://schemas.microsoft.com/office/drawing/2014/main" id="{608A18CC-3EFC-4544-B341-3AE331EEAB3F}"/>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4" name="? bleu">
              <a:extLst>
                <a:ext uri="{FF2B5EF4-FFF2-40B4-BE49-F238E27FC236}">
                  <a16:creationId xmlns:a16="http://schemas.microsoft.com/office/drawing/2014/main" id="{CC564CCD-ABDE-4A33-999E-4CA670EBBEE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5" name="Groupe 54">
            <a:extLst>
              <a:ext uri="{FF2B5EF4-FFF2-40B4-BE49-F238E27FC236}">
                <a16:creationId xmlns:a16="http://schemas.microsoft.com/office/drawing/2014/main" id="{4A0648CD-0583-43EC-872A-16ED423DE09E}"/>
              </a:ext>
            </a:extLst>
          </p:cNvPr>
          <p:cNvGrpSpPr/>
          <p:nvPr/>
        </p:nvGrpSpPr>
        <p:grpSpPr>
          <a:xfrm>
            <a:off x="4540143" y="1616498"/>
            <a:ext cx="1015200" cy="1015200"/>
            <a:chOff x="9902970" y="5173076"/>
            <a:chExt cx="1015200" cy="1015200"/>
          </a:xfrm>
        </p:grpSpPr>
        <p:sp>
          <p:nvSpPr>
            <p:cNvPr id="56" name="Numéro 6">
              <a:extLst>
                <a:ext uri="{FF2B5EF4-FFF2-40B4-BE49-F238E27FC236}">
                  <a16:creationId xmlns:a16="http://schemas.microsoft.com/office/drawing/2014/main" id="{E84F6F9C-6C5F-489F-91AA-24ACBE5EEEB5}"/>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A3210853-768D-463B-9A12-88A055C8767F}"/>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58" name="Groupe 57">
            <a:extLst>
              <a:ext uri="{FF2B5EF4-FFF2-40B4-BE49-F238E27FC236}">
                <a16:creationId xmlns:a16="http://schemas.microsoft.com/office/drawing/2014/main" id="{334390A6-14A6-486D-9D72-BA3BCA00B5C6}"/>
              </a:ext>
            </a:extLst>
          </p:cNvPr>
          <p:cNvGrpSpPr>
            <a:grpSpLocks/>
          </p:cNvGrpSpPr>
          <p:nvPr/>
        </p:nvGrpSpPr>
        <p:grpSpPr bwMode="auto">
          <a:xfrm>
            <a:off x="1635403" y="6259922"/>
            <a:ext cx="8642913" cy="681681"/>
            <a:chOff x="9105699" y="4421742"/>
            <a:chExt cx="7524614" cy="527076"/>
          </a:xfrm>
          <a:solidFill>
            <a:schemeClr val="accent5"/>
          </a:solidFill>
        </p:grpSpPr>
        <p:sp>
          <p:nvSpPr>
            <p:cNvPr id="59" name="Ellipse 3">
              <a:extLst>
                <a:ext uri="{FF2B5EF4-FFF2-40B4-BE49-F238E27FC236}">
                  <a16:creationId xmlns:a16="http://schemas.microsoft.com/office/drawing/2014/main" id="{D1A2D564-8F5B-4C6F-93AD-999BB7FFEEF5}"/>
                </a:ext>
              </a:extLst>
            </p:cNvPr>
            <p:cNvSpPr/>
            <p:nvPr/>
          </p:nvSpPr>
          <p:spPr>
            <a:xfrm>
              <a:off x="9105699" y="4421742"/>
              <a:ext cx="7524614" cy="52707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62" name="l'épaisseur de la zone respirable">
              <a:extLst>
                <a:ext uri="{FF2B5EF4-FFF2-40B4-BE49-F238E27FC236}">
                  <a16:creationId xmlns:a16="http://schemas.microsoft.com/office/drawing/2014/main" id="{DF5277E5-B70B-4544-9EC9-8B84D48C8304}"/>
                </a:ext>
              </a:extLst>
            </p:cNvPr>
            <p:cNvSpPr txBox="1">
              <a:spLocks noChangeArrowheads="1"/>
            </p:cNvSpPr>
            <p:nvPr/>
          </p:nvSpPr>
          <p:spPr bwMode="auto">
            <a:xfrm>
              <a:off x="9115258" y="4465510"/>
              <a:ext cx="7163495" cy="45214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b="1" dirty="0">
                  <a:solidFill>
                    <a:srgbClr val="FFFFFF"/>
                  </a:solidFill>
                  <a:latin typeface="+mn-lt"/>
                  <a:cs typeface="Arial" panose="020B0604020202020204" pitchFamily="34" charset="0"/>
                </a:rPr>
                <a:t>Le savais-tu ? </a:t>
              </a:r>
              <a:r>
                <a:rPr lang="fr-FR" altLang="fr-FR" sz="1600" dirty="0">
                  <a:solidFill>
                    <a:srgbClr val="FFFFFF"/>
                  </a:solidFill>
                  <a:latin typeface="+mn-lt"/>
                  <a:cs typeface="Arial" panose="020B0604020202020204" pitchFamily="34" charset="0"/>
                </a:rPr>
                <a:t>La plupart des satellites se situent entre 200 et 800 kilomètres d'altitude.   Plus loin, les satellites géostationnaires gravitent autour de la Terre à 36000 km d'altitude.</a:t>
              </a:r>
            </a:p>
          </p:txBody>
        </p:sp>
      </p:grpSp>
      <p:pic>
        <p:nvPicPr>
          <p:cNvPr id="63" name="Image 62">
            <a:extLst>
              <a:ext uri="{FF2B5EF4-FFF2-40B4-BE49-F238E27FC236}">
                <a16:creationId xmlns:a16="http://schemas.microsoft.com/office/drawing/2014/main" id="{7ABE5A2F-521F-448F-88F8-9749172F27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4155660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 presetClass="entr" presetSubtype="0" fill="hold" nodeType="withEffect">
                                  <p:stCondLst>
                                    <p:cond delay="0"/>
                                  </p:stCondLst>
                                  <p:childTnLst>
                                    <p:set>
                                      <p:cBhvr>
                                        <p:cTn id="11" dur="1" fill="hold">
                                          <p:stCondLst>
                                            <p:cond delay="0"/>
                                          </p:stCondLst>
                                        </p:cTn>
                                        <p:tgtEl>
                                          <p:spTgt spid="1743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5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withEffect">
                                  <p:stCondLst>
                                    <p:cond delay="0"/>
                                  </p:stCondLst>
                                  <p:childTnLst>
                                    <p:set>
                                      <p:cBhvr>
                                        <p:cTn id="16" dur="1" fill="hold">
                                          <p:stCondLst>
                                            <p:cond delay="0"/>
                                          </p:stCondLst>
                                        </p:cTn>
                                        <p:tgtEl>
                                          <p:spTgt spid="5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ntr" presetSubtype="0" fill="hold" nodeType="withEffect">
                                  <p:stCondLst>
                                    <p:cond delay="0"/>
                                  </p:stCondLst>
                                  <p:childTnLst>
                                    <p:set>
                                      <p:cBhvr>
                                        <p:cTn id="21" dur="1" fill="hold">
                                          <p:stCondLst>
                                            <p:cond delay="0"/>
                                          </p:stCondLst>
                                        </p:cTn>
                                        <p:tgtEl>
                                          <p:spTgt spid="1743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with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7448"/>
                                        </p:tgtEl>
                                        <p:attrNameLst>
                                          <p:attrName>style.visibility</p:attrName>
                                        </p:attrNameLst>
                                      </p:cBhvr>
                                      <p:to>
                                        <p:strVal val="visible"/>
                                      </p:to>
                                    </p:set>
                                    <p:animEffect transition="in" filter="fade">
                                      <p:cBhvr>
                                        <p:cTn id="29" dur="500"/>
                                        <p:tgtEl>
                                          <p:spTgt spid="17448"/>
                                        </p:tgtEl>
                                      </p:cBhvr>
                                    </p:animEffec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4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 presetClass="entr" presetSubtype="0" fill="hold" nodeType="withEffect">
                                  <p:stCondLst>
                                    <p:cond delay="0"/>
                                  </p:stCondLst>
                                  <p:childTnLst>
                                    <p:set>
                                      <p:cBhvr>
                                        <p:cTn id="41" dur="1" fill="hold">
                                          <p:stCondLst>
                                            <p:cond delay="0"/>
                                          </p:stCondLst>
                                        </p:cTn>
                                        <p:tgtEl>
                                          <p:spTgt spid="17433"/>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withEffect">
                                  <p:stCondLst>
                                    <p:cond delay="0"/>
                                  </p:stCondLst>
                                  <p:childTnLst>
                                    <p:set>
                                      <p:cBhvr>
                                        <p:cTn id="46" dur="1" fill="hold">
                                          <p:stCondLst>
                                            <p:cond delay="0"/>
                                          </p:stCondLst>
                                        </p:cTn>
                                        <p:tgtEl>
                                          <p:spTgt spid="55"/>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nextCondLst>
                <p:cond evt="onClick" delay="0">
                  <p:tgtEl>
                    <p:spTgt spid="55"/>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7452"/>
                                        </p:tgtEl>
                                        <p:attrNameLst>
                                          <p:attrName>style.visibility</p:attrName>
                                        </p:attrNameLst>
                                      </p:cBhvr>
                                      <p:to>
                                        <p:strVal val="visible"/>
                                      </p:to>
                                    </p:set>
                                    <p:animEffect transition="in" filter="fade">
                                      <p:cBhvr>
                                        <p:cTn id="57" dur="500"/>
                                        <p:tgtEl>
                                          <p:spTgt spid="17452"/>
                                        </p:tgtEl>
                                      </p:cBhvr>
                                    </p:animEffect>
                                  </p:childTnLst>
                                </p:cTn>
                              </p:par>
                              <p:par>
                                <p:cTn id="58" presetID="1" presetClass="entr" presetSubtype="0" fill="hold" nodeType="withEffect">
                                  <p:stCondLst>
                                    <p:cond delay="0"/>
                                  </p:stCondLst>
                                  <p:childTnLst>
                                    <p:set>
                                      <p:cBhvr>
                                        <p:cTn id="59" dur="1" fill="hold">
                                          <p:stCondLst>
                                            <p:cond delay="0"/>
                                          </p:stCondLst>
                                        </p:cTn>
                                        <p:tgtEl>
                                          <p:spTgt spid="17435"/>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63"/>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61" grpId="0"/>
      <p:bldP spid="17452" grpId="0"/>
      <p:bldP spid="17448" grpId="0"/>
      <p:bldP spid="11" grpId="0" animBg="1"/>
      <p:bldP spid="12"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Espace réservé du contenu 8"/>
          <p:cNvSpPr>
            <a:spLocks noGrp="1"/>
          </p:cNvSpPr>
          <p:nvPr>
            <p:ph sz="quarter" idx="4294967295"/>
          </p:nvPr>
        </p:nvSpPr>
        <p:spPr>
          <a:xfrm>
            <a:off x="1703388" y="0"/>
            <a:ext cx="10488612" cy="6858000"/>
          </a:xfrm>
          <a:prstGeom prst="rect">
            <a:avLst/>
          </a:prstGeom>
        </p:spPr>
        <p:txBody>
          <a:bodyPr/>
          <a:lstStyle/>
          <a:p>
            <a:endParaRPr lang="fr-FR"/>
          </a:p>
        </p:txBody>
      </p:sp>
      <p:pic>
        <p:nvPicPr>
          <p:cNvPr id="706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343" t="2832" r="343" b="7254"/>
          <a:stretch>
            <a:fillRect/>
          </a:stretch>
        </p:blipFill>
        <p:spPr bwMode="auto">
          <a:xfrm>
            <a:off x="1689398" y="0"/>
            <a:ext cx="114046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744325" y="5084414"/>
            <a:ext cx="461665" cy="805220"/>
          </a:xfrm>
          <a:prstGeom prst="rect">
            <a:avLst/>
          </a:prstGeom>
        </p:spPr>
        <p:txBody>
          <a:bodyPr vert="vert270" wrap="none">
            <a:spAutoFit/>
          </a:bodyPr>
          <a:lstStyle/>
          <a:p>
            <a:pPr>
              <a:defRPr/>
            </a:pPr>
            <a:r>
              <a:rPr lang="fr-FR" dirty="0" err="1">
                <a:solidFill>
                  <a:schemeClr val="bg1"/>
                </a:solidFill>
              </a:rPr>
              <a:t>pixabay</a:t>
            </a:r>
            <a:endParaRPr lang="fr-FR" dirty="0">
              <a:solidFill>
                <a:schemeClr val="bg1"/>
              </a:solidFill>
            </a:endParaRPr>
          </a:p>
        </p:txBody>
      </p:sp>
      <p:pic>
        <p:nvPicPr>
          <p:cNvPr id="25"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26</a:t>
            </a:fld>
            <a:endParaRPr lang="fr-FR" dirty="0">
              <a:solidFill>
                <a:schemeClr val="bg1"/>
              </a:solidFill>
            </a:endParaRPr>
          </a:p>
        </p:txBody>
      </p:sp>
    </p:spTree>
    <p:extLst>
      <p:ext uri="{BB962C8B-B14F-4D97-AF65-F5344CB8AC3E}">
        <p14:creationId xmlns:p14="http://schemas.microsoft.com/office/powerpoint/2010/main" val="230048444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27625" y="1840689"/>
            <a:ext cx="3522621" cy="3696300"/>
          </a:xfrm>
          <a:prstGeom prst="rect">
            <a:avLst/>
          </a:prstGeom>
          <a:solidFill>
            <a:srgbClr val="F5F57B">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4950246" y="1840688"/>
            <a:ext cx="7241754" cy="3696301"/>
          </a:xfrm>
          <a:prstGeom prst="rect">
            <a:avLst/>
          </a:prstGeom>
          <a:solidFill>
            <a:srgbClr val="D8F4F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7" name="Connecteur droit 156">
            <a:extLst>
              <a:ext uri="{FF2B5EF4-FFF2-40B4-BE49-F238E27FC236}">
                <a16:creationId xmlns:a16="http://schemas.microsoft.com/office/drawing/2014/main" id="{7EE07ADA-510F-EF4F-B1AD-4EA4982ED777}"/>
              </a:ext>
            </a:extLst>
          </p:cNvPr>
          <p:cNvCxnSpPr>
            <a:cxnSpLocks/>
          </p:cNvCxnSpPr>
          <p:nvPr/>
        </p:nvCxnSpPr>
        <p:spPr>
          <a:xfrm>
            <a:off x="11064471" y="1566383"/>
            <a:ext cx="0" cy="3397691"/>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91F57873-8EEC-584D-9716-E60012C70DE3}"/>
              </a:ext>
            </a:extLst>
          </p:cNvPr>
          <p:cNvCxnSpPr>
            <a:cxnSpLocks/>
          </p:cNvCxnSpPr>
          <p:nvPr/>
        </p:nvCxnSpPr>
        <p:spPr>
          <a:xfrm>
            <a:off x="9868964" y="2391079"/>
            <a:ext cx="0" cy="2572995"/>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1809F95E-3C9D-D04A-BCBC-A0B0A1005A1F}"/>
              </a:ext>
            </a:extLst>
          </p:cNvPr>
          <p:cNvCxnSpPr>
            <a:cxnSpLocks/>
          </p:cNvCxnSpPr>
          <p:nvPr/>
        </p:nvCxnSpPr>
        <p:spPr>
          <a:xfrm>
            <a:off x="8277805" y="2403436"/>
            <a:ext cx="0" cy="2560638"/>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152" name="Connecteur droit 151">
            <a:extLst>
              <a:ext uri="{FF2B5EF4-FFF2-40B4-BE49-F238E27FC236}">
                <a16:creationId xmlns:a16="http://schemas.microsoft.com/office/drawing/2014/main" id="{2D877E1E-3DD0-BB42-849B-DB41924E10BB}"/>
              </a:ext>
            </a:extLst>
          </p:cNvPr>
          <p:cNvCxnSpPr>
            <a:cxnSpLocks/>
          </p:cNvCxnSpPr>
          <p:nvPr/>
        </p:nvCxnSpPr>
        <p:spPr>
          <a:xfrm>
            <a:off x="6858966" y="2393781"/>
            <a:ext cx="0" cy="3143208"/>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8F2A11AC-F6BD-5544-80BE-DD0A2A064C1F}"/>
              </a:ext>
            </a:extLst>
          </p:cNvPr>
          <p:cNvCxnSpPr>
            <a:cxnSpLocks/>
          </p:cNvCxnSpPr>
          <p:nvPr/>
        </p:nvCxnSpPr>
        <p:spPr>
          <a:xfrm>
            <a:off x="5641397" y="2393782"/>
            <a:ext cx="0" cy="3620740"/>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0552E61E-D7E7-194F-B250-FE7FFFB25D08}"/>
              </a:ext>
            </a:extLst>
          </p:cNvPr>
          <p:cNvCxnSpPr>
            <a:cxnSpLocks/>
          </p:cNvCxnSpPr>
          <p:nvPr/>
        </p:nvCxnSpPr>
        <p:spPr>
          <a:xfrm>
            <a:off x="1556637" y="2731615"/>
            <a:ext cx="159469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0F1B3F83-6462-4C45-B40F-0A12743DB301}"/>
              </a:ext>
            </a:extLst>
          </p:cNvPr>
          <p:cNvCxnSpPr>
            <a:cxnSpLocks/>
          </p:cNvCxnSpPr>
          <p:nvPr/>
        </p:nvCxnSpPr>
        <p:spPr>
          <a:xfrm>
            <a:off x="3359492" y="2731615"/>
            <a:ext cx="408506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7351AEB9-77DF-8E4A-B7F0-0EC066804F51}"/>
              </a:ext>
            </a:extLst>
          </p:cNvPr>
          <p:cNvCxnSpPr>
            <a:cxnSpLocks/>
          </p:cNvCxnSpPr>
          <p:nvPr/>
        </p:nvCxnSpPr>
        <p:spPr>
          <a:xfrm>
            <a:off x="7633428" y="2724034"/>
            <a:ext cx="408506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C16A0C8-BEE8-4E4F-B2B2-1CA1ECF9F06C}"/>
              </a:ext>
            </a:extLst>
          </p:cNvPr>
          <p:cNvCxnSpPr>
            <a:cxnSpLocks/>
          </p:cNvCxnSpPr>
          <p:nvPr/>
        </p:nvCxnSpPr>
        <p:spPr>
          <a:xfrm flipV="1">
            <a:off x="3109292" y="2620868"/>
            <a:ext cx="93569" cy="22681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4287DC11-DC86-A840-9963-A52BA78DE779}"/>
              </a:ext>
            </a:extLst>
          </p:cNvPr>
          <p:cNvCxnSpPr>
            <a:cxnSpLocks/>
          </p:cNvCxnSpPr>
          <p:nvPr/>
        </p:nvCxnSpPr>
        <p:spPr>
          <a:xfrm flipV="1">
            <a:off x="3307966" y="2620868"/>
            <a:ext cx="93569" cy="22681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Connecteur droit 125">
            <a:extLst>
              <a:ext uri="{FF2B5EF4-FFF2-40B4-BE49-F238E27FC236}">
                <a16:creationId xmlns:a16="http://schemas.microsoft.com/office/drawing/2014/main" id="{4D006408-EBD1-4D45-893D-63A0D8CD9920}"/>
              </a:ext>
            </a:extLst>
          </p:cNvPr>
          <p:cNvCxnSpPr>
            <a:cxnSpLocks/>
          </p:cNvCxnSpPr>
          <p:nvPr/>
        </p:nvCxnSpPr>
        <p:spPr>
          <a:xfrm flipV="1">
            <a:off x="7383228" y="2620868"/>
            <a:ext cx="93569" cy="22681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94BB719D-E66E-AB4C-88D0-E95FA91FCFB1}"/>
              </a:ext>
            </a:extLst>
          </p:cNvPr>
          <p:cNvCxnSpPr>
            <a:cxnSpLocks/>
          </p:cNvCxnSpPr>
          <p:nvPr/>
        </p:nvCxnSpPr>
        <p:spPr>
          <a:xfrm flipV="1">
            <a:off x="7581902" y="2620868"/>
            <a:ext cx="93569" cy="22681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A5221D87-4C8F-0B43-9BE6-F45535213C4C}"/>
              </a:ext>
            </a:extLst>
          </p:cNvPr>
          <p:cNvSpPr/>
          <p:nvPr/>
        </p:nvSpPr>
        <p:spPr>
          <a:xfrm>
            <a:off x="2384854" y="2631523"/>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28" name="Ellipse 127">
            <a:extLst>
              <a:ext uri="{FF2B5EF4-FFF2-40B4-BE49-F238E27FC236}">
                <a16:creationId xmlns:a16="http://schemas.microsoft.com/office/drawing/2014/main" id="{D94A90B1-5F49-B642-AD27-DBB622431668}"/>
              </a:ext>
            </a:extLst>
          </p:cNvPr>
          <p:cNvSpPr/>
          <p:nvPr/>
        </p:nvSpPr>
        <p:spPr>
          <a:xfrm>
            <a:off x="6761956" y="2639291"/>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29" name="Ellipse 128">
            <a:extLst>
              <a:ext uri="{FF2B5EF4-FFF2-40B4-BE49-F238E27FC236}">
                <a16:creationId xmlns:a16="http://schemas.microsoft.com/office/drawing/2014/main" id="{E46712F1-F11B-904C-9E0E-1E07D236DC97}"/>
              </a:ext>
            </a:extLst>
          </p:cNvPr>
          <p:cNvSpPr/>
          <p:nvPr/>
        </p:nvSpPr>
        <p:spPr>
          <a:xfrm>
            <a:off x="5541737" y="2630815"/>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30" name="Ellipse 129">
            <a:extLst>
              <a:ext uri="{FF2B5EF4-FFF2-40B4-BE49-F238E27FC236}">
                <a16:creationId xmlns:a16="http://schemas.microsoft.com/office/drawing/2014/main" id="{50B9502A-2F0A-9C49-A0A1-F56EB436756B}"/>
              </a:ext>
            </a:extLst>
          </p:cNvPr>
          <p:cNvSpPr/>
          <p:nvPr/>
        </p:nvSpPr>
        <p:spPr>
          <a:xfrm>
            <a:off x="4321287" y="2631523"/>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31" name="Ellipse 130">
            <a:extLst>
              <a:ext uri="{FF2B5EF4-FFF2-40B4-BE49-F238E27FC236}">
                <a16:creationId xmlns:a16="http://schemas.microsoft.com/office/drawing/2014/main" id="{A72E4A03-A9B4-0A47-8192-0243294FE3BE}"/>
              </a:ext>
            </a:extLst>
          </p:cNvPr>
          <p:cNvSpPr/>
          <p:nvPr/>
        </p:nvSpPr>
        <p:spPr>
          <a:xfrm>
            <a:off x="10965617" y="2646081"/>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32" name="Ellipse 131">
            <a:extLst>
              <a:ext uri="{FF2B5EF4-FFF2-40B4-BE49-F238E27FC236}">
                <a16:creationId xmlns:a16="http://schemas.microsoft.com/office/drawing/2014/main" id="{91FE7453-5C7F-1F4B-A685-9BE0A44437DE}"/>
              </a:ext>
            </a:extLst>
          </p:cNvPr>
          <p:cNvSpPr/>
          <p:nvPr/>
        </p:nvSpPr>
        <p:spPr>
          <a:xfrm>
            <a:off x="9770112" y="2637605"/>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33" name="Ellipse 132">
            <a:extLst>
              <a:ext uri="{FF2B5EF4-FFF2-40B4-BE49-F238E27FC236}">
                <a16:creationId xmlns:a16="http://schemas.microsoft.com/office/drawing/2014/main" id="{6E4609B2-5730-1941-957E-B47DE784A3FA}"/>
              </a:ext>
            </a:extLst>
          </p:cNvPr>
          <p:cNvSpPr/>
          <p:nvPr/>
        </p:nvSpPr>
        <p:spPr>
          <a:xfrm>
            <a:off x="8178952" y="2638313"/>
            <a:ext cx="197708" cy="201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4"/>
              </a:solidFill>
            </a:endParaRPr>
          </a:p>
        </p:txBody>
      </p:sp>
      <p:sp>
        <p:nvSpPr>
          <p:cNvPr id="17" name="ZoneTexte 16">
            <a:extLst>
              <a:ext uri="{FF2B5EF4-FFF2-40B4-BE49-F238E27FC236}">
                <a16:creationId xmlns:a16="http://schemas.microsoft.com/office/drawing/2014/main" id="{6838A132-C7F8-BC43-B4FF-1755B338A58C}"/>
              </a:ext>
            </a:extLst>
          </p:cNvPr>
          <p:cNvSpPr txBox="1"/>
          <p:nvPr/>
        </p:nvSpPr>
        <p:spPr>
          <a:xfrm>
            <a:off x="4048946" y="1172063"/>
            <a:ext cx="2044534" cy="369332"/>
          </a:xfrm>
          <a:prstGeom prst="rect">
            <a:avLst/>
          </a:prstGeom>
          <a:noFill/>
        </p:spPr>
        <p:txBody>
          <a:bodyPr wrap="none" rtlCol="0">
            <a:spAutoFit/>
          </a:bodyPr>
          <a:lstStyle/>
          <a:p>
            <a:r>
              <a:rPr lang="fr-FR" b="1" dirty="0">
                <a:solidFill>
                  <a:schemeClr val="accent4"/>
                </a:solidFill>
                <a:latin typeface="+mn-lt"/>
              </a:rPr>
              <a:t>MICROPARTICULES</a:t>
            </a:r>
          </a:p>
        </p:txBody>
      </p:sp>
      <p:sp>
        <p:nvSpPr>
          <p:cNvPr id="134" name="ZoneTexte 133">
            <a:extLst>
              <a:ext uri="{FF2B5EF4-FFF2-40B4-BE49-F238E27FC236}">
                <a16:creationId xmlns:a16="http://schemas.microsoft.com/office/drawing/2014/main" id="{63AF78F5-2DD4-2448-AC13-A884746ECCB5}"/>
              </a:ext>
            </a:extLst>
          </p:cNvPr>
          <p:cNvSpPr txBox="1"/>
          <p:nvPr/>
        </p:nvSpPr>
        <p:spPr>
          <a:xfrm>
            <a:off x="8295315" y="1176376"/>
            <a:ext cx="1956177" cy="369332"/>
          </a:xfrm>
          <a:prstGeom prst="rect">
            <a:avLst/>
          </a:prstGeom>
          <a:noFill/>
        </p:spPr>
        <p:txBody>
          <a:bodyPr wrap="none" rtlCol="0">
            <a:spAutoFit/>
          </a:bodyPr>
          <a:lstStyle/>
          <a:p>
            <a:r>
              <a:rPr lang="fr-FR" b="1" dirty="0">
                <a:solidFill>
                  <a:schemeClr val="accent4"/>
                </a:solidFill>
                <a:latin typeface="+mn-lt"/>
              </a:rPr>
              <a:t>NANOPARTICULES</a:t>
            </a:r>
          </a:p>
        </p:txBody>
      </p:sp>
      <p:sp>
        <p:nvSpPr>
          <p:cNvPr id="135" name="ZoneTexte 134">
            <a:extLst>
              <a:ext uri="{FF2B5EF4-FFF2-40B4-BE49-F238E27FC236}">
                <a16:creationId xmlns:a16="http://schemas.microsoft.com/office/drawing/2014/main" id="{272B3F5E-A6D3-864F-A4E7-57296078F74A}"/>
              </a:ext>
            </a:extLst>
          </p:cNvPr>
          <p:cNvSpPr txBox="1"/>
          <p:nvPr/>
        </p:nvSpPr>
        <p:spPr>
          <a:xfrm>
            <a:off x="3991275" y="2948549"/>
            <a:ext cx="879151"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cheveu</a:t>
            </a:r>
          </a:p>
        </p:txBody>
      </p:sp>
      <p:sp>
        <p:nvSpPr>
          <p:cNvPr id="138" name="ZoneTexte 137">
            <a:extLst>
              <a:ext uri="{FF2B5EF4-FFF2-40B4-BE49-F238E27FC236}">
                <a16:creationId xmlns:a16="http://schemas.microsoft.com/office/drawing/2014/main" id="{D4D60D33-D682-534A-A84C-2311D858D5F9}"/>
              </a:ext>
            </a:extLst>
          </p:cNvPr>
          <p:cNvSpPr txBox="1"/>
          <p:nvPr/>
        </p:nvSpPr>
        <p:spPr>
          <a:xfrm>
            <a:off x="7981378" y="2950025"/>
            <a:ext cx="649537"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virus</a:t>
            </a:r>
          </a:p>
        </p:txBody>
      </p:sp>
      <p:sp>
        <p:nvSpPr>
          <p:cNvPr id="139" name="ZoneTexte 138">
            <a:extLst>
              <a:ext uri="{FF2B5EF4-FFF2-40B4-BE49-F238E27FC236}">
                <a16:creationId xmlns:a16="http://schemas.microsoft.com/office/drawing/2014/main" id="{3E756DB2-1BD8-C247-9870-798F9082FBF2}"/>
              </a:ext>
            </a:extLst>
          </p:cNvPr>
          <p:cNvSpPr txBox="1"/>
          <p:nvPr/>
        </p:nvSpPr>
        <p:spPr>
          <a:xfrm>
            <a:off x="9376587" y="2962318"/>
            <a:ext cx="984757"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protéine</a:t>
            </a:r>
          </a:p>
        </p:txBody>
      </p:sp>
      <p:sp>
        <p:nvSpPr>
          <p:cNvPr id="140" name="ZoneTexte 139">
            <a:extLst>
              <a:ext uri="{FF2B5EF4-FFF2-40B4-BE49-F238E27FC236}">
                <a16:creationId xmlns:a16="http://schemas.microsoft.com/office/drawing/2014/main" id="{05E80CD4-5FDB-5643-BBB2-B3D5FB3FAE49}"/>
              </a:ext>
            </a:extLst>
          </p:cNvPr>
          <p:cNvSpPr txBox="1"/>
          <p:nvPr/>
        </p:nvSpPr>
        <p:spPr>
          <a:xfrm>
            <a:off x="10782499" y="2962318"/>
            <a:ext cx="609462"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ADN</a:t>
            </a:r>
          </a:p>
        </p:txBody>
      </p:sp>
      <p:sp>
        <p:nvSpPr>
          <p:cNvPr id="141" name="ZoneTexte 140">
            <a:extLst>
              <a:ext uri="{FF2B5EF4-FFF2-40B4-BE49-F238E27FC236}">
                <a16:creationId xmlns:a16="http://schemas.microsoft.com/office/drawing/2014/main" id="{319554B7-5773-4C45-86FA-C11B0285DC3B}"/>
              </a:ext>
            </a:extLst>
          </p:cNvPr>
          <p:cNvSpPr txBox="1"/>
          <p:nvPr/>
        </p:nvSpPr>
        <p:spPr>
          <a:xfrm>
            <a:off x="1556637" y="1983255"/>
            <a:ext cx="879343" cy="369332"/>
          </a:xfrm>
          <a:prstGeom prst="rect">
            <a:avLst/>
          </a:prstGeom>
          <a:solidFill>
            <a:schemeClr val="bg1"/>
          </a:solidFill>
          <a:ln>
            <a:solidFill>
              <a:schemeClr val="accent5"/>
            </a:solidFill>
          </a:ln>
        </p:spPr>
        <p:txBody>
          <a:bodyPr wrap="none" rtlCol="0">
            <a:spAutoFit/>
          </a:bodyPr>
          <a:lstStyle/>
          <a:p>
            <a:r>
              <a:rPr lang="fr-FR" dirty="0">
                <a:solidFill>
                  <a:schemeClr val="accent5"/>
                </a:solidFill>
                <a:latin typeface="+mn-lt"/>
              </a:rPr>
              <a:t>10 mm</a:t>
            </a:r>
          </a:p>
        </p:txBody>
      </p:sp>
      <p:sp>
        <p:nvSpPr>
          <p:cNvPr id="142" name="ZoneTexte 141">
            <a:extLst>
              <a:ext uri="{FF2B5EF4-FFF2-40B4-BE49-F238E27FC236}">
                <a16:creationId xmlns:a16="http://schemas.microsoft.com/office/drawing/2014/main" id="{33907139-3B55-2440-9693-8BA96633CC07}"/>
              </a:ext>
            </a:extLst>
          </p:cNvPr>
          <p:cNvSpPr txBox="1"/>
          <p:nvPr/>
        </p:nvSpPr>
        <p:spPr>
          <a:xfrm>
            <a:off x="3461652" y="1983255"/>
            <a:ext cx="949875" cy="369332"/>
          </a:xfrm>
          <a:prstGeom prst="rect">
            <a:avLst/>
          </a:prstGeom>
          <a:solidFill>
            <a:schemeClr val="bg1"/>
          </a:solidFill>
          <a:ln>
            <a:solidFill>
              <a:schemeClr val="accent5"/>
            </a:solidFill>
          </a:ln>
        </p:spPr>
        <p:txBody>
          <a:bodyPr wrap="none" rtlCol="0">
            <a:spAutoFit/>
          </a:bodyPr>
          <a:lstStyle/>
          <a:p>
            <a:r>
              <a:rPr lang="fr-FR" dirty="0">
                <a:solidFill>
                  <a:schemeClr val="accent5"/>
                </a:solidFill>
                <a:latin typeface="+mn-lt"/>
              </a:rPr>
              <a:t>100 µm</a:t>
            </a:r>
          </a:p>
        </p:txBody>
      </p:sp>
      <p:sp>
        <p:nvSpPr>
          <p:cNvPr id="143" name="ZoneTexte 142">
            <a:extLst>
              <a:ext uri="{FF2B5EF4-FFF2-40B4-BE49-F238E27FC236}">
                <a16:creationId xmlns:a16="http://schemas.microsoft.com/office/drawing/2014/main" id="{03862B77-3D9E-6349-B9C4-4FA69D0C672F}"/>
              </a:ext>
            </a:extLst>
          </p:cNvPr>
          <p:cNvSpPr txBox="1"/>
          <p:nvPr/>
        </p:nvSpPr>
        <p:spPr>
          <a:xfrm>
            <a:off x="5248283" y="1983255"/>
            <a:ext cx="815223" cy="369332"/>
          </a:xfrm>
          <a:prstGeom prst="rect">
            <a:avLst/>
          </a:prstGeom>
          <a:solidFill>
            <a:schemeClr val="bg1"/>
          </a:solidFill>
          <a:ln>
            <a:solidFill>
              <a:schemeClr val="accent5"/>
            </a:solidFill>
          </a:ln>
        </p:spPr>
        <p:txBody>
          <a:bodyPr wrap="none" rtlCol="0">
            <a:spAutoFit/>
          </a:bodyPr>
          <a:lstStyle/>
          <a:p>
            <a:r>
              <a:rPr lang="fr-FR" dirty="0">
                <a:solidFill>
                  <a:schemeClr val="accent5"/>
                </a:solidFill>
                <a:latin typeface="+mn-lt"/>
              </a:rPr>
              <a:t>10 µm</a:t>
            </a:r>
          </a:p>
        </p:txBody>
      </p:sp>
      <p:sp>
        <p:nvSpPr>
          <p:cNvPr id="144" name="ZoneTexte 143">
            <a:extLst>
              <a:ext uri="{FF2B5EF4-FFF2-40B4-BE49-F238E27FC236}">
                <a16:creationId xmlns:a16="http://schemas.microsoft.com/office/drawing/2014/main" id="{0EE6B0D9-1BD5-2746-9246-1747603ED098}"/>
              </a:ext>
            </a:extLst>
          </p:cNvPr>
          <p:cNvSpPr txBox="1"/>
          <p:nvPr/>
        </p:nvSpPr>
        <p:spPr>
          <a:xfrm>
            <a:off x="6441478" y="1983255"/>
            <a:ext cx="880369" cy="369332"/>
          </a:xfrm>
          <a:prstGeom prst="rect">
            <a:avLst/>
          </a:prstGeom>
          <a:solidFill>
            <a:schemeClr val="bg1"/>
          </a:solidFill>
          <a:ln>
            <a:solidFill>
              <a:schemeClr val="accent5"/>
            </a:solidFill>
          </a:ln>
        </p:spPr>
        <p:txBody>
          <a:bodyPr wrap="none" rtlCol="0">
            <a:spAutoFit/>
          </a:bodyPr>
          <a:lstStyle/>
          <a:p>
            <a:r>
              <a:rPr lang="fr-FR" dirty="0">
                <a:solidFill>
                  <a:schemeClr val="accent5"/>
                </a:solidFill>
                <a:latin typeface="+mn-lt"/>
              </a:rPr>
              <a:t>2,5 µm</a:t>
            </a:r>
          </a:p>
        </p:txBody>
      </p:sp>
      <p:sp>
        <p:nvSpPr>
          <p:cNvPr id="145" name="ZoneTexte 144">
            <a:extLst>
              <a:ext uri="{FF2B5EF4-FFF2-40B4-BE49-F238E27FC236}">
                <a16:creationId xmlns:a16="http://schemas.microsoft.com/office/drawing/2014/main" id="{54D5C571-F545-DD4C-8177-F553FC89CE0F}"/>
              </a:ext>
            </a:extLst>
          </p:cNvPr>
          <p:cNvSpPr txBox="1"/>
          <p:nvPr/>
        </p:nvSpPr>
        <p:spPr>
          <a:xfrm>
            <a:off x="7830407" y="1983661"/>
            <a:ext cx="951479" cy="369332"/>
          </a:xfrm>
          <a:prstGeom prst="rect">
            <a:avLst/>
          </a:prstGeom>
          <a:solidFill>
            <a:schemeClr val="bg1"/>
          </a:solidFill>
          <a:ln>
            <a:solidFill>
              <a:schemeClr val="accent5"/>
            </a:solidFill>
          </a:ln>
        </p:spPr>
        <p:txBody>
          <a:bodyPr wrap="none" rtlCol="0">
            <a:spAutoFit/>
          </a:bodyPr>
          <a:lstStyle/>
          <a:p>
            <a:r>
              <a:rPr lang="fr-FR" dirty="0">
                <a:solidFill>
                  <a:schemeClr val="accent5"/>
                </a:solidFill>
                <a:latin typeface="+mn-lt"/>
              </a:rPr>
              <a:t>100 nm</a:t>
            </a:r>
          </a:p>
        </p:txBody>
      </p:sp>
      <p:sp>
        <p:nvSpPr>
          <p:cNvPr id="146" name="ZoneTexte 145">
            <a:extLst>
              <a:ext uri="{FF2B5EF4-FFF2-40B4-BE49-F238E27FC236}">
                <a16:creationId xmlns:a16="http://schemas.microsoft.com/office/drawing/2014/main" id="{98BBF48D-D15C-BB49-A41F-FA7DA3BE43B7}"/>
              </a:ext>
            </a:extLst>
          </p:cNvPr>
          <p:cNvSpPr txBox="1"/>
          <p:nvPr/>
        </p:nvSpPr>
        <p:spPr>
          <a:xfrm>
            <a:off x="9480076" y="1983255"/>
            <a:ext cx="816827" cy="369332"/>
          </a:xfrm>
          <a:prstGeom prst="rect">
            <a:avLst/>
          </a:prstGeom>
          <a:solidFill>
            <a:schemeClr val="bg1"/>
          </a:solidFill>
          <a:ln>
            <a:solidFill>
              <a:schemeClr val="accent5"/>
            </a:solidFill>
          </a:ln>
        </p:spPr>
        <p:txBody>
          <a:bodyPr wrap="none" rtlCol="0">
            <a:spAutoFit/>
          </a:bodyPr>
          <a:lstStyle/>
          <a:p>
            <a:r>
              <a:rPr lang="fr-FR" dirty="0">
                <a:solidFill>
                  <a:schemeClr val="accent5"/>
                </a:solidFill>
                <a:latin typeface="+mn-lt"/>
              </a:rPr>
              <a:t>10 nm</a:t>
            </a:r>
          </a:p>
        </p:txBody>
      </p:sp>
      <p:sp>
        <p:nvSpPr>
          <p:cNvPr id="19" name="ZoneTexte 18">
            <a:extLst>
              <a:ext uri="{FF2B5EF4-FFF2-40B4-BE49-F238E27FC236}">
                <a16:creationId xmlns:a16="http://schemas.microsoft.com/office/drawing/2014/main" id="{0D828F5E-02E6-B34B-960A-108943C0EAEA}"/>
              </a:ext>
            </a:extLst>
          </p:cNvPr>
          <p:cNvSpPr txBox="1"/>
          <p:nvPr/>
        </p:nvSpPr>
        <p:spPr>
          <a:xfrm>
            <a:off x="6490336" y="1176376"/>
            <a:ext cx="1611569" cy="369332"/>
          </a:xfrm>
          <a:prstGeom prst="rect">
            <a:avLst/>
          </a:prstGeom>
          <a:solidFill>
            <a:schemeClr val="bg1"/>
          </a:solidFill>
          <a:ln>
            <a:solidFill>
              <a:schemeClr val="accent5"/>
            </a:solidFill>
          </a:ln>
        </p:spPr>
        <p:txBody>
          <a:bodyPr wrap="square" rtlCol="0">
            <a:spAutoFit/>
          </a:bodyPr>
          <a:lstStyle>
            <a:defPPr>
              <a:defRPr lang="fr-FR"/>
            </a:defPPr>
            <a:lvl1pPr algn="ctr">
              <a:defRPr>
                <a:solidFill>
                  <a:srgbClr val="42C4E4"/>
                </a:solidFill>
              </a:defRPr>
            </a:lvl1pPr>
          </a:lstStyle>
          <a:p>
            <a:r>
              <a:rPr lang="fr-FR" dirty="0">
                <a:solidFill>
                  <a:schemeClr val="accent5"/>
                </a:solidFill>
                <a:latin typeface="+mn-lt"/>
              </a:rPr>
              <a:t>1 micromètre</a:t>
            </a:r>
          </a:p>
        </p:txBody>
      </p:sp>
      <p:sp>
        <p:nvSpPr>
          <p:cNvPr id="148" name="ZoneTexte 147">
            <a:extLst>
              <a:ext uri="{FF2B5EF4-FFF2-40B4-BE49-F238E27FC236}">
                <a16:creationId xmlns:a16="http://schemas.microsoft.com/office/drawing/2014/main" id="{309F61D7-545E-AA4A-8C91-515519FB8A5F}"/>
              </a:ext>
            </a:extLst>
          </p:cNvPr>
          <p:cNvSpPr txBox="1"/>
          <p:nvPr/>
        </p:nvSpPr>
        <p:spPr>
          <a:xfrm>
            <a:off x="2048677" y="1189200"/>
            <a:ext cx="1558200" cy="369332"/>
          </a:xfrm>
          <a:prstGeom prst="rect">
            <a:avLst/>
          </a:prstGeom>
          <a:solidFill>
            <a:schemeClr val="bg1"/>
          </a:solidFill>
          <a:ln>
            <a:solidFill>
              <a:schemeClr val="accent5"/>
            </a:solidFill>
          </a:ln>
        </p:spPr>
        <p:txBody>
          <a:bodyPr wrap="square" rtlCol="0">
            <a:spAutoFit/>
          </a:bodyPr>
          <a:lstStyle/>
          <a:p>
            <a:pPr algn="ctr"/>
            <a:r>
              <a:rPr lang="fr-FR" dirty="0">
                <a:solidFill>
                  <a:schemeClr val="accent5"/>
                </a:solidFill>
                <a:latin typeface="+mn-lt"/>
              </a:rPr>
              <a:t>1 millimètre</a:t>
            </a:r>
          </a:p>
        </p:txBody>
      </p:sp>
      <p:sp>
        <p:nvSpPr>
          <p:cNvPr id="149" name="ZoneTexte 148">
            <a:extLst>
              <a:ext uri="{FF2B5EF4-FFF2-40B4-BE49-F238E27FC236}">
                <a16:creationId xmlns:a16="http://schemas.microsoft.com/office/drawing/2014/main" id="{C17579D3-DC40-0A48-BABE-D169FE955EDC}"/>
              </a:ext>
            </a:extLst>
          </p:cNvPr>
          <p:cNvSpPr txBox="1"/>
          <p:nvPr/>
        </p:nvSpPr>
        <p:spPr>
          <a:xfrm>
            <a:off x="10274845" y="1176376"/>
            <a:ext cx="1525971" cy="369332"/>
          </a:xfrm>
          <a:prstGeom prst="rect">
            <a:avLst/>
          </a:prstGeom>
          <a:solidFill>
            <a:schemeClr val="bg1"/>
          </a:solidFill>
          <a:ln>
            <a:solidFill>
              <a:schemeClr val="accent5"/>
            </a:solidFill>
          </a:ln>
        </p:spPr>
        <p:txBody>
          <a:bodyPr wrap="square" rtlCol="0">
            <a:spAutoFit/>
          </a:bodyPr>
          <a:lstStyle>
            <a:defPPr>
              <a:defRPr lang="fr-FR"/>
            </a:defPPr>
            <a:lvl1pPr algn="ctr">
              <a:defRPr>
                <a:solidFill>
                  <a:srgbClr val="42C4E4"/>
                </a:solidFill>
              </a:defRPr>
            </a:lvl1pPr>
          </a:lstStyle>
          <a:p>
            <a:r>
              <a:rPr lang="fr-FR" dirty="0">
                <a:solidFill>
                  <a:schemeClr val="accent5"/>
                </a:solidFill>
                <a:latin typeface="+mn-lt"/>
              </a:rPr>
              <a:t>1 nanomètre</a:t>
            </a:r>
          </a:p>
        </p:txBody>
      </p:sp>
      <p:cxnSp>
        <p:nvCxnSpPr>
          <p:cNvPr id="21" name="Connecteur droit 20">
            <a:extLst>
              <a:ext uri="{FF2B5EF4-FFF2-40B4-BE49-F238E27FC236}">
                <a16:creationId xmlns:a16="http://schemas.microsoft.com/office/drawing/2014/main" id="{18DA2DFF-50CA-E440-A792-F51A08D6935E}"/>
              </a:ext>
            </a:extLst>
          </p:cNvPr>
          <p:cNvCxnSpPr>
            <a:cxnSpLocks/>
          </p:cNvCxnSpPr>
          <p:nvPr/>
        </p:nvCxnSpPr>
        <p:spPr>
          <a:xfrm flipH="1">
            <a:off x="1937544" y="2444239"/>
            <a:ext cx="9593" cy="3570283"/>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50" name="Connecteur droit 149">
            <a:extLst>
              <a:ext uri="{FF2B5EF4-FFF2-40B4-BE49-F238E27FC236}">
                <a16:creationId xmlns:a16="http://schemas.microsoft.com/office/drawing/2014/main" id="{E53FEDF4-87C1-EC49-BDC7-38251694A613}"/>
              </a:ext>
            </a:extLst>
          </p:cNvPr>
          <p:cNvCxnSpPr>
            <a:cxnSpLocks/>
          </p:cNvCxnSpPr>
          <p:nvPr/>
        </p:nvCxnSpPr>
        <p:spPr>
          <a:xfrm>
            <a:off x="3911454" y="2403436"/>
            <a:ext cx="0" cy="3611086"/>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B6942C61-E738-EA43-97DE-9629FE715AEA}"/>
              </a:ext>
            </a:extLst>
          </p:cNvPr>
          <p:cNvCxnSpPr>
            <a:cxnSpLocks/>
          </p:cNvCxnSpPr>
          <p:nvPr/>
        </p:nvCxnSpPr>
        <p:spPr>
          <a:xfrm>
            <a:off x="2827777" y="1558532"/>
            <a:ext cx="0" cy="445599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3A82F92E-F631-8640-866C-60B197C600C0}"/>
              </a:ext>
            </a:extLst>
          </p:cNvPr>
          <p:cNvCxnSpPr>
            <a:cxnSpLocks/>
          </p:cNvCxnSpPr>
          <p:nvPr/>
        </p:nvCxnSpPr>
        <p:spPr>
          <a:xfrm flipH="1">
            <a:off x="7296121" y="1558532"/>
            <a:ext cx="1" cy="3405542"/>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AD75A90A-ABE9-5744-8774-21D3033C4AC6}"/>
              </a:ext>
            </a:extLst>
          </p:cNvPr>
          <p:cNvCxnSpPr/>
          <p:nvPr/>
        </p:nvCxnSpPr>
        <p:spPr>
          <a:xfrm flipH="1">
            <a:off x="6858966" y="4964074"/>
            <a:ext cx="4727403" cy="0"/>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a:extLst>
              <a:ext uri="{FF2B5EF4-FFF2-40B4-BE49-F238E27FC236}">
                <a16:creationId xmlns:a16="http://schemas.microsoft.com/office/drawing/2014/main" id="{0BFB22F5-0AD3-CB4B-B4C7-4DF643C161A7}"/>
              </a:ext>
            </a:extLst>
          </p:cNvPr>
          <p:cNvCxnSpPr/>
          <p:nvPr/>
        </p:nvCxnSpPr>
        <p:spPr>
          <a:xfrm flipH="1">
            <a:off x="5641398" y="5536989"/>
            <a:ext cx="5944971" cy="0"/>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96C563D6-593B-F547-AA07-94DA309496FF}"/>
              </a:ext>
            </a:extLst>
          </p:cNvPr>
          <p:cNvSpPr txBox="1"/>
          <p:nvPr/>
        </p:nvSpPr>
        <p:spPr>
          <a:xfrm>
            <a:off x="7987354" y="5645190"/>
            <a:ext cx="2671116" cy="369332"/>
          </a:xfrm>
          <a:prstGeom prst="rect">
            <a:avLst/>
          </a:prstGeom>
          <a:solidFill>
            <a:schemeClr val="bg1"/>
          </a:solidFill>
          <a:ln>
            <a:solidFill>
              <a:schemeClr val="accent2"/>
            </a:solidFill>
          </a:ln>
        </p:spPr>
        <p:txBody>
          <a:bodyPr wrap="none" rtlCol="0">
            <a:spAutoFit/>
          </a:bodyPr>
          <a:lstStyle/>
          <a:p>
            <a:r>
              <a:rPr lang="fr-FR" b="1" dirty="0">
                <a:solidFill>
                  <a:schemeClr val="accent2"/>
                </a:solidFill>
                <a:latin typeface="+mn-lt"/>
              </a:rPr>
              <a:t>PARTICULES INHALABLES</a:t>
            </a:r>
          </a:p>
        </p:txBody>
      </p:sp>
      <p:sp>
        <p:nvSpPr>
          <p:cNvPr id="159" name="ZoneTexte 158">
            <a:extLst>
              <a:ext uri="{FF2B5EF4-FFF2-40B4-BE49-F238E27FC236}">
                <a16:creationId xmlns:a16="http://schemas.microsoft.com/office/drawing/2014/main" id="{883DFDA0-1FB9-2149-9714-00B85D05475C}"/>
              </a:ext>
            </a:extLst>
          </p:cNvPr>
          <p:cNvSpPr txBox="1"/>
          <p:nvPr/>
        </p:nvSpPr>
        <p:spPr>
          <a:xfrm>
            <a:off x="8265482" y="5069382"/>
            <a:ext cx="2025106" cy="369332"/>
          </a:xfrm>
          <a:prstGeom prst="rect">
            <a:avLst/>
          </a:prstGeom>
          <a:solidFill>
            <a:schemeClr val="bg1"/>
          </a:solidFill>
          <a:ln>
            <a:solidFill>
              <a:schemeClr val="accent2"/>
            </a:solidFill>
          </a:ln>
        </p:spPr>
        <p:txBody>
          <a:bodyPr wrap="none" rtlCol="0">
            <a:spAutoFit/>
          </a:bodyPr>
          <a:lstStyle/>
          <a:p>
            <a:r>
              <a:rPr lang="fr-FR" b="1" dirty="0">
                <a:solidFill>
                  <a:schemeClr val="accent2"/>
                </a:solidFill>
                <a:latin typeface="+mn-lt"/>
              </a:rPr>
              <a:t>PARTICULES FINES</a:t>
            </a:r>
          </a:p>
        </p:txBody>
      </p:sp>
      <p:pic>
        <p:nvPicPr>
          <p:cNvPr id="161" name="Picture 10" descr="C:\Users\Victor-Hugo ESPINOSA\Desktop\Sauvegarde Marie Anne\Diaporama Air et Moi\illustrations ATMO\Dessins-Coupes\AM cheveu.gif">
            <a:extLst>
              <a:ext uri="{FF2B5EF4-FFF2-40B4-BE49-F238E27FC236}">
                <a16:creationId xmlns:a16="http://schemas.microsoft.com/office/drawing/2014/main" id="{BD70348B-976C-0B4D-94FB-5924B4020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124" y="3347780"/>
            <a:ext cx="316051" cy="55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ZoneTexte 135">
            <a:extLst>
              <a:ext uri="{FF2B5EF4-FFF2-40B4-BE49-F238E27FC236}">
                <a16:creationId xmlns:a16="http://schemas.microsoft.com/office/drawing/2014/main" id="{044BD0B5-8B19-D54D-AFC5-7A3AAB6EEBBC}"/>
              </a:ext>
            </a:extLst>
          </p:cNvPr>
          <p:cNvSpPr txBox="1"/>
          <p:nvPr/>
        </p:nvSpPr>
        <p:spPr>
          <a:xfrm>
            <a:off x="5247770" y="2949900"/>
            <a:ext cx="816249"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cellule</a:t>
            </a:r>
          </a:p>
        </p:txBody>
      </p:sp>
      <p:sp>
        <p:nvSpPr>
          <p:cNvPr id="166" name="ZoneTexte 165">
            <a:extLst>
              <a:ext uri="{FF2B5EF4-FFF2-40B4-BE49-F238E27FC236}">
                <a16:creationId xmlns:a16="http://schemas.microsoft.com/office/drawing/2014/main" id="{4C3269F1-FB7E-4041-96C2-097E1EFD0410}"/>
              </a:ext>
            </a:extLst>
          </p:cNvPr>
          <p:cNvSpPr txBox="1"/>
          <p:nvPr/>
        </p:nvSpPr>
        <p:spPr>
          <a:xfrm>
            <a:off x="5201283" y="3690084"/>
            <a:ext cx="909223"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acarien</a:t>
            </a:r>
          </a:p>
        </p:txBody>
      </p:sp>
      <p:sp>
        <p:nvSpPr>
          <p:cNvPr id="167" name="ZoneTexte 166">
            <a:extLst>
              <a:ext uri="{FF2B5EF4-FFF2-40B4-BE49-F238E27FC236}">
                <a16:creationId xmlns:a16="http://schemas.microsoft.com/office/drawing/2014/main" id="{621FA7B8-83A3-C041-8DA8-E6E4B29CA60D}"/>
              </a:ext>
            </a:extLst>
          </p:cNvPr>
          <p:cNvSpPr txBox="1"/>
          <p:nvPr/>
        </p:nvSpPr>
        <p:spPr>
          <a:xfrm>
            <a:off x="5266204" y="4584093"/>
            <a:ext cx="779381"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pollen</a:t>
            </a:r>
          </a:p>
        </p:txBody>
      </p:sp>
      <p:pic>
        <p:nvPicPr>
          <p:cNvPr id="168" name="Image 167">
            <a:extLst>
              <a:ext uri="{FF2B5EF4-FFF2-40B4-BE49-F238E27FC236}">
                <a16:creationId xmlns:a16="http://schemas.microsoft.com/office/drawing/2014/main" id="{7356340A-0B4D-2846-9289-AB4AB6348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1440" y="3426437"/>
            <a:ext cx="591580" cy="434812"/>
          </a:xfrm>
          <a:prstGeom prst="rect">
            <a:avLst/>
          </a:prstGeom>
        </p:spPr>
      </p:pic>
      <p:pic>
        <p:nvPicPr>
          <p:cNvPr id="169" name="Btn_Camera-Fourmis">
            <a:hlinkClick r:id="rId5" action="ppaction://hlinksldjump"/>
            <a:extLst>
              <a:ext uri="{FF2B5EF4-FFF2-40B4-BE49-F238E27FC236}">
                <a16:creationId xmlns:a16="http://schemas.microsoft.com/office/drawing/2014/main" id="{58862C37-0ECF-0641-A99E-1151F2FF9C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331136" y="3772914"/>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Btn_Camera-Cell">
            <a:hlinkClick r:id="rId7" action="ppaction://hlinksldjump"/>
            <a:extLst>
              <a:ext uri="{FF2B5EF4-FFF2-40B4-BE49-F238E27FC236}">
                <a16:creationId xmlns:a16="http://schemas.microsoft.com/office/drawing/2014/main" id="{D0B8CC8E-CB4E-534A-956B-403B23A897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066153" y="4155174"/>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Btn_Camera-Bacteries">
            <a:hlinkClick r:id="rId9" action="ppaction://hlinksldjump"/>
            <a:extLst>
              <a:ext uri="{FF2B5EF4-FFF2-40B4-BE49-F238E27FC236}">
                <a16:creationId xmlns:a16="http://schemas.microsoft.com/office/drawing/2014/main" id="{454FDA79-3505-DB44-BC55-A16A79A562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066153" y="3340793"/>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Btn_Camera-Cell">
            <a:hlinkClick r:id="rId10" action="ppaction://hlinksldjump"/>
            <a:extLst>
              <a:ext uri="{FF2B5EF4-FFF2-40B4-BE49-F238E27FC236}">
                <a16:creationId xmlns:a16="http://schemas.microsoft.com/office/drawing/2014/main" id="{254992C6-8F60-C641-B9CE-15A2527010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066153" y="5056813"/>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Btn_Camera-Cell">
            <a:hlinkClick r:id="rId11" action="ppaction://hlinksldjump"/>
            <a:extLst>
              <a:ext uri="{FF2B5EF4-FFF2-40B4-BE49-F238E27FC236}">
                <a16:creationId xmlns:a16="http://schemas.microsoft.com/office/drawing/2014/main" id="{70C88C8A-9BCB-D346-8602-8F68BB67B0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144221" y="3971518"/>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Btn_Camera-Cell">
            <a:hlinkClick r:id="rId12" action="ppaction://hlinksldjump"/>
            <a:extLst>
              <a:ext uri="{FF2B5EF4-FFF2-40B4-BE49-F238E27FC236}">
                <a16:creationId xmlns:a16="http://schemas.microsoft.com/office/drawing/2014/main" id="{348F036F-34D1-9A41-A33E-82C70615C8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0925305" y="3879078"/>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Btn_Camera-Bacteries">
            <a:hlinkClick r:id="rId13" action="ppaction://hlinksldjump"/>
            <a:extLst>
              <a:ext uri="{FF2B5EF4-FFF2-40B4-BE49-F238E27FC236}">
                <a16:creationId xmlns:a16="http://schemas.microsoft.com/office/drawing/2014/main" id="{A4EC0AF5-9C09-0E4A-B3D3-8F6BEBE1BA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719737" y="3915187"/>
            <a:ext cx="323850" cy="27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Connecteur droit 36">
            <a:extLst>
              <a:ext uri="{FF2B5EF4-FFF2-40B4-BE49-F238E27FC236}">
                <a16:creationId xmlns:a16="http://schemas.microsoft.com/office/drawing/2014/main" id="{406C5EE9-B5A6-3D4B-9B79-6065690C4807}"/>
              </a:ext>
            </a:extLst>
          </p:cNvPr>
          <p:cNvCxnSpPr/>
          <p:nvPr/>
        </p:nvCxnSpPr>
        <p:spPr>
          <a:xfrm>
            <a:off x="4967416" y="1840689"/>
            <a:ext cx="0" cy="4458257"/>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A0896A54-4231-E048-804F-CD71D0341E49}"/>
              </a:ext>
            </a:extLst>
          </p:cNvPr>
          <p:cNvSpPr txBox="1"/>
          <p:nvPr/>
        </p:nvSpPr>
        <p:spPr>
          <a:xfrm>
            <a:off x="3589640" y="5931885"/>
            <a:ext cx="1183337" cy="461665"/>
          </a:xfrm>
          <a:prstGeom prst="rect">
            <a:avLst/>
          </a:prstGeom>
          <a:solidFill>
            <a:srgbClr val="F5F57B">
              <a:alpha val="27059"/>
            </a:srgbClr>
          </a:solidFill>
          <a:ln>
            <a:solidFill>
              <a:schemeClr val="tx1"/>
            </a:solidFill>
          </a:ln>
        </p:spPr>
        <p:txBody>
          <a:bodyPr wrap="none" rtlCol="0">
            <a:spAutoFit/>
          </a:bodyPr>
          <a:lstStyle/>
          <a:p>
            <a:r>
              <a:rPr lang="fr-FR" sz="2400" b="1" dirty="0">
                <a:latin typeface="+mn-lt"/>
              </a:rPr>
              <a:t>VISIBLE</a:t>
            </a:r>
          </a:p>
        </p:txBody>
      </p:sp>
      <p:sp>
        <p:nvSpPr>
          <p:cNvPr id="186" name="ZoneTexte 185">
            <a:extLst>
              <a:ext uri="{FF2B5EF4-FFF2-40B4-BE49-F238E27FC236}">
                <a16:creationId xmlns:a16="http://schemas.microsoft.com/office/drawing/2014/main" id="{949B2C99-32CA-1141-AE1B-CA7B7631033C}"/>
              </a:ext>
            </a:extLst>
          </p:cNvPr>
          <p:cNvSpPr txBox="1"/>
          <p:nvPr/>
        </p:nvSpPr>
        <p:spPr>
          <a:xfrm>
            <a:off x="5184035" y="5937719"/>
            <a:ext cx="1462260" cy="461665"/>
          </a:xfrm>
          <a:prstGeom prst="rect">
            <a:avLst/>
          </a:prstGeom>
          <a:solidFill>
            <a:srgbClr val="D8F4FD">
              <a:alpha val="50196"/>
            </a:srgbClr>
          </a:solidFill>
          <a:ln>
            <a:solidFill>
              <a:schemeClr val="tx1"/>
            </a:solidFill>
          </a:ln>
        </p:spPr>
        <p:txBody>
          <a:bodyPr wrap="none" rtlCol="0">
            <a:spAutoFit/>
          </a:bodyPr>
          <a:lstStyle/>
          <a:p>
            <a:r>
              <a:rPr lang="fr-FR" sz="2400" b="1" dirty="0">
                <a:latin typeface="+mn-lt"/>
              </a:rPr>
              <a:t>INVISIBLE</a:t>
            </a:r>
          </a:p>
        </p:txBody>
      </p:sp>
      <p:sp>
        <p:nvSpPr>
          <p:cNvPr id="2" name="Titre 1"/>
          <p:cNvSpPr>
            <a:spLocks noGrp="1"/>
          </p:cNvSpPr>
          <p:nvPr>
            <p:ph type="title"/>
          </p:nvPr>
        </p:nvSpPr>
        <p:spPr/>
        <p:txBody>
          <a:bodyPr/>
          <a:lstStyle/>
          <a:p>
            <a:r>
              <a:rPr lang="fr-FR" dirty="0"/>
              <a:t>Voyage vers l’infiniment petit</a:t>
            </a:r>
          </a:p>
        </p:txBody>
      </p:sp>
      <p:sp>
        <p:nvSpPr>
          <p:cNvPr id="8" name="Espace réservé du numéro de diapositive 7"/>
          <p:cNvSpPr>
            <a:spLocks noGrp="1"/>
          </p:cNvSpPr>
          <p:nvPr>
            <p:ph type="sldNum" sz="quarter" idx="12"/>
          </p:nvPr>
        </p:nvSpPr>
        <p:spPr/>
        <p:txBody>
          <a:bodyPr/>
          <a:lstStyle/>
          <a:p>
            <a:fld id="{A6975CB3-950E-4025-A1C5-3373A41C9E6B}" type="slidenum">
              <a:rPr lang="fr-FR" smtClean="0"/>
              <a:pPr/>
              <a:t>27</a:t>
            </a:fld>
            <a:endParaRPr lang="fr-FR" dirty="0">
              <a:solidFill>
                <a:schemeClr val="bg1"/>
              </a:solidFill>
            </a:endParaRPr>
          </a:p>
        </p:txBody>
      </p:sp>
      <p:pic>
        <p:nvPicPr>
          <p:cNvPr id="3" name="Imag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92460" y="3356554"/>
            <a:ext cx="827372" cy="583164"/>
          </a:xfrm>
          <a:prstGeom prst="rect">
            <a:avLst/>
          </a:prstGeom>
        </p:spPr>
      </p:pic>
      <p:pic>
        <p:nvPicPr>
          <p:cNvPr id="5" name="Imag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1264" y="3339395"/>
            <a:ext cx="529260" cy="373043"/>
          </a:xfrm>
          <a:prstGeom prst="rect">
            <a:avLst/>
          </a:prstGeom>
        </p:spPr>
      </p:pic>
      <p:pic>
        <p:nvPicPr>
          <p:cNvPr id="6" name="Imag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26236" y="3193754"/>
            <a:ext cx="1110853" cy="782972"/>
          </a:xfrm>
          <a:prstGeom prst="rect">
            <a:avLst/>
          </a:prstGeom>
        </p:spPr>
      </p:pic>
      <p:pic>
        <p:nvPicPr>
          <p:cNvPr id="9" name="Imag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88222" y="4926511"/>
            <a:ext cx="535344" cy="527849"/>
          </a:xfrm>
          <a:prstGeom prst="rect">
            <a:avLst/>
          </a:prstGeom>
        </p:spPr>
      </p:pic>
      <p:pic>
        <p:nvPicPr>
          <p:cNvPr id="10" name="Imag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15542" y="3226266"/>
            <a:ext cx="840876" cy="592682"/>
          </a:xfrm>
          <a:prstGeom prst="rect">
            <a:avLst/>
          </a:prstGeom>
        </p:spPr>
      </p:pic>
      <p:pic>
        <p:nvPicPr>
          <p:cNvPr id="75" name="Image 8"/>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35022" y="3953256"/>
            <a:ext cx="641745" cy="6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a:extLst>
              <a:ext uri="{FF2B5EF4-FFF2-40B4-BE49-F238E27FC236}">
                <a16:creationId xmlns:a16="http://schemas.microsoft.com/office/drawing/2014/main" id="{4E21D871-7243-F34E-81B1-671025BECB8F}"/>
              </a:ext>
            </a:extLst>
          </p:cNvPr>
          <p:cNvSpPr txBox="1"/>
          <p:nvPr/>
        </p:nvSpPr>
        <p:spPr>
          <a:xfrm>
            <a:off x="2094220" y="2920156"/>
            <a:ext cx="811376"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fourmi</a:t>
            </a:r>
          </a:p>
        </p:txBody>
      </p:sp>
      <p:sp>
        <p:nvSpPr>
          <p:cNvPr id="137" name="ZoneTexte 136">
            <a:extLst>
              <a:ext uri="{FF2B5EF4-FFF2-40B4-BE49-F238E27FC236}">
                <a16:creationId xmlns:a16="http://schemas.microsoft.com/office/drawing/2014/main" id="{E561784C-40B8-254A-A31B-8710A8317853}"/>
              </a:ext>
            </a:extLst>
          </p:cNvPr>
          <p:cNvSpPr txBox="1"/>
          <p:nvPr/>
        </p:nvSpPr>
        <p:spPr>
          <a:xfrm>
            <a:off x="6393388" y="2949092"/>
            <a:ext cx="976549" cy="369332"/>
          </a:xfrm>
          <a:prstGeom prst="rect">
            <a:avLst/>
          </a:prstGeom>
          <a:solidFill>
            <a:schemeClr val="bg1"/>
          </a:solidFill>
          <a:ln>
            <a:solidFill>
              <a:schemeClr val="accent4"/>
            </a:solidFill>
          </a:ln>
        </p:spPr>
        <p:txBody>
          <a:bodyPr wrap="none" rtlCol="0">
            <a:spAutoFit/>
          </a:bodyPr>
          <a:lstStyle/>
          <a:p>
            <a:r>
              <a:rPr lang="fr-FR" dirty="0">
                <a:solidFill>
                  <a:schemeClr val="accent4"/>
                </a:solidFill>
                <a:latin typeface="+mn-lt"/>
              </a:rPr>
              <a:t>bactérie</a:t>
            </a:r>
          </a:p>
        </p:txBody>
      </p:sp>
      <p:sp>
        <p:nvSpPr>
          <p:cNvPr id="71" name="ZoneTexte 13">
            <a:extLst>
              <a:ext uri="{FF2B5EF4-FFF2-40B4-BE49-F238E27FC236}">
                <a16:creationId xmlns:a16="http://schemas.microsoft.com/office/drawing/2014/main" id="{EC18F39E-E097-4E4B-8CBC-0B955DB7F4B3}"/>
              </a:ext>
            </a:extLst>
          </p:cNvPr>
          <p:cNvSpPr txBox="1">
            <a:spLocks noChangeArrowheads="1"/>
          </p:cNvSpPr>
          <p:nvPr/>
        </p:nvSpPr>
        <p:spPr bwMode="auto">
          <a:xfrm>
            <a:off x="1331100" y="6408067"/>
            <a:ext cx="10860900" cy="400110"/>
          </a:xfrm>
          <a:prstGeom prst="rect">
            <a:avLst/>
          </a:prstGeom>
          <a:noFill/>
          <a:ln w="9525">
            <a:no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solidFill>
                  <a:schemeClr val="accent2"/>
                </a:solidFill>
                <a:latin typeface="+mn-lt"/>
              </a:rPr>
              <a:t>La pollution de l’air la plus toxique est bien souvent invisible à l’œil nu !</a:t>
            </a:r>
          </a:p>
        </p:txBody>
      </p:sp>
    </p:spTree>
    <p:extLst>
      <p:ext uri="{BB962C8B-B14F-4D97-AF65-F5344CB8AC3E}">
        <p14:creationId xmlns:p14="http://schemas.microsoft.com/office/powerpoint/2010/main" val="6799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8" grpId="0" animBg="1"/>
      <p:bldP spid="129" grpId="0" animBg="1"/>
      <p:bldP spid="131" grpId="0" animBg="1"/>
      <p:bldP spid="132" grpId="0" animBg="1"/>
      <p:bldP spid="133" grpId="0" animBg="1"/>
      <p:bldP spid="134" grpId="0"/>
      <p:bldP spid="138" grpId="0" animBg="1"/>
      <p:bldP spid="139" grpId="0" animBg="1"/>
      <p:bldP spid="140" grpId="0" animBg="1"/>
      <p:bldP spid="143" grpId="0" animBg="1"/>
      <p:bldP spid="144" grpId="0" animBg="1"/>
      <p:bldP spid="145" grpId="0" animBg="1"/>
      <p:bldP spid="146" grpId="0" animBg="1"/>
      <p:bldP spid="19" grpId="0" animBg="1"/>
      <p:bldP spid="149" grpId="0" animBg="1"/>
      <p:bldP spid="35" grpId="0" animBg="1"/>
      <p:bldP spid="159" grpId="0" animBg="1"/>
      <p:bldP spid="136" grpId="0" animBg="1"/>
      <p:bldP spid="166" grpId="0" animBg="1"/>
      <p:bldP spid="167" grpId="0" animBg="1"/>
      <p:bldP spid="186" grpId="0" animBg="1"/>
      <p:bldP spid="137" grpId="0" animBg="1"/>
      <p:bldP spid="71"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294967295"/>
          </p:nvPr>
        </p:nvSpPr>
        <p:spPr>
          <a:xfrm>
            <a:off x="1703388" y="0"/>
            <a:ext cx="10488612" cy="6858000"/>
          </a:xfrm>
          <a:prstGeom prst="rect">
            <a:avLst/>
          </a:prstGeom>
        </p:spPr>
        <p:txBody>
          <a:bodyPr/>
          <a:lstStyle/>
          <a:p>
            <a:endParaRPr lang="fr-FR"/>
          </a:p>
        </p:txBody>
      </p:sp>
      <p:sp>
        <p:nvSpPr>
          <p:cNvPr id="2" name="Espace réservé du numéro de diapositive 1">
            <a:extLst>
              <a:ext uri="{FF2B5EF4-FFF2-40B4-BE49-F238E27FC236}">
                <a16:creationId xmlns:a16="http://schemas.microsoft.com/office/drawing/2014/main" id="{5B8442AF-C9DD-1D4D-A568-A2C4509EFFBF}"/>
              </a:ext>
            </a:extLst>
          </p:cNvPr>
          <p:cNvSpPr>
            <a:spLocks noGrp="1"/>
          </p:cNvSpPr>
          <p:nvPr>
            <p:ph type="sldNum" sz="quarter" idx="12"/>
          </p:nvPr>
        </p:nvSpPr>
        <p:spPr/>
        <p:txBody>
          <a:bodyPr/>
          <a:lstStyle/>
          <a:p>
            <a:pPr>
              <a:defRPr/>
            </a:pPr>
            <a:fld id="{1B8BAF23-E3EA-4B7A-8B25-C6E0FCF3B388}" type="slidenum">
              <a:rPr lang="fr-FR" altLang="fr-FR" smtClean="0"/>
              <a:pPr>
                <a:defRPr/>
              </a:pPr>
              <a:t>28</a:t>
            </a:fld>
            <a:endParaRPr lang="fr-FR" altLang="fr-FR"/>
          </a:p>
        </p:txBody>
      </p:sp>
      <p:pic>
        <p:nvPicPr>
          <p:cNvPr id="132098" name="Image 2">
            <a:hlinkClick r:id="rId3" action="ppaction://hlinksldjump"/>
            <a:extLst>
              <a:ext uri="{FF2B5EF4-FFF2-40B4-BE49-F238E27FC236}">
                <a16:creationId xmlns:a16="http://schemas.microsoft.com/office/drawing/2014/main" id="{301DCD6A-BCB9-4BBA-A458-48A2F6009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5232"/>
            <a:ext cx="11190576" cy="687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11730335" y="4960573"/>
            <a:ext cx="461665" cy="740139"/>
          </a:xfrm>
          <a:prstGeom prst="rect">
            <a:avLst/>
          </a:prstGeom>
        </p:spPr>
        <p:txBody>
          <a:bodyPr vert="vert270" wrap="none">
            <a:spAutoFit/>
          </a:bodyPr>
          <a:lstStyle/>
          <a:p>
            <a:r>
              <a:rPr lang="fr-FR" altLang="fr-FR" dirty="0" err="1">
                <a:solidFill>
                  <a:schemeClr val="bg1"/>
                </a:solidFill>
              </a:rPr>
              <a:t>Pxhere</a:t>
            </a:r>
            <a:endParaRPr lang="fr-FR" altLang="fr-FR" dirty="0">
              <a:solidFill>
                <a:schemeClr val="bg1"/>
              </a:solidFill>
            </a:endParaRPr>
          </a:p>
        </p:txBody>
      </p:sp>
      <p:pic>
        <p:nvPicPr>
          <p:cNvPr id="24"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65009"/>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7" descr="Une image contenant rouge, assis, pose, chien&#10;&#10;Description générée automatiquement">
            <a:hlinkClick r:id="rId3" action="ppaction://hlinksldjump"/>
            <a:extLst>
              <a:ext uri="{FF2B5EF4-FFF2-40B4-BE49-F238E27FC236}">
                <a16:creationId xmlns:a16="http://schemas.microsoft.com/office/drawing/2014/main" id="{56BEA517-9B07-456C-9EB2-D87C2C98C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388" y="0"/>
            <a:ext cx="11144252" cy="6858000"/>
          </a:xfrm>
          <a:prstGeom prst="rect">
            <a:avLst/>
          </a:prstGeom>
        </p:spPr>
      </p:pic>
      <p:sp>
        <p:nvSpPr>
          <p:cNvPr id="2" name="Espace réservé du numéro de diapositive 1">
            <a:extLst>
              <a:ext uri="{FF2B5EF4-FFF2-40B4-BE49-F238E27FC236}">
                <a16:creationId xmlns:a16="http://schemas.microsoft.com/office/drawing/2014/main" id="{86C4C054-C354-2D46-9C22-0B39A538BCB8}"/>
              </a:ext>
            </a:extLst>
          </p:cNvPr>
          <p:cNvSpPr>
            <a:spLocks noGrp="1"/>
          </p:cNvSpPr>
          <p:nvPr>
            <p:ph type="sldNum" sz="quarter" idx="12"/>
          </p:nvPr>
        </p:nvSpPr>
        <p:spPr/>
        <p:txBody>
          <a:bodyPr/>
          <a:lstStyle/>
          <a:p>
            <a:pPr>
              <a:defRPr/>
            </a:pPr>
            <a:fld id="{1B8BAF23-E3EA-4B7A-8B25-C6E0FCF3B388}" type="slidenum">
              <a:rPr lang="fr-FR" altLang="fr-FR" smtClean="0"/>
              <a:pPr>
                <a:defRPr/>
              </a:pPr>
              <a:t>29</a:t>
            </a:fld>
            <a:endParaRPr lang="fr-FR" altLang="fr-FR"/>
          </a:p>
        </p:txBody>
      </p:sp>
      <p:pic>
        <p:nvPicPr>
          <p:cNvPr id="7"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678771"/>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Comprendre le diaporama</a:t>
            </a:r>
          </a:p>
        </p:txBody>
      </p:sp>
      <p:sp>
        <p:nvSpPr>
          <p:cNvPr id="3" name="Espace réservé du contenu 2"/>
          <p:cNvSpPr>
            <a:spLocks noGrp="1"/>
          </p:cNvSpPr>
          <p:nvPr>
            <p:ph sz="quarter" idx="4"/>
          </p:nvPr>
        </p:nvSpPr>
        <p:spPr>
          <a:xfrm>
            <a:off x="6319314" y="1976636"/>
            <a:ext cx="5533161" cy="4120427"/>
          </a:xfrm>
        </p:spPr>
        <p:txBody>
          <a:bodyPr/>
          <a:lstStyle/>
          <a:p>
            <a:pPr marL="0" indent="0">
              <a:buNone/>
            </a:pPr>
            <a:r>
              <a:rPr lang="fr-FR" sz="1800" dirty="0"/>
              <a:t>La présence de L’Abeille sur une diapositive invite l’enseignant ou l’animateur à questionner les élèves.</a:t>
            </a:r>
          </a:p>
          <a:p>
            <a:pPr marL="0" indent="0">
              <a:buNone/>
            </a:pPr>
            <a:r>
              <a:rPr lang="fr-FR" sz="1800" dirty="0"/>
              <a:t>En cliquant sur le « plus », un complément d’information apparaît sous forme de bulle ou de diapositives complémentaires. Pour faire disparaître la bulle, </a:t>
            </a:r>
            <a:r>
              <a:rPr lang="fr-FR" sz="1800" dirty="0" err="1"/>
              <a:t>re-cliquer</a:t>
            </a:r>
            <a:r>
              <a:rPr lang="fr-FR" sz="1800" dirty="0"/>
              <a:t> sur l’icône.</a:t>
            </a:r>
          </a:p>
          <a:p>
            <a:pPr marL="0" indent="0">
              <a:buNone/>
            </a:pPr>
            <a:r>
              <a:rPr lang="fr-FR" sz="1800" dirty="0"/>
              <a:t>En cliquant sur l’appareil photo, une photo apparaît. Pour revenir en arrière, il faut cliquer sur : </a:t>
            </a:r>
          </a:p>
          <a:p>
            <a:pPr marL="0" indent="0">
              <a:buNone/>
            </a:pPr>
            <a:r>
              <a:rPr lang="fr-FR" sz="1800" dirty="0"/>
              <a:t>En cliquant sur les numéros, la réponse à la question posée dans le titre apparaît.</a:t>
            </a:r>
          </a:p>
          <a:p>
            <a:pPr marL="0" indent="0">
              <a:buNone/>
            </a:pPr>
            <a:r>
              <a:rPr lang="fr-FR" sz="1800" dirty="0"/>
              <a:t>En cliquant sur cette icône, un « le savais-tu ? » apparaît.</a:t>
            </a:r>
          </a:p>
          <a:p>
            <a:pPr marL="0" indent="0">
              <a:buNone/>
            </a:pPr>
            <a:r>
              <a:rPr lang="fr-FR" sz="1800" dirty="0"/>
              <a:t>En cliquant sur cette icône, une diapositive « exercice » apparaît.</a:t>
            </a:r>
          </a:p>
          <a:p>
            <a:pPr marL="0" indent="0">
              <a:buNone/>
            </a:pPr>
            <a:endParaRPr lang="fr-FR" sz="1800" dirty="0"/>
          </a:p>
        </p:txBody>
      </p:sp>
      <p:sp>
        <p:nvSpPr>
          <p:cNvPr id="5" name="Espace réservé du numéro de diapositive 4"/>
          <p:cNvSpPr>
            <a:spLocks noGrp="1"/>
          </p:cNvSpPr>
          <p:nvPr>
            <p:ph type="sldNum" sz="quarter" idx="12"/>
          </p:nvPr>
        </p:nvSpPr>
        <p:spPr/>
        <p:txBody>
          <a:bodyPr/>
          <a:lstStyle/>
          <a:p>
            <a:fld id="{A6975CB3-950E-4025-A1C5-3373A41C9E6B}" type="slidenum">
              <a:rPr lang="fr-FR" smtClean="0"/>
              <a:pPr/>
              <a:t>3</a:t>
            </a:fld>
            <a:endParaRPr lang="fr-FR" dirty="0">
              <a:solidFill>
                <a:schemeClr val="bg1"/>
              </a:solidFill>
            </a:endParaRPr>
          </a:p>
        </p:txBody>
      </p:sp>
      <p:pic>
        <p:nvPicPr>
          <p:cNvPr id="7" name="Google Shape;263;p41">
            <a:extLst>
              <a:ext uri="{FF2B5EF4-FFF2-40B4-BE49-F238E27FC236}">
                <a16:creationId xmlns:a16="http://schemas.microsoft.com/office/drawing/2014/main" id="{40BFDC7B-8976-4DA1-9CA7-B8187C9504ED}"/>
              </a:ext>
            </a:extLst>
          </p:cNvPr>
          <p:cNvPicPr preferRelativeResize="0"/>
          <p:nvPr/>
        </p:nvPicPr>
        <p:blipFill rotWithShape="1">
          <a:blip r:embed="rId2">
            <a:alphaModFix/>
          </a:blip>
          <a:srcRect/>
          <a:stretch/>
        </p:blipFill>
        <p:spPr>
          <a:xfrm>
            <a:off x="5530803" y="1663314"/>
            <a:ext cx="943555" cy="1008238"/>
          </a:xfrm>
          <a:prstGeom prst="rect">
            <a:avLst/>
          </a:prstGeom>
          <a:noFill/>
          <a:ln>
            <a:noFill/>
          </a:ln>
        </p:spPr>
      </p:pic>
      <p:pic>
        <p:nvPicPr>
          <p:cNvPr id="8" name="Btn_Camera_Txt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5782865" y="2618180"/>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tn_Camera-Cell">
            <a:hlinkClick r:id="rId4" action="ppaction://hlinksldjump"/>
            <a:extLst>
              <a:ext uri="{FF2B5EF4-FFF2-40B4-BE49-F238E27FC236}">
                <a16:creationId xmlns:a16="http://schemas.microsoft.com/office/drawing/2014/main" id="{254992C6-8F60-C641-B9CE-15A252701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857045" y="3833715"/>
            <a:ext cx="465820" cy="39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lic retour">
            <a:hlinkClick r:id="rId6"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451036" y="4214163"/>
            <a:ext cx="468106" cy="39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7045" y="4517208"/>
            <a:ext cx="462269" cy="541882"/>
          </a:xfrm>
          <a:prstGeom prst="rect">
            <a:avLst/>
          </a:prstGeom>
        </p:spPr>
      </p:pic>
      <p:pic>
        <p:nvPicPr>
          <p:cNvPr id="13" name="Google Shape;269;p41">
            <a:extLst>
              <a:ext uri="{FF2B5EF4-FFF2-40B4-BE49-F238E27FC236}">
                <a16:creationId xmlns:a16="http://schemas.microsoft.com/office/drawing/2014/main" id="{F7933161-50A0-4728-B21B-BD16D45FA73F}"/>
              </a:ext>
            </a:extLst>
          </p:cNvPr>
          <p:cNvPicPr preferRelativeResize="0"/>
          <p:nvPr/>
        </p:nvPicPr>
        <p:blipFill rotWithShape="1">
          <a:blip r:embed="rId9">
            <a:alphaModFix/>
          </a:blip>
          <a:srcRect/>
          <a:stretch/>
        </p:blipFill>
        <p:spPr>
          <a:xfrm>
            <a:off x="1145787" y="2069236"/>
            <a:ext cx="4367079" cy="3747055"/>
          </a:xfrm>
          <a:prstGeom prst="rect">
            <a:avLst/>
          </a:prstGeom>
          <a:noFill/>
          <a:ln>
            <a:noFill/>
          </a:ln>
        </p:spPr>
      </p:pic>
      <p:pic>
        <p:nvPicPr>
          <p:cNvPr id="12" name="Image 11">
            <a:extLst>
              <a:ext uri="{FF2B5EF4-FFF2-40B4-BE49-F238E27FC236}">
                <a16:creationId xmlns:a16="http://schemas.microsoft.com/office/drawing/2014/main" id="{1793C638-7123-453A-9EDB-D35677E83B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3494" y="5256411"/>
            <a:ext cx="427596" cy="362454"/>
          </a:xfrm>
          <a:prstGeom prst="rect">
            <a:avLst/>
          </a:prstGeom>
        </p:spPr>
      </p:pic>
      <p:pic>
        <p:nvPicPr>
          <p:cNvPr id="14" name="Image 13">
            <a:hlinkClick r:id="rId11" action="ppaction://hlinksldjump"/>
            <a:extLst>
              <a:ext uri="{FF2B5EF4-FFF2-40B4-BE49-F238E27FC236}">
                <a16:creationId xmlns:a16="http://schemas.microsoft.com/office/drawing/2014/main" id="{EC1C8FB0-7B3D-4734-AF35-5F21286F32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76361" y="5918912"/>
            <a:ext cx="442953" cy="375472"/>
          </a:xfrm>
          <a:prstGeom prst="rect">
            <a:avLst/>
          </a:prstGeom>
        </p:spPr>
      </p:pic>
    </p:spTree>
    <p:extLst>
      <p:ext uri="{BB962C8B-B14F-4D97-AF65-F5344CB8AC3E}">
        <p14:creationId xmlns:p14="http://schemas.microsoft.com/office/powerpoint/2010/main" val="39693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pPr marL="0" indent="0">
              <a:buNone/>
            </a:pPr>
            <a:endParaRPr lang="fr-FR" dirty="0"/>
          </a:p>
        </p:txBody>
      </p:sp>
      <p:pic>
        <p:nvPicPr>
          <p:cNvPr id="152578" name="Imag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7" y="1"/>
            <a:ext cx="123175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p:cNvCxnSpPr/>
          <p:nvPr/>
        </p:nvCxnSpPr>
        <p:spPr>
          <a:xfrm>
            <a:off x="1849438" y="923996"/>
            <a:ext cx="3197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txt-mesure"/>
          <p:cNvSpPr txBox="1">
            <a:spLocks noChangeArrowheads="1"/>
          </p:cNvSpPr>
          <p:nvPr/>
        </p:nvSpPr>
        <p:spPr bwMode="auto">
          <a:xfrm>
            <a:off x="3282156" y="400121"/>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sz="2800" kern="0" dirty="0">
                <a:solidFill>
                  <a:schemeClr val="bg1"/>
                </a:solidFill>
                <a:latin typeface="Calibri" panose="020F0502020204030204" pitchFamily="34" charset="0"/>
                <a:cs typeface="Calibri" panose="020F0502020204030204" pitchFamily="34" charset="0"/>
              </a:rPr>
              <a:t>30,00 µm</a:t>
            </a:r>
          </a:p>
        </p:txBody>
      </p:sp>
      <p:sp>
        <p:nvSpPr>
          <p:cNvPr id="18" name="Rectangle 17"/>
          <p:cNvSpPr>
            <a:spLocks noChangeArrowheads="1"/>
          </p:cNvSpPr>
          <p:nvPr/>
        </p:nvSpPr>
        <p:spPr bwMode="auto">
          <a:xfrm>
            <a:off x="11650663" y="4540212"/>
            <a:ext cx="461665" cy="1167627"/>
          </a:xfrm>
          <a:prstGeom prst="rect">
            <a:avLst/>
          </a:prstGeom>
        </p:spPr>
        <p:txBody>
          <a:bodyPr vert="vert270" wrap="none">
            <a:spAutoFit/>
          </a:bodyPr>
          <a:lstStyle/>
          <a:p>
            <a:r>
              <a:rPr lang="fr-FR" altLang="fr-FR" dirty="0" err="1">
                <a:solidFill>
                  <a:schemeClr val="bg1"/>
                </a:solidFill>
              </a:rPr>
              <a:t>Wikilmages</a:t>
            </a:r>
            <a:endParaRPr lang="fr-FR" altLang="fr-FR" dirty="0">
              <a:solidFill>
                <a:schemeClr val="bg1"/>
              </a:solidFill>
            </a:endParaRPr>
          </a:p>
        </p:txBody>
      </p:sp>
      <p:sp>
        <p:nvSpPr>
          <p:cNvPr id="2" name="Espace réservé du numéro de diapositive 1">
            <a:extLst>
              <a:ext uri="{FF2B5EF4-FFF2-40B4-BE49-F238E27FC236}">
                <a16:creationId xmlns:a16="http://schemas.microsoft.com/office/drawing/2014/main" id="{847E79C5-5461-034A-82F3-F85E5F31EB66}"/>
              </a:ext>
            </a:extLst>
          </p:cNvPr>
          <p:cNvSpPr>
            <a:spLocks noGrp="1"/>
          </p:cNvSpPr>
          <p:nvPr>
            <p:ph type="sldNum" sz="quarter" idx="12"/>
          </p:nvPr>
        </p:nvSpPr>
        <p:spPr/>
        <p:txBody>
          <a:bodyPr/>
          <a:lstStyle/>
          <a:p>
            <a:pPr>
              <a:defRPr/>
            </a:pPr>
            <a:fld id="{1B8BAF23-E3EA-4B7A-8B25-C6E0FCF3B388}" type="slidenum">
              <a:rPr lang="fr-FR" altLang="fr-FR" smtClean="0"/>
              <a:pPr>
                <a:defRPr/>
              </a:pPr>
              <a:t>30</a:t>
            </a:fld>
            <a:endParaRPr lang="fr-FR" altLang="fr-FR"/>
          </a:p>
        </p:txBody>
      </p:sp>
      <p:pic>
        <p:nvPicPr>
          <p:cNvPr id="10"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146434"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r="1311"/>
          <a:stretch>
            <a:fillRect/>
          </a:stretch>
        </p:blipFill>
        <p:spPr bwMode="auto">
          <a:xfrm>
            <a:off x="1703388" y="0"/>
            <a:ext cx="1114107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rot="16200000">
            <a:off x="11533901" y="5107344"/>
            <a:ext cx="817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err="1">
                <a:solidFill>
                  <a:schemeClr val="bg1"/>
                </a:solidFill>
                <a:latin typeface="+mn-lt"/>
              </a:rPr>
              <a:t>Skeeze</a:t>
            </a:r>
            <a:endParaRPr lang="fr-FR" altLang="fr-FR" dirty="0">
              <a:solidFill>
                <a:schemeClr val="bg1"/>
              </a:solidFill>
              <a:latin typeface="+mn-lt"/>
            </a:endParaRPr>
          </a:p>
        </p:txBody>
      </p:sp>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31</a:t>
            </a:fld>
            <a:endParaRPr lang="fr-FR" altLang="fr-FR"/>
          </a:p>
        </p:txBody>
      </p:sp>
      <p:pic>
        <p:nvPicPr>
          <p:cNvPr id="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Image 2">
            <a:hlinkClick r:id="rId3" action="ppaction://hlinksldjump"/>
            <a:extLst>
              <a:ext uri="{FF2B5EF4-FFF2-40B4-BE49-F238E27FC236}">
                <a16:creationId xmlns:a16="http://schemas.microsoft.com/office/drawing/2014/main" id="{9B2F1FB8-73CC-4B53-853F-9F381E99C6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7937"/>
            <a:ext cx="1114425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EF4D567-01AB-B248-B2A7-5E29BD5205BC}"/>
              </a:ext>
            </a:extLst>
          </p:cNvPr>
          <p:cNvSpPr>
            <a:spLocks noGrp="1"/>
          </p:cNvSpPr>
          <p:nvPr>
            <p:ph type="sldNum" sz="quarter" idx="12"/>
          </p:nvPr>
        </p:nvSpPr>
        <p:spPr/>
        <p:txBody>
          <a:bodyPr/>
          <a:lstStyle/>
          <a:p>
            <a:pPr>
              <a:defRPr/>
            </a:pPr>
            <a:fld id="{1B8BAF23-E3EA-4B7A-8B25-C6E0FCF3B388}" type="slidenum">
              <a:rPr lang="fr-FR" altLang="fr-FR" smtClean="0"/>
              <a:pPr>
                <a:defRPr/>
              </a:pPr>
              <a:t>32</a:t>
            </a:fld>
            <a:endParaRPr lang="fr-FR" altLang="fr-FR"/>
          </a:p>
        </p:txBody>
      </p:sp>
      <p:sp>
        <p:nvSpPr>
          <p:cNvPr id="23" name="Rectangle 22"/>
          <p:cNvSpPr>
            <a:spLocks noChangeArrowheads="1"/>
          </p:cNvSpPr>
          <p:nvPr/>
        </p:nvSpPr>
        <p:spPr bwMode="auto">
          <a:xfrm>
            <a:off x="11730335" y="4960573"/>
            <a:ext cx="461665" cy="740139"/>
          </a:xfrm>
          <a:prstGeom prst="rect">
            <a:avLst/>
          </a:prstGeom>
        </p:spPr>
        <p:txBody>
          <a:bodyPr vert="vert270" wrap="none">
            <a:spAutoFit/>
          </a:bodyPr>
          <a:lstStyle/>
          <a:p>
            <a:r>
              <a:rPr lang="fr-FR" altLang="fr-FR" dirty="0" err="1">
                <a:solidFill>
                  <a:schemeClr val="bg1"/>
                </a:solidFill>
              </a:rPr>
              <a:t>Pxhere</a:t>
            </a:r>
            <a:endParaRPr lang="fr-FR" altLang="fr-FR" dirty="0">
              <a:solidFill>
                <a:schemeClr val="bg1"/>
              </a:solidFill>
            </a:endParaRPr>
          </a:p>
        </p:txBody>
      </p:sp>
      <p:pic>
        <p:nvPicPr>
          <p:cNvPr id="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34660"/>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3" name="Imag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23606"/>
          <a:stretch/>
        </p:blipFill>
        <p:spPr>
          <a:xfrm>
            <a:off x="1703388" y="0"/>
            <a:ext cx="10488612" cy="6864748"/>
          </a:xfrm>
          <a:prstGeom prst="rect">
            <a:avLst/>
          </a:prstGeom>
        </p:spPr>
      </p:pic>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33</a:t>
            </a:fld>
            <a:endParaRPr lang="fr-FR" altLang="fr-FR"/>
          </a:p>
        </p:txBody>
      </p:sp>
      <p:sp>
        <p:nvSpPr>
          <p:cNvPr id="28" name="Rectangle 27"/>
          <p:cNvSpPr>
            <a:spLocks noChangeArrowheads="1"/>
          </p:cNvSpPr>
          <p:nvPr/>
        </p:nvSpPr>
        <p:spPr bwMode="auto">
          <a:xfrm rot="16200000">
            <a:off x="10310136" y="3910806"/>
            <a:ext cx="3264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a:solidFill>
                  <a:schemeClr val="bg1"/>
                </a:solidFill>
                <a:latin typeface="+mn-lt"/>
              </a:rPr>
              <a:t>Image par Arak </a:t>
            </a:r>
            <a:r>
              <a:rPr lang="fr-FR" altLang="fr-FR" sz="1800" dirty="0" err="1">
                <a:solidFill>
                  <a:schemeClr val="bg1"/>
                </a:solidFill>
                <a:latin typeface="+mn-lt"/>
              </a:rPr>
              <a:t>Socha</a:t>
            </a:r>
            <a:r>
              <a:rPr lang="fr-FR" altLang="fr-FR" sz="1800" dirty="0">
                <a:solidFill>
                  <a:schemeClr val="bg1"/>
                </a:solidFill>
                <a:latin typeface="+mn-lt"/>
              </a:rPr>
              <a:t> de </a:t>
            </a:r>
            <a:r>
              <a:rPr lang="fr-FR" altLang="fr-FR" sz="1800" dirty="0" err="1">
                <a:solidFill>
                  <a:schemeClr val="bg1"/>
                </a:solidFill>
                <a:latin typeface="+mn-lt"/>
              </a:rPr>
              <a:t>Pixabay</a:t>
            </a:r>
            <a:endParaRPr lang="fr-FR" altLang="fr-FR" sz="1800" dirty="0">
              <a:solidFill>
                <a:schemeClr val="bg1"/>
              </a:solidFill>
              <a:latin typeface="+mn-lt"/>
            </a:endParaRPr>
          </a:p>
        </p:txBody>
      </p:sp>
      <p:pic>
        <p:nvPicPr>
          <p:cNvPr id="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731905"/>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descr="Adn Matériel Génétique Helix - Image gratuite sur Pixabay">
            <a:hlinkClick r:id="rId3" action="ppaction://hlinksldjump"/>
            <a:extLst>
              <a:ext uri="{FF2B5EF4-FFF2-40B4-BE49-F238E27FC236}">
                <a16:creationId xmlns:a16="http://schemas.microsoft.com/office/drawing/2014/main" id="{F40FE822-D8B0-45DB-92A6-9026E3130E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5" r="3375"/>
          <a:stretch/>
        </p:blipFill>
        <p:spPr bwMode="auto">
          <a:xfrm>
            <a:off x="1703388" y="0"/>
            <a:ext cx="11177970" cy="686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13FB3345-C662-BE48-AA10-B6D2D5B0065C}"/>
              </a:ext>
            </a:extLst>
          </p:cNvPr>
          <p:cNvSpPr>
            <a:spLocks noGrp="1"/>
          </p:cNvSpPr>
          <p:nvPr>
            <p:ph type="sldNum" sz="quarter" idx="12"/>
          </p:nvPr>
        </p:nvSpPr>
        <p:spPr/>
        <p:txBody>
          <a:bodyPr/>
          <a:lstStyle/>
          <a:p>
            <a:pPr>
              <a:defRPr/>
            </a:pPr>
            <a:fld id="{1B8BAF23-E3EA-4B7A-8B25-C6E0FCF3B388}" type="slidenum">
              <a:rPr lang="fr-FR" altLang="fr-FR" smtClean="0"/>
              <a:pPr>
                <a:defRPr/>
              </a:pPr>
              <a:t>34</a:t>
            </a:fld>
            <a:endParaRPr lang="fr-FR" altLang="fr-FR"/>
          </a:p>
        </p:txBody>
      </p:sp>
      <p:pic>
        <p:nvPicPr>
          <p:cNvPr id="7"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97225"/>
      </p:ext>
    </p:extLst>
  </p:cSld>
  <p:clrMapOvr>
    <a:masterClrMapping/>
  </p:clrMapOvr>
  <p:transition spd="slow"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927227" y="682594"/>
            <a:ext cx="3944379" cy="54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66594122-6F7C-5C42-BC66-3D8B9F7737A1}"/>
              </a:ext>
            </a:extLst>
          </p:cNvPr>
          <p:cNvSpPr>
            <a:spLocks noGrp="1"/>
          </p:cNvSpPr>
          <p:nvPr>
            <p:ph type="sldNum" sz="quarter" idx="12"/>
          </p:nvPr>
        </p:nvSpPr>
        <p:spPr/>
        <p:txBody>
          <a:bodyPr/>
          <a:lstStyle/>
          <a:p>
            <a:pPr>
              <a:defRPr/>
            </a:pPr>
            <a:fld id="{50240480-DD0E-42A1-8670-F37586A9812A}" type="slidenum">
              <a:rPr lang="fr-FR" altLang="fr-FR" smtClean="0"/>
              <a:pPr>
                <a:defRPr/>
              </a:pPr>
              <a:t>35</a:t>
            </a:fld>
            <a:endParaRPr lang="fr-FR" altLang="fr-FR" dirty="0"/>
          </a:p>
        </p:txBody>
      </p:sp>
      <p:sp>
        <p:nvSpPr>
          <p:cNvPr id="5" name="Titre 4"/>
          <p:cNvSpPr>
            <a:spLocks noGrp="1"/>
          </p:cNvSpPr>
          <p:nvPr>
            <p:ph type="title"/>
          </p:nvPr>
        </p:nvSpPr>
        <p:spPr/>
        <p:txBody>
          <a:bodyPr/>
          <a:lstStyle/>
          <a:p>
            <a:r>
              <a:rPr lang="fr-FR" dirty="0"/>
              <a:t>Quel instrument permet d’observer l’invisible ? </a:t>
            </a:r>
            <a:br>
              <a:rPr lang="fr-FR" dirty="0"/>
            </a:br>
            <a:endParaRPr lang="fr-FR" dirty="0"/>
          </a:p>
        </p:txBody>
      </p:sp>
      <p:sp>
        <p:nvSpPr>
          <p:cNvPr id="7" name="Espace réservé du contenu 6"/>
          <p:cNvSpPr>
            <a:spLocks noGrp="1"/>
          </p:cNvSpPr>
          <p:nvPr>
            <p:ph sz="quarter" idx="4"/>
          </p:nvPr>
        </p:nvSpPr>
        <p:spPr/>
        <p:txBody>
          <a:bodyPr/>
          <a:lstStyle/>
          <a:p>
            <a:pPr marL="0" indent="0">
              <a:buNone/>
            </a:pPr>
            <a:r>
              <a:rPr lang="fr-FR" altLang="fr-FR" sz="2000" dirty="0">
                <a:cs typeface="Calibri" panose="020F0502020204030204" pitchFamily="34" charset="0"/>
              </a:rPr>
              <a:t>L’outil qui permet d'observer des éléments invisibles à l'œil nu est le </a:t>
            </a:r>
            <a:r>
              <a:rPr lang="fr-FR" altLang="fr-FR" sz="2000" b="1" dirty="0">
                <a:cs typeface="Calibri" panose="020F0502020204030204" pitchFamily="34" charset="0"/>
              </a:rPr>
              <a:t>microscope</a:t>
            </a:r>
            <a:r>
              <a:rPr lang="fr-FR" altLang="fr-FR" sz="2000" dirty="0">
                <a:cs typeface="Calibri" panose="020F0502020204030204" pitchFamily="34" charset="0"/>
              </a:rPr>
              <a:t>.</a:t>
            </a:r>
          </a:p>
          <a:p>
            <a:pPr marL="0" indent="0">
              <a:buNone/>
            </a:pPr>
            <a:r>
              <a:rPr lang="fr-FR" altLang="fr-FR" b="1" dirty="0">
                <a:cs typeface="Calibri" panose="020F0502020204030204" pitchFamily="34" charset="0"/>
              </a:rPr>
              <a:t>Instrument scientifique, </a:t>
            </a:r>
            <a:r>
              <a:rPr lang="fr-FR" altLang="fr-FR" dirty="0">
                <a:cs typeface="Calibri" panose="020F0502020204030204" pitchFamily="34" charset="0"/>
              </a:rPr>
              <a:t>il permet l’étude de petits objets et de structures.</a:t>
            </a:r>
          </a:p>
          <a:p>
            <a:pPr marL="0" indent="0">
              <a:buNone/>
            </a:pPr>
            <a:r>
              <a:rPr lang="fr-FR" altLang="fr-FR" sz="2000" dirty="0">
                <a:cs typeface="Calibri" panose="020F0502020204030204" pitchFamily="34" charset="0"/>
              </a:rPr>
              <a:t>Il est important dans de nombreuses disciplines : biologie, médecine , science des matériaux…</a:t>
            </a:r>
          </a:p>
          <a:p>
            <a:endParaRPr lang="fr-FR" sz="2000" dirty="0"/>
          </a:p>
        </p:txBody>
      </p:sp>
      <p:pic>
        <p:nvPicPr>
          <p:cNvPr id="35" name="Imag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344079" y="5387578"/>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e 36"/>
          <p:cNvGrpSpPr>
            <a:grpSpLocks/>
          </p:cNvGrpSpPr>
          <p:nvPr/>
        </p:nvGrpSpPr>
        <p:grpSpPr bwMode="auto">
          <a:xfrm>
            <a:off x="1496366" y="5832262"/>
            <a:ext cx="5140549" cy="930925"/>
            <a:chOff x="8947236" y="2954161"/>
            <a:chExt cx="3118507" cy="905172"/>
          </a:xfrm>
          <a:solidFill>
            <a:schemeClr val="accent5"/>
          </a:solidFill>
        </p:grpSpPr>
        <p:sp>
          <p:nvSpPr>
            <p:cNvPr id="38" name="Ellipse 3"/>
            <p:cNvSpPr/>
            <p:nvPr/>
          </p:nvSpPr>
          <p:spPr>
            <a:xfrm>
              <a:off x="8947236" y="2954161"/>
              <a:ext cx="3118507" cy="90517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spcBef>
                  <a:spcPts val="0"/>
                </a:spcBef>
                <a:defRPr/>
              </a:pPr>
              <a:endParaRPr lang="fr-FR"/>
            </a:p>
          </p:txBody>
        </p:sp>
        <p:sp>
          <p:nvSpPr>
            <p:cNvPr id="39" name="l'épaisseur de la zone respirable"/>
            <p:cNvSpPr txBox="1">
              <a:spLocks noChangeArrowheads="1"/>
            </p:cNvSpPr>
            <p:nvPr/>
          </p:nvSpPr>
          <p:spPr bwMode="auto">
            <a:xfrm>
              <a:off x="8947237" y="2954161"/>
              <a:ext cx="3056969" cy="80800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None/>
                <a:defRPr/>
              </a:pPr>
              <a:r>
                <a:rPr lang="fr-FR" sz="1600" dirty="0">
                  <a:solidFill>
                    <a:schemeClr val="bg1"/>
                  </a:solidFill>
                  <a:latin typeface="+mn-lt"/>
                  <a:cs typeface="Calibri" panose="020F0502020204030204" pitchFamily="34" charset="0"/>
                </a:rPr>
                <a:t>Le savais-tu ?</a:t>
              </a:r>
            </a:p>
            <a:p>
              <a:pPr marL="177800" indent="-177800" algn="ctr" eaLnBrk="1" hangingPunct="1">
                <a:lnSpc>
                  <a:spcPct val="100000"/>
                </a:lnSpc>
                <a:spcBef>
                  <a:spcPts val="0"/>
                </a:spcBef>
                <a:buFont typeface="Arial" charset="0"/>
                <a:buChar char="•"/>
                <a:defRPr/>
              </a:pPr>
              <a:r>
                <a:rPr lang="fr-FR" sz="1600" dirty="0">
                  <a:solidFill>
                    <a:schemeClr val="bg1"/>
                  </a:solidFill>
                  <a:latin typeface="+mn-lt"/>
                  <a:cs typeface="Calibri" panose="020F0502020204030204" pitchFamily="34" charset="0"/>
                </a:rPr>
                <a:t>1 millimètre est 1 000 fois plus petit qu’1 mètre.</a:t>
              </a:r>
            </a:p>
            <a:p>
              <a:pPr marL="177800" indent="-177800" algn="ctr" eaLnBrk="1" hangingPunct="1">
                <a:lnSpc>
                  <a:spcPct val="100000"/>
                </a:lnSpc>
                <a:spcBef>
                  <a:spcPts val="0"/>
                </a:spcBef>
                <a:buFont typeface="Arial" charset="0"/>
                <a:buChar char="•"/>
                <a:defRPr/>
              </a:pPr>
              <a:r>
                <a:rPr lang="fr-FR" sz="1600" dirty="0">
                  <a:solidFill>
                    <a:schemeClr val="bg1"/>
                  </a:solidFill>
                  <a:latin typeface="+mn-lt"/>
                  <a:cs typeface="Calibri" panose="020F0502020204030204" pitchFamily="34" charset="0"/>
                </a:rPr>
                <a:t>1 micromètre est 1 000 fois plus petit qu’1 millimètre</a:t>
              </a:r>
            </a:p>
          </p:txBody>
        </p:sp>
      </p:gr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0695" y="978865"/>
            <a:ext cx="1727200" cy="1217398"/>
          </a:xfrm>
          <a:prstGeom prst="rect">
            <a:avLst/>
          </a:prstGeom>
        </p:spPr>
      </p:pic>
      <p:pic>
        <p:nvPicPr>
          <p:cNvPr id="12" name="Image 11">
            <a:extLst>
              <a:ext uri="{FF2B5EF4-FFF2-40B4-BE49-F238E27FC236}">
                <a16:creationId xmlns:a16="http://schemas.microsoft.com/office/drawing/2014/main" id="{1793C638-7123-453A-9EDB-D35677E83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5"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8">
            <a:alphaModFix/>
          </a:blip>
          <a:srcRect/>
          <a:stretch/>
        </p:blipFill>
        <p:spPr>
          <a:xfrm>
            <a:off x="1215205" y="1274409"/>
            <a:ext cx="1504224" cy="1589653"/>
          </a:xfrm>
          <a:prstGeom prst="rect">
            <a:avLst/>
          </a:prstGeom>
          <a:noFill/>
          <a:ln>
            <a:noFill/>
          </a:ln>
        </p:spPr>
      </p:pic>
      <p:pic>
        <p:nvPicPr>
          <p:cNvPr id="13" name="Btn_Camera_Txt1">
            <a:hlinkClick r:id="rId9" action="ppaction://hlinksldjump"/>
            <a:extLst>
              <a:ext uri="{FF2B5EF4-FFF2-40B4-BE49-F238E27FC236}">
                <a16:creationId xmlns:a16="http://schemas.microsoft.com/office/drawing/2014/main" id="{48DEEF24-27F1-4C02-8198-E60371C5C8EB}"/>
              </a:ext>
            </a:extLst>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11395505" y="4485963"/>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2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p:cNvSpPr>
            <a:spLocks noGrp="1"/>
          </p:cNvSpPr>
          <p:nvPr>
            <p:ph sz="quarter" idx="4"/>
          </p:nvPr>
        </p:nvSpPr>
        <p:spPr/>
        <p:txBody>
          <a:bodyPr/>
          <a:lstStyle/>
          <a:p>
            <a:pPr marL="0" indent="0">
              <a:buNone/>
            </a:pPr>
            <a:r>
              <a:rPr lang="fr-FR" sz="2000" dirty="0"/>
              <a:t>On distingue principalement 3 types de microscopes :</a:t>
            </a:r>
          </a:p>
          <a:p>
            <a:pPr marL="285750" indent="-285750">
              <a:buFont typeface="Arial" panose="020B0604020202020204" pitchFamily="34" charset="0"/>
              <a:buChar char="•"/>
            </a:pPr>
            <a:r>
              <a:rPr lang="fr-FR" sz="1800" b="1" dirty="0"/>
              <a:t>Microscope optique </a:t>
            </a:r>
            <a:r>
              <a:rPr lang="fr-FR" sz="1800" dirty="0"/>
              <a:t>(permet de grossir l’image d’un objet de petites dimensions) ;</a:t>
            </a:r>
          </a:p>
          <a:p>
            <a:pPr marL="285750" indent="-285750">
              <a:buFont typeface="Arial" panose="020B0604020202020204" pitchFamily="34" charset="0"/>
              <a:buChar char="•"/>
            </a:pPr>
            <a:r>
              <a:rPr lang="fr-FR" sz="1800" b="1" dirty="0"/>
              <a:t>Microscope électronique </a:t>
            </a:r>
            <a:r>
              <a:rPr lang="fr-FR" sz="1800" dirty="0"/>
              <a:t>(utilise un faisceau d’électrons pour illuminer un échantillon et en créer une image très agrandie) ;</a:t>
            </a:r>
          </a:p>
          <a:p>
            <a:pPr marL="285750" indent="-285750">
              <a:buFont typeface="Arial" panose="020B0604020202020204" pitchFamily="34" charset="0"/>
              <a:buChar char="•"/>
            </a:pPr>
            <a:r>
              <a:rPr lang="fr-FR" sz="1800" b="1" dirty="0"/>
              <a:t>Microscope à sonde locale </a:t>
            </a:r>
            <a:r>
              <a:rPr lang="fr-FR" sz="1800" dirty="0"/>
              <a:t>(permet de cartographier le relief ou une autre grandeur physique en balayant la surface à imager à l’aide d’une pointe très fine).</a:t>
            </a:r>
          </a:p>
        </p:txBody>
      </p:sp>
      <p:sp>
        <p:nvSpPr>
          <p:cNvPr id="4" name="Titre 3"/>
          <p:cNvSpPr>
            <a:spLocks noGrp="1"/>
          </p:cNvSpPr>
          <p:nvPr>
            <p:ph type="title"/>
          </p:nvPr>
        </p:nvSpPr>
        <p:spPr/>
        <p:txBody>
          <a:bodyPr/>
          <a:lstStyle/>
          <a:p>
            <a:r>
              <a:rPr lang="fr-FR" dirty="0"/>
              <a:t>Les différents types de microscopes</a:t>
            </a:r>
          </a:p>
        </p:txBody>
      </p:sp>
      <p:sp>
        <p:nvSpPr>
          <p:cNvPr id="5" name="Espace réservé du numéro de diapositive 4"/>
          <p:cNvSpPr>
            <a:spLocks noGrp="1"/>
          </p:cNvSpPr>
          <p:nvPr>
            <p:ph type="sldNum" sz="quarter" idx="12"/>
          </p:nvPr>
        </p:nvSpPr>
        <p:spPr/>
        <p:txBody>
          <a:bodyPr/>
          <a:lstStyle/>
          <a:p>
            <a:r>
              <a:rPr lang="fr-FR" dirty="0"/>
              <a:t>  </a:t>
            </a:r>
            <a:fld id="{A6975CB3-950E-4025-A1C5-3373A41C9E6B}" type="slidenum">
              <a:rPr lang="fr-FR" smtClean="0"/>
              <a:pPr/>
              <a:t>36</a:t>
            </a:fld>
            <a:endParaRPr lang="fr-FR" dirty="0">
              <a:solidFill>
                <a:schemeClr val="bg1"/>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046" y="2069236"/>
            <a:ext cx="4874082" cy="3750016"/>
          </a:xfrm>
          <a:prstGeom prst="rect">
            <a:avLst/>
          </a:prstGeom>
        </p:spPr>
      </p:pic>
      <p:pic>
        <p:nvPicPr>
          <p:cNvPr id="6" name="clic retour">
            <a:hlinkClick r:id="rId4" action="ppaction://hlinksldjump"/>
            <a:extLst>
              <a:ext uri="{FF2B5EF4-FFF2-40B4-BE49-F238E27FC236}">
                <a16:creationId xmlns:a16="http://schemas.microsoft.com/office/drawing/2014/main" id="{1813A82C-6684-4826-8E9F-C180F1D005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336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Espace réservé du contenu 16"/>
          <p:cNvSpPr>
            <a:spLocks noGrp="1"/>
          </p:cNvSpPr>
          <p:nvPr>
            <p:ph sz="quarter" idx="4294967295"/>
          </p:nvPr>
        </p:nvSpPr>
        <p:spPr>
          <a:xfrm>
            <a:off x="1703388" y="0"/>
            <a:ext cx="10488612" cy="6858000"/>
          </a:xfrm>
          <a:prstGeom prst="rect">
            <a:avLst/>
          </a:prstGeom>
        </p:spPr>
        <p:txBody>
          <a:bodyPr/>
          <a:lstStyle/>
          <a:p>
            <a:endParaRPr lang="fr-FR"/>
          </a:p>
        </p:txBody>
      </p:sp>
      <p:sp>
        <p:nvSpPr>
          <p:cNvPr id="2" name="Espace réservé du numéro de diapositive 1"/>
          <p:cNvSpPr>
            <a:spLocks noGrp="1"/>
          </p:cNvSpPr>
          <p:nvPr>
            <p:ph type="sldNum" sz="quarter" idx="12"/>
          </p:nvPr>
        </p:nvSpPr>
        <p:spPr/>
        <p:txBody>
          <a:bodyPr/>
          <a:lstStyle/>
          <a:p>
            <a:pPr>
              <a:defRPr/>
            </a:pPr>
            <a:fld id="{50240480-DD0E-42A1-8670-F37586A9812A}" type="slidenum">
              <a:rPr lang="fr-FR" altLang="fr-FR" smtClean="0"/>
              <a:pPr>
                <a:defRPr/>
              </a:pPr>
              <a:t>37</a:t>
            </a:fld>
            <a:endParaRPr lang="fr-FR" altLang="fr-FR"/>
          </a:p>
        </p:txBody>
      </p:sp>
      <p:pic>
        <p:nvPicPr>
          <p:cNvPr id="3" name="Imag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13971"/>
          <a:stretch/>
        </p:blipFill>
        <p:spPr bwMode="auto">
          <a:xfrm>
            <a:off x="1703389" y="0"/>
            <a:ext cx="10488612" cy="714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501745" y="2909455"/>
            <a:ext cx="1016000" cy="424872"/>
          </a:xfrm>
          <a:prstGeom prst="rect">
            <a:avLst/>
          </a:prstGeom>
          <a:solidFill>
            <a:srgbClr val="ADA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1723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8"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9732" name="17% DE DIOXYG7NE"/>
          <p:cNvSpPr>
            <a:spLocks noChangeArrowheads="1"/>
          </p:cNvSpPr>
          <p:nvPr/>
        </p:nvSpPr>
        <p:spPr bwMode="auto">
          <a:xfrm>
            <a:off x="3845275" y="2224982"/>
            <a:ext cx="439578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defRPr/>
            </a:pPr>
            <a:r>
              <a:rPr lang="fr-FR" altLang="fr-FR" sz="2400" b="1" dirty="0">
                <a:latin typeface="+mn-lt"/>
                <a:cs typeface="Arial" panose="020B0604020202020204" pitchFamily="34" charset="0"/>
              </a:rPr>
              <a:t>Un centième de mètre</a:t>
            </a:r>
            <a:endParaRPr lang="fr-FR" altLang="fr-FR" sz="4000" b="1" dirty="0">
              <a:latin typeface="+mn-lt"/>
              <a:cs typeface="Arial" panose="020B0604020202020204" pitchFamily="34" charset="0"/>
            </a:endParaRPr>
          </a:p>
        </p:txBody>
      </p:sp>
      <p:sp>
        <p:nvSpPr>
          <p:cNvPr id="29730" name="Rectangle 3"/>
          <p:cNvSpPr>
            <a:spLocks noChangeArrowheads="1"/>
          </p:cNvSpPr>
          <p:nvPr/>
        </p:nvSpPr>
        <p:spPr bwMode="auto">
          <a:xfrm>
            <a:off x="3845275" y="4667311"/>
            <a:ext cx="3346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2400" b="1" dirty="0">
                <a:latin typeface="+mn-lt"/>
                <a:cs typeface="Arial" panose="020B0604020202020204" pitchFamily="34" charset="0"/>
              </a:rPr>
              <a:t>Un millième de mètre</a:t>
            </a:r>
            <a:endParaRPr lang="fr-FR" altLang="fr-FR" sz="4000" b="1" dirty="0">
              <a:latin typeface="+mn-lt"/>
              <a:cs typeface="Arial" panose="020B0604020202020204" pitchFamily="34" charset="0"/>
            </a:endParaRPr>
          </a:p>
        </p:txBody>
      </p:sp>
      <p:sp>
        <p:nvSpPr>
          <p:cNvPr id="29728" name="Rectangle 4"/>
          <p:cNvSpPr>
            <a:spLocks noChangeArrowheads="1"/>
          </p:cNvSpPr>
          <p:nvPr/>
        </p:nvSpPr>
        <p:spPr bwMode="auto">
          <a:xfrm>
            <a:off x="3845275" y="3435239"/>
            <a:ext cx="3633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2400" b="1" dirty="0">
                <a:latin typeface="+mn-lt"/>
                <a:cs typeface="Arial" panose="020B0604020202020204" pitchFamily="34" charset="0"/>
              </a:rPr>
              <a:t>Un millionième de mètre</a:t>
            </a:r>
            <a:endParaRPr lang="fr-FR" altLang="fr-FR" sz="4000" b="1" dirty="0">
              <a:latin typeface="+mn-lt"/>
              <a:cs typeface="Arial" panose="020B0604020202020204" pitchFamily="34" charset="0"/>
            </a:endParaRPr>
          </a:p>
        </p:txBody>
      </p:sp>
      <p:sp>
        <p:nvSpPr>
          <p:cNvPr id="29726" name="Rectangle 5"/>
          <p:cNvSpPr>
            <a:spLocks noChangeArrowheads="1"/>
          </p:cNvSpPr>
          <p:nvPr/>
        </p:nvSpPr>
        <p:spPr bwMode="auto">
          <a:xfrm>
            <a:off x="3845275" y="5899383"/>
            <a:ext cx="3897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2400" b="1" dirty="0">
                <a:latin typeface="+mn-lt"/>
                <a:cs typeface="Arial" panose="020B0604020202020204" pitchFamily="34" charset="0"/>
              </a:rPr>
              <a:t>Un milliardième de mètre</a:t>
            </a:r>
            <a:endParaRPr lang="fr-FR" altLang="fr-FR" sz="4000" b="1" dirty="0">
              <a:latin typeface="+mn-lt"/>
              <a:cs typeface="Arial" panose="020B0604020202020204" pitchFamily="34" charset="0"/>
            </a:endParaRPr>
          </a:p>
        </p:txBody>
      </p:sp>
      <p:sp>
        <p:nvSpPr>
          <p:cNvPr id="2" name="Titre 1"/>
          <p:cNvSpPr>
            <a:spLocks noGrp="1"/>
          </p:cNvSpPr>
          <p:nvPr>
            <p:ph type="title"/>
          </p:nvPr>
        </p:nvSpPr>
        <p:spPr>
          <a:xfrm>
            <a:off x="1674661" y="365125"/>
            <a:ext cx="10286429" cy="1325563"/>
          </a:xfrm>
        </p:spPr>
        <p:txBody>
          <a:bodyPr/>
          <a:lstStyle/>
          <a:p>
            <a:r>
              <a:rPr lang="fr-FR" altLang="fr-FR" b="1" dirty="0">
                <a:cs typeface="Arial" charset="0"/>
              </a:rPr>
              <a:t>À quoi correspond l’unité de mesure « MICROMÈTRE » ?           </a:t>
            </a:r>
            <a:br>
              <a:rPr lang="fr-FR" altLang="fr-FR" dirty="0">
                <a:solidFill>
                  <a:srgbClr val="6E9DD1"/>
                </a:solidFill>
                <a:cs typeface="Arial" charset="0"/>
              </a:rPr>
            </a:br>
            <a:endParaRPr lang="fr-FR" dirty="0"/>
          </a:p>
        </p:txBody>
      </p:sp>
      <p:sp>
        <p:nvSpPr>
          <p:cNvPr id="4" name="Espace réservé du numéro de diapositive 3">
            <a:extLst>
              <a:ext uri="{FF2B5EF4-FFF2-40B4-BE49-F238E27FC236}">
                <a16:creationId xmlns:a16="http://schemas.microsoft.com/office/drawing/2014/main" id="{E8BA7552-299A-0645-9481-EB1984BC5EF8}"/>
              </a:ext>
            </a:extLst>
          </p:cNvPr>
          <p:cNvSpPr>
            <a:spLocks noGrp="1"/>
          </p:cNvSpPr>
          <p:nvPr>
            <p:ph type="sldNum" sz="quarter" idx="12"/>
          </p:nvPr>
        </p:nvSpPr>
        <p:spPr/>
        <p:txBody>
          <a:bodyPr/>
          <a:lstStyle/>
          <a:p>
            <a:pPr>
              <a:defRPr/>
            </a:pPr>
            <a:fld id="{50240480-DD0E-42A1-8670-F37586A9812A}" type="slidenum">
              <a:rPr lang="fr-FR" altLang="fr-FR" smtClean="0"/>
              <a:pPr>
                <a:defRPr/>
              </a:pPr>
              <a:t>38</a:t>
            </a:fld>
            <a:endParaRPr lang="fr-FR" altLang="fr-FR"/>
          </a:p>
        </p:txBody>
      </p:sp>
      <p:pic>
        <p:nvPicPr>
          <p:cNvPr id="4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1149" y="3217479"/>
            <a:ext cx="842212" cy="885374"/>
          </a:xfrm>
          <a:prstGeom prst="rect">
            <a:avLst/>
          </a:prstGeom>
        </p:spPr>
      </p:pic>
      <p:pic>
        <p:nvPicPr>
          <p:cNvPr id="4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1149" y="5637423"/>
            <a:ext cx="756857" cy="759706"/>
          </a:xfrm>
          <a:prstGeom prst="rect">
            <a:avLst/>
          </a:prstGeom>
        </p:spPr>
      </p:pic>
      <p:pic>
        <p:nvPicPr>
          <p:cNvPr id="4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1149" y="4431549"/>
            <a:ext cx="756857" cy="759706"/>
          </a:xfrm>
          <a:prstGeom prst="rect">
            <a:avLst/>
          </a:prstGeom>
        </p:spPr>
      </p:pic>
      <p:pic>
        <p:nvPicPr>
          <p:cNvPr id="4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1149" y="2057495"/>
            <a:ext cx="756857" cy="759706"/>
          </a:xfrm>
          <a:prstGeom prst="rect">
            <a:avLst/>
          </a:prstGeom>
        </p:spPr>
      </p:pic>
      <p:pic>
        <p:nvPicPr>
          <p:cNvPr id="41"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695" y="5680215"/>
            <a:ext cx="767773" cy="900000"/>
          </a:xfrm>
          <a:prstGeom prst="rect">
            <a:avLst/>
          </a:prstGeom>
        </p:spPr>
      </p:pic>
      <p:pic>
        <p:nvPicPr>
          <p:cNvPr id="63"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0695" y="4448143"/>
            <a:ext cx="767773" cy="900000"/>
          </a:xfrm>
          <a:prstGeom prst="rect">
            <a:avLst/>
          </a:prstGeom>
        </p:spPr>
      </p:pic>
      <p:pic>
        <p:nvPicPr>
          <p:cNvPr id="64"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0695" y="1987348"/>
            <a:ext cx="767773" cy="900000"/>
          </a:xfrm>
          <a:prstGeom prst="rect">
            <a:avLst/>
          </a:prstGeom>
        </p:spPr>
      </p:pic>
      <p:pic>
        <p:nvPicPr>
          <p:cNvPr id="65" name="Image 2"/>
          <p:cNvPicPr preferRelativeResize="0">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0695" y="3216071"/>
            <a:ext cx="763508" cy="900000"/>
          </a:xfrm>
          <a:prstGeom prst="rect">
            <a:avLst/>
          </a:prstGeom>
        </p:spPr>
      </p:pic>
      <p:pic>
        <p:nvPicPr>
          <p:cNvPr id="3" name="Imag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8533" y="1317628"/>
            <a:ext cx="3510262" cy="4608208"/>
          </a:xfrm>
          <a:prstGeom prst="rect">
            <a:avLst/>
          </a:prstGeom>
        </p:spPr>
      </p:pic>
      <p:pic>
        <p:nvPicPr>
          <p:cNvPr id="22" name="Image 10">
            <a:hlinkClick r:id="rId12" action="ppaction://hlinksldjump"/>
            <a:extLst>
              <a:ext uri="{FF2B5EF4-FFF2-40B4-BE49-F238E27FC236}">
                <a16:creationId xmlns:a16="http://schemas.microsoft.com/office/drawing/2014/main" id="{A9AD2688-6C14-4733-92BB-F1C20F32BC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7480314" y="6127566"/>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6395DEA6-A88E-45AE-89E2-3EF8E4867A90}"/>
              </a:ext>
            </a:extLst>
          </p:cNvPr>
          <p:cNvSpPr/>
          <p:nvPr/>
        </p:nvSpPr>
        <p:spPr>
          <a:xfrm>
            <a:off x="3835466" y="3429000"/>
            <a:ext cx="3356260" cy="622555"/>
          </a:xfrm>
          <a:prstGeom prst="rect">
            <a:avLst/>
          </a:prstGeom>
          <a:noFill/>
          <a:ln w="47625">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18767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childTnLst>
              </p:cTn>
              <p:nextCondLst>
                <p:cond evt="onClick" delay="0">
                  <p:tgtEl>
                    <p:spTgt spid="64"/>
                  </p:tgtEl>
                </p:cond>
              </p:nextCondLst>
            </p:seq>
            <p:seq concurrent="1" nextAc="seek">
              <p:cTn id="11" restart="whenNotActive" fill="hold" evtFilter="cancelBubble" nodeType="interactiveSeq">
                <p:stCondLst>
                  <p:cond evt="onClick" delay="0">
                    <p:tgtEl>
                      <p:spTgt spid="65"/>
                    </p:tgtEl>
                  </p:cond>
                </p:stCondLst>
                <p:endSync evt="end" delay="0">
                  <p:rtn val="all"/>
                </p:endSync>
                <p:childTnLst>
                  <p:par>
                    <p:cTn id="12" fill="hold">
                      <p:stCondLst>
                        <p:cond delay="0"/>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80">
                                          <p:stCondLst>
                                            <p:cond delay="0"/>
                                          </p:stCondLst>
                                        </p:cTn>
                                        <p:tgtEl>
                                          <p:spTgt spid="42"/>
                                        </p:tgtEl>
                                      </p:cBhvr>
                                    </p:animEffect>
                                    <p:anim calcmode="lin" valueType="num">
                                      <p:cBhvr>
                                        <p:cTn id="17"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 dur="26">
                                          <p:stCondLst>
                                            <p:cond delay="650"/>
                                          </p:stCondLst>
                                        </p:cTn>
                                        <p:tgtEl>
                                          <p:spTgt spid="42"/>
                                        </p:tgtEl>
                                      </p:cBhvr>
                                      <p:to x="100000" y="60000"/>
                                    </p:animScale>
                                    <p:animScale>
                                      <p:cBhvr>
                                        <p:cTn id="23" dur="166" decel="50000">
                                          <p:stCondLst>
                                            <p:cond delay="676"/>
                                          </p:stCondLst>
                                        </p:cTn>
                                        <p:tgtEl>
                                          <p:spTgt spid="42"/>
                                        </p:tgtEl>
                                      </p:cBhvr>
                                      <p:to x="100000" y="100000"/>
                                    </p:animScale>
                                    <p:animScale>
                                      <p:cBhvr>
                                        <p:cTn id="24" dur="26">
                                          <p:stCondLst>
                                            <p:cond delay="1312"/>
                                          </p:stCondLst>
                                        </p:cTn>
                                        <p:tgtEl>
                                          <p:spTgt spid="42"/>
                                        </p:tgtEl>
                                      </p:cBhvr>
                                      <p:to x="100000" y="80000"/>
                                    </p:animScale>
                                    <p:animScale>
                                      <p:cBhvr>
                                        <p:cTn id="25" dur="166" decel="50000">
                                          <p:stCondLst>
                                            <p:cond delay="1338"/>
                                          </p:stCondLst>
                                        </p:cTn>
                                        <p:tgtEl>
                                          <p:spTgt spid="42"/>
                                        </p:tgtEl>
                                      </p:cBhvr>
                                      <p:to x="100000" y="100000"/>
                                    </p:animScale>
                                    <p:animScale>
                                      <p:cBhvr>
                                        <p:cTn id="26" dur="26">
                                          <p:stCondLst>
                                            <p:cond delay="1642"/>
                                          </p:stCondLst>
                                        </p:cTn>
                                        <p:tgtEl>
                                          <p:spTgt spid="42"/>
                                        </p:tgtEl>
                                      </p:cBhvr>
                                      <p:to x="100000" y="90000"/>
                                    </p:animScale>
                                    <p:animScale>
                                      <p:cBhvr>
                                        <p:cTn id="27" dur="166" decel="50000">
                                          <p:stCondLst>
                                            <p:cond delay="1668"/>
                                          </p:stCondLst>
                                        </p:cTn>
                                        <p:tgtEl>
                                          <p:spTgt spid="42"/>
                                        </p:tgtEl>
                                      </p:cBhvr>
                                      <p:to x="100000" y="100000"/>
                                    </p:animScale>
                                    <p:animScale>
                                      <p:cBhvr>
                                        <p:cTn id="28" dur="26">
                                          <p:stCondLst>
                                            <p:cond delay="1808"/>
                                          </p:stCondLst>
                                        </p:cTn>
                                        <p:tgtEl>
                                          <p:spTgt spid="42"/>
                                        </p:tgtEl>
                                      </p:cBhvr>
                                      <p:to x="100000" y="95000"/>
                                    </p:animScale>
                                    <p:animScale>
                                      <p:cBhvr>
                                        <p:cTn id="29" dur="166" decel="50000">
                                          <p:stCondLst>
                                            <p:cond delay="1834"/>
                                          </p:stCondLst>
                                        </p:cTn>
                                        <p:tgtEl>
                                          <p:spTgt spid="42"/>
                                        </p:tgtEl>
                                      </p:cBhvr>
                                      <p:to x="100000" y="100000"/>
                                    </p:animScale>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65"/>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1000" fill="hold"/>
                                        <p:tgtEl>
                                          <p:spTgt spid="45"/>
                                        </p:tgtEl>
                                        <p:attrNameLst>
                                          <p:attrName>ppt_w</p:attrName>
                                        </p:attrNameLst>
                                      </p:cBhvr>
                                      <p:tavLst>
                                        <p:tav tm="0">
                                          <p:val>
                                            <p:fltVal val="0"/>
                                          </p:val>
                                        </p:tav>
                                        <p:tav tm="100000">
                                          <p:val>
                                            <p:strVal val="#ppt_w"/>
                                          </p:val>
                                        </p:tav>
                                      </p:tavLst>
                                    </p:anim>
                                    <p:anim calcmode="lin" valueType="num">
                                      <p:cBhvr>
                                        <p:cTn id="38" dur="1000" fill="hold"/>
                                        <p:tgtEl>
                                          <p:spTgt spid="45"/>
                                        </p:tgtEl>
                                        <p:attrNameLst>
                                          <p:attrName>ppt_h</p:attrName>
                                        </p:attrNameLst>
                                      </p:cBhvr>
                                      <p:tavLst>
                                        <p:tav tm="0">
                                          <p:val>
                                            <p:fltVal val="0"/>
                                          </p:val>
                                        </p:tav>
                                        <p:tav tm="100000">
                                          <p:val>
                                            <p:strVal val="#ppt_h"/>
                                          </p:val>
                                        </p:tav>
                                      </p:tavLst>
                                    </p:anim>
                                    <p:anim calcmode="lin" valueType="num">
                                      <p:cBhvr>
                                        <p:cTn id="39" dur="1000" fill="hold"/>
                                        <p:tgtEl>
                                          <p:spTgt spid="45"/>
                                        </p:tgtEl>
                                        <p:attrNameLst>
                                          <p:attrName>style.rotation</p:attrName>
                                        </p:attrNameLst>
                                      </p:cBhvr>
                                      <p:tavLst>
                                        <p:tav tm="0">
                                          <p:val>
                                            <p:fltVal val="90"/>
                                          </p:val>
                                        </p:tav>
                                        <p:tav tm="100000">
                                          <p:val>
                                            <p:fltVal val="0"/>
                                          </p:val>
                                        </p:tav>
                                      </p:tavLst>
                                    </p:anim>
                                    <p:animEffect transition="in" filter="fade">
                                      <p:cBhvr>
                                        <p:cTn id="40" dur="1000"/>
                                        <p:tgtEl>
                                          <p:spTgt spid="45"/>
                                        </p:tgtEl>
                                      </p:cBhvr>
                                    </p:animEffect>
                                  </p:childTnLst>
                                </p:cTn>
                              </p:par>
                            </p:childTnLst>
                          </p:cTn>
                        </p:par>
                      </p:childTnLst>
                    </p:cTn>
                  </p:par>
                </p:childTnLst>
              </p:cTn>
              <p:nextCondLst>
                <p:cond evt="onClick" delay="0">
                  <p:tgtEl>
                    <p:spTgt spid="63"/>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1000" fill="hold"/>
                                        <p:tgtEl>
                                          <p:spTgt spid="44"/>
                                        </p:tgtEl>
                                        <p:attrNameLst>
                                          <p:attrName>ppt_w</p:attrName>
                                        </p:attrNameLst>
                                      </p:cBhvr>
                                      <p:tavLst>
                                        <p:tav tm="0">
                                          <p:val>
                                            <p:fltVal val="0"/>
                                          </p:val>
                                        </p:tav>
                                        <p:tav tm="100000">
                                          <p:val>
                                            <p:strVal val="#ppt_w"/>
                                          </p:val>
                                        </p:tav>
                                      </p:tavLst>
                                    </p:anim>
                                    <p:anim calcmode="lin" valueType="num">
                                      <p:cBhvr>
                                        <p:cTn id="47" dur="1000" fill="hold"/>
                                        <p:tgtEl>
                                          <p:spTgt spid="44"/>
                                        </p:tgtEl>
                                        <p:attrNameLst>
                                          <p:attrName>ppt_h</p:attrName>
                                        </p:attrNameLst>
                                      </p:cBhvr>
                                      <p:tavLst>
                                        <p:tav tm="0">
                                          <p:val>
                                            <p:fltVal val="0"/>
                                          </p:val>
                                        </p:tav>
                                        <p:tav tm="100000">
                                          <p:val>
                                            <p:strVal val="#ppt_h"/>
                                          </p:val>
                                        </p:tav>
                                      </p:tavLst>
                                    </p:anim>
                                    <p:anim calcmode="lin" valueType="num">
                                      <p:cBhvr>
                                        <p:cTn id="48" dur="1000" fill="hold"/>
                                        <p:tgtEl>
                                          <p:spTgt spid="44"/>
                                        </p:tgtEl>
                                        <p:attrNameLst>
                                          <p:attrName>style.rotation</p:attrName>
                                        </p:attrNameLst>
                                      </p:cBhvr>
                                      <p:tavLst>
                                        <p:tav tm="0">
                                          <p:val>
                                            <p:fltVal val="90"/>
                                          </p:val>
                                        </p:tav>
                                        <p:tav tm="100000">
                                          <p:val>
                                            <p:fltVal val="0"/>
                                          </p:val>
                                        </p:tav>
                                      </p:tavLst>
                                    </p:anim>
                                    <p:animEffect transition="in" filter="fade">
                                      <p:cBhvr>
                                        <p:cTn id="49" dur="1000"/>
                                        <p:tgtEl>
                                          <p:spTgt spid="44"/>
                                        </p:tgtEl>
                                      </p:cBhvr>
                                    </p:animEffect>
                                  </p:childTnLst>
                                </p:cTn>
                              </p:par>
                            </p:childTnLst>
                          </p:cTn>
                        </p:par>
                      </p:childTnLst>
                    </p:cTn>
                  </p:par>
                </p:childTnLst>
              </p:cTn>
              <p:nextCondLst>
                <p:cond evt="onClick" delay="0">
                  <p:tgtEl>
                    <p:spTgt spid="41"/>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146434"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r="1311"/>
          <a:stretch>
            <a:fillRect/>
          </a:stretch>
        </p:blipFill>
        <p:spPr bwMode="auto">
          <a:xfrm>
            <a:off x="1703388" y="-9525"/>
            <a:ext cx="1114107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rot="16200000">
            <a:off x="11533901" y="5107344"/>
            <a:ext cx="817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err="1">
                <a:solidFill>
                  <a:schemeClr val="bg1"/>
                </a:solidFill>
                <a:latin typeface="+mn-lt"/>
              </a:rPr>
              <a:t>Skeeze</a:t>
            </a:r>
            <a:endParaRPr lang="fr-FR" altLang="fr-FR" sz="1800" dirty="0">
              <a:solidFill>
                <a:schemeClr val="bg1"/>
              </a:solidFill>
              <a:latin typeface="+mn-lt"/>
            </a:endParaRPr>
          </a:p>
        </p:txBody>
      </p:sp>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39</a:t>
            </a:fld>
            <a:endParaRPr lang="fr-FR" altLang="fr-FR"/>
          </a:p>
        </p:txBody>
      </p:sp>
      <p:pic>
        <p:nvPicPr>
          <p:cNvPr id="27"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230614"/>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0" y="0"/>
            <a:ext cx="10899695" cy="6858000"/>
          </a:xfrm>
          <a:prstGeom prst="rect">
            <a:avLst/>
          </a:prstGeom>
        </p:spPr>
      </p:pic>
      <p:sp>
        <p:nvSpPr>
          <p:cNvPr id="4" name="Espace réservé du texte 3"/>
          <p:cNvSpPr>
            <a:spLocks noGrp="1"/>
          </p:cNvSpPr>
          <p:nvPr>
            <p:ph type="body" sz="quarter" idx="14"/>
          </p:nvPr>
        </p:nvSpPr>
        <p:spPr>
          <a:xfrm>
            <a:off x="2105034" y="6015571"/>
            <a:ext cx="5320567" cy="703132"/>
          </a:xfrm>
        </p:spPr>
        <p:txBody>
          <a:bodyPr/>
          <a:lstStyle/>
          <a:p>
            <a:r>
              <a:rPr lang="fr-FR" dirty="0"/>
              <a:t>L’importance de l’air</a:t>
            </a:r>
          </a:p>
        </p:txBody>
      </p:sp>
      <p:sp>
        <p:nvSpPr>
          <p:cNvPr id="3" name="Espace réservé du numéro de diapositive 2"/>
          <p:cNvSpPr>
            <a:spLocks noGrp="1"/>
          </p:cNvSpPr>
          <p:nvPr>
            <p:ph type="sldNum" sz="quarter" idx="12"/>
          </p:nvPr>
        </p:nvSpPr>
        <p:spPr/>
        <p:txBody>
          <a:bodyPr/>
          <a:lstStyle/>
          <a:p>
            <a:fld id="{A6975CB3-950E-4025-A1C5-3373A41C9E6B}" type="slidenum">
              <a:rPr lang="fr-FR" smtClean="0"/>
              <a:pPr/>
              <a:t>4</a:t>
            </a:fld>
            <a:endParaRPr lang="fr-FR" dirty="0">
              <a:solidFill>
                <a:schemeClr val="bg1"/>
              </a:solidFill>
            </a:endParaRPr>
          </a:p>
        </p:txBody>
      </p:sp>
    </p:spTree>
    <p:extLst>
      <p:ext uri="{BB962C8B-B14F-4D97-AF65-F5344CB8AC3E}">
        <p14:creationId xmlns:p14="http://schemas.microsoft.com/office/powerpoint/2010/main" val="3702856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8"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9732" name="17% DE DIOXYG7NE"/>
          <p:cNvSpPr>
            <a:spLocks noChangeArrowheads="1"/>
          </p:cNvSpPr>
          <p:nvPr/>
        </p:nvSpPr>
        <p:spPr bwMode="auto">
          <a:xfrm>
            <a:off x="3851002" y="2224982"/>
            <a:ext cx="439578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defRPr/>
            </a:pPr>
            <a:r>
              <a:rPr lang="fr-FR" altLang="fr-FR" sz="2400" b="1" dirty="0">
                <a:latin typeface="+mn-lt"/>
                <a:cs typeface="Arial" panose="020B0604020202020204" pitchFamily="34" charset="0"/>
              </a:rPr>
              <a:t>1 centième de mètre</a:t>
            </a:r>
            <a:endParaRPr lang="fr-FR" altLang="fr-FR" sz="4000" b="1" dirty="0">
              <a:latin typeface="+mn-lt"/>
              <a:cs typeface="Arial" panose="020B0604020202020204" pitchFamily="34" charset="0"/>
            </a:endParaRPr>
          </a:p>
        </p:txBody>
      </p:sp>
      <p:sp>
        <p:nvSpPr>
          <p:cNvPr id="29730" name="Rectangle 3"/>
          <p:cNvSpPr>
            <a:spLocks noChangeArrowheads="1"/>
          </p:cNvSpPr>
          <p:nvPr/>
        </p:nvSpPr>
        <p:spPr bwMode="auto">
          <a:xfrm>
            <a:off x="3899398" y="4667311"/>
            <a:ext cx="3346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2400" b="1" dirty="0">
                <a:latin typeface="+mn-lt"/>
                <a:cs typeface="Arial" panose="020B0604020202020204" pitchFamily="34" charset="0"/>
              </a:rPr>
              <a:t>1 millième de mètre</a:t>
            </a:r>
            <a:endParaRPr lang="fr-FR" altLang="fr-FR" sz="4000" b="1" dirty="0">
              <a:latin typeface="+mn-lt"/>
              <a:cs typeface="Arial" panose="020B0604020202020204" pitchFamily="34" charset="0"/>
            </a:endParaRPr>
          </a:p>
        </p:txBody>
      </p:sp>
      <p:sp>
        <p:nvSpPr>
          <p:cNvPr id="29728" name="Rectangle 4"/>
          <p:cNvSpPr>
            <a:spLocks noChangeArrowheads="1"/>
          </p:cNvSpPr>
          <p:nvPr/>
        </p:nvSpPr>
        <p:spPr bwMode="auto">
          <a:xfrm>
            <a:off x="3846526" y="3435239"/>
            <a:ext cx="3633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2400" b="1" dirty="0">
                <a:latin typeface="+mn-lt"/>
                <a:cs typeface="Arial" panose="020B0604020202020204" pitchFamily="34" charset="0"/>
              </a:rPr>
              <a:t>1 milliardième de mètre</a:t>
            </a:r>
            <a:endParaRPr lang="fr-FR" altLang="fr-FR" sz="4000" b="1" dirty="0">
              <a:latin typeface="+mn-lt"/>
              <a:cs typeface="Arial" panose="020B0604020202020204" pitchFamily="34" charset="0"/>
            </a:endParaRPr>
          </a:p>
        </p:txBody>
      </p:sp>
      <p:sp>
        <p:nvSpPr>
          <p:cNvPr id="29726" name="Rectangle 5"/>
          <p:cNvSpPr>
            <a:spLocks noChangeArrowheads="1"/>
          </p:cNvSpPr>
          <p:nvPr/>
        </p:nvSpPr>
        <p:spPr bwMode="auto">
          <a:xfrm>
            <a:off x="3898251" y="5899383"/>
            <a:ext cx="3897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2400" b="1" dirty="0">
                <a:latin typeface="+mn-lt"/>
                <a:cs typeface="Arial" panose="020B0604020202020204" pitchFamily="34" charset="0"/>
              </a:rPr>
              <a:t>1 millionième de mètre</a:t>
            </a:r>
            <a:endParaRPr lang="fr-FR" altLang="fr-FR" sz="4000" b="1" dirty="0">
              <a:latin typeface="+mn-lt"/>
              <a:cs typeface="Arial" panose="020B0604020202020204" pitchFamily="34" charset="0"/>
            </a:endParaRPr>
          </a:p>
        </p:txBody>
      </p:sp>
      <p:sp>
        <p:nvSpPr>
          <p:cNvPr id="2" name="Titre 1"/>
          <p:cNvSpPr>
            <a:spLocks noGrp="1"/>
          </p:cNvSpPr>
          <p:nvPr>
            <p:ph type="title"/>
          </p:nvPr>
        </p:nvSpPr>
        <p:spPr>
          <a:xfrm>
            <a:off x="1674661" y="365125"/>
            <a:ext cx="10184829" cy="1325563"/>
          </a:xfrm>
        </p:spPr>
        <p:txBody>
          <a:bodyPr/>
          <a:lstStyle/>
          <a:p>
            <a:r>
              <a:rPr lang="fr-FR" altLang="fr-FR" b="1" dirty="0">
                <a:cs typeface="Arial" charset="0"/>
              </a:rPr>
              <a:t>À quoi correspond l’unité de mesure « NANOMÈTRE » ? </a:t>
            </a:r>
            <a:br>
              <a:rPr lang="fr-FR" altLang="fr-FR" b="1" dirty="0">
                <a:solidFill>
                  <a:srgbClr val="6E9DD1"/>
                </a:solidFill>
                <a:cs typeface="Arial" charset="0"/>
              </a:rPr>
            </a:br>
            <a:endParaRPr lang="fr-FR" dirty="0"/>
          </a:p>
        </p:txBody>
      </p:sp>
      <p:sp>
        <p:nvSpPr>
          <p:cNvPr id="4" name="Espace réservé du numéro de diapositive 3">
            <a:extLst>
              <a:ext uri="{FF2B5EF4-FFF2-40B4-BE49-F238E27FC236}">
                <a16:creationId xmlns:a16="http://schemas.microsoft.com/office/drawing/2014/main" id="{E8BA7552-299A-0645-9481-EB1984BC5EF8}"/>
              </a:ext>
            </a:extLst>
          </p:cNvPr>
          <p:cNvSpPr>
            <a:spLocks noGrp="1"/>
          </p:cNvSpPr>
          <p:nvPr>
            <p:ph type="sldNum" sz="quarter" idx="12"/>
          </p:nvPr>
        </p:nvSpPr>
        <p:spPr/>
        <p:txBody>
          <a:bodyPr/>
          <a:lstStyle/>
          <a:p>
            <a:pPr>
              <a:defRPr/>
            </a:pPr>
            <a:fld id="{50240480-DD0E-42A1-8670-F37586A9812A}" type="slidenum">
              <a:rPr lang="fr-FR" altLang="fr-FR" smtClean="0"/>
              <a:pPr>
                <a:defRPr/>
              </a:pPr>
              <a:t>40</a:t>
            </a:fld>
            <a:endParaRPr lang="fr-FR" altLang="fr-FR"/>
          </a:p>
        </p:txBody>
      </p:sp>
      <p:pic>
        <p:nvPicPr>
          <p:cNvPr id="4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1149" y="3217479"/>
            <a:ext cx="842212" cy="885374"/>
          </a:xfrm>
          <a:prstGeom prst="rect">
            <a:avLst/>
          </a:prstGeom>
        </p:spPr>
      </p:pic>
      <p:pic>
        <p:nvPicPr>
          <p:cNvPr id="4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1107" y="5637423"/>
            <a:ext cx="756857" cy="759706"/>
          </a:xfrm>
          <a:prstGeom prst="rect">
            <a:avLst/>
          </a:prstGeom>
        </p:spPr>
      </p:pic>
      <p:pic>
        <p:nvPicPr>
          <p:cNvPr id="4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1106" y="4431549"/>
            <a:ext cx="756857" cy="759706"/>
          </a:xfrm>
          <a:prstGeom prst="rect">
            <a:avLst/>
          </a:prstGeom>
        </p:spPr>
      </p:pic>
      <p:pic>
        <p:nvPicPr>
          <p:cNvPr id="47"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51071" y="2057495"/>
            <a:ext cx="756857" cy="759706"/>
          </a:xfrm>
          <a:prstGeom prst="rect">
            <a:avLst/>
          </a:prstGeom>
        </p:spPr>
      </p:pic>
      <p:pic>
        <p:nvPicPr>
          <p:cNvPr id="42" name="Imag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480314" y="6127566"/>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Image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0695" y="5680215"/>
            <a:ext cx="767773" cy="900000"/>
          </a:xfrm>
          <a:prstGeom prst="rect">
            <a:avLst/>
          </a:prstGeom>
        </p:spPr>
      </p:pic>
      <p:pic>
        <p:nvPicPr>
          <p:cNvPr id="65" name="Imag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3611" y="4448143"/>
            <a:ext cx="767773" cy="900000"/>
          </a:xfrm>
          <a:prstGeom prst="rect">
            <a:avLst/>
          </a:prstGeom>
        </p:spPr>
      </p:pic>
      <p:pic>
        <p:nvPicPr>
          <p:cNvPr id="66" name="Image 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828" y="1987348"/>
            <a:ext cx="767773" cy="900000"/>
          </a:xfrm>
          <a:prstGeom prst="rect">
            <a:avLst/>
          </a:prstGeom>
        </p:spPr>
      </p:pic>
      <p:pic>
        <p:nvPicPr>
          <p:cNvPr id="67" name="Image 66"/>
          <p:cNvPicPr preferRelativeResize="0">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2828" y="3216071"/>
            <a:ext cx="763508" cy="900000"/>
          </a:xfrm>
          <a:prstGeom prst="rect">
            <a:avLst/>
          </a:prstGeom>
        </p:spPr>
      </p:pic>
      <p:pic>
        <p:nvPicPr>
          <p:cNvPr id="21" name="Imag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68533" y="1317628"/>
            <a:ext cx="3510262" cy="4608208"/>
          </a:xfrm>
          <a:prstGeom prst="rect">
            <a:avLst/>
          </a:prstGeom>
        </p:spPr>
      </p:pic>
      <p:sp>
        <p:nvSpPr>
          <p:cNvPr id="22" name="Rectangle 21">
            <a:extLst>
              <a:ext uri="{FF2B5EF4-FFF2-40B4-BE49-F238E27FC236}">
                <a16:creationId xmlns:a16="http://schemas.microsoft.com/office/drawing/2014/main" id="{FB53E73C-3A42-43CF-BFD8-5A3CF3D5E06F}"/>
              </a:ext>
            </a:extLst>
          </p:cNvPr>
          <p:cNvSpPr/>
          <p:nvPr/>
        </p:nvSpPr>
        <p:spPr>
          <a:xfrm>
            <a:off x="3846526" y="3420121"/>
            <a:ext cx="3337341" cy="622555"/>
          </a:xfrm>
          <a:prstGeom prst="rect">
            <a:avLst/>
          </a:prstGeom>
          <a:noFill/>
          <a:ln w="47625">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6544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childTnLst>
              </p:cTn>
              <p:nextCondLst>
                <p:cond evt="onClick" delay="0">
                  <p:tgtEl>
                    <p:spTgt spid="66"/>
                  </p:tgtEl>
                </p:cond>
              </p:nextCondLst>
            </p:seq>
            <p:seq concurrent="1" nextAc="seek">
              <p:cTn id="11" restart="whenNotActive" fill="hold" evtFilter="cancelBubble" nodeType="interactiveSeq">
                <p:stCondLst>
                  <p:cond evt="onClick" delay="0">
                    <p:tgtEl>
                      <p:spTgt spid="67"/>
                    </p:tgtEl>
                  </p:cond>
                </p:stCondLst>
                <p:endSync evt="end" delay="0">
                  <p:rtn val="all"/>
                </p:endSync>
                <p:childTnLst>
                  <p:par>
                    <p:cTn id="12" fill="hold">
                      <p:stCondLst>
                        <p:cond delay="0"/>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80">
                                          <p:stCondLst>
                                            <p:cond delay="0"/>
                                          </p:stCondLst>
                                        </p:cTn>
                                        <p:tgtEl>
                                          <p:spTgt spid="44"/>
                                        </p:tgtEl>
                                      </p:cBhvr>
                                    </p:animEffect>
                                    <p:anim calcmode="lin" valueType="num">
                                      <p:cBhvr>
                                        <p:cTn id="17"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2" dur="26">
                                          <p:stCondLst>
                                            <p:cond delay="650"/>
                                          </p:stCondLst>
                                        </p:cTn>
                                        <p:tgtEl>
                                          <p:spTgt spid="44"/>
                                        </p:tgtEl>
                                      </p:cBhvr>
                                      <p:to x="100000" y="60000"/>
                                    </p:animScale>
                                    <p:animScale>
                                      <p:cBhvr>
                                        <p:cTn id="23" dur="166" decel="50000">
                                          <p:stCondLst>
                                            <p:cond delay="676"/>
                                          </p:stCondLst>
                                        </p:cTn>
                                        <p:tgtEl>
                                          <p:spTgt spid="44"/>
                                        </p:tgtEl>
                                      </p:cBhvr>
                                      <p:to x="100000" y="100000"/>
                                    </p:animScale>
                                    <p:animScale>
                                      <p:cBhvr>
                                        <p:cTn id="24" dur="26">
                                          <p:stCondLst>
                                            <p:cond delay="1312"/>
                                          </p:stCondLst>
                                        </p:cTn>
                                        <p:tgtEl>
                                          <p:spTgt spid="44"/>
                                        </p:tgtEl>
                                      </p:cBhvr>
                                      <p:to x="100000" y="80000"/>
                                    </p:animScale>
                                    <p:animScale>
                                      <p:cBhvr>
                                        <p:cTn id="25" dur="166" decel="50000">
                                          <p:stCondLst>
                                            <p:cond delay="1338"/>
                                          </p:stCondLst>
                                        </p:cTn>
                                        <p:tgtEl>
                                          <p:spTgt spid="44"/>
                                        </p:tgtEl>
                                      </p:cBhvr>
                                      <p:to x="100000" y="100000"/>
                                    </p:animScale>
                                    <p:animScale>
                                      <p:cBhvr>
                                        <p:cTn id="26" dur="26">
                                          <p:stCondLst>
                                            <p:cond delay="1642"/>
                                          </p:stCondLst>
                                        </p:cTn>
                                        <p:tgtEl>
                                          <p:spTgt spid="44"/>
                                        </p:tgtEl>
                                      </p:cBhvr>
                                      <p:to x="100000" y="90000"/>
                                    </p:animScale>
                                    <p:animScale>
                                      <p:cBhvr>
                                        <p:cTn id="27" dur="166" decel="50000">
                                          <p:stCondLst>
                                            <p:cond delay="1668"/>
                                          </p:stCondLst>
                                        </p:cTn>
                                        <p:tgtEl>
                                          <p:spTgt spid="44"/>
                                        </p:tgtEl>
                                      </p:cBhvr>
                                      <p:to x="100000" y="100000"/>
                                    </p:animScale>
                                    <p:animScale>
                                      <p:cBhvr>
                                        <p:cTn id="28" dur="26">
                                          <p:stCondLst>
                                            <p:cond delay="1808"/>
                                          </p:stCondLst>
                                        </p:cTn>
                                        <p:tgtEl>
                                          <p:spTgt spid="44"/>
                                        </p:tgtEl>
                                      </p:cBhvr>
                                      <p:to x="100000" y="95000"/>
                                    </p:animScale>
                                    <p:animScale>
                                      <p:cBhvr>
                                        <p:cTn id="29" dur="166" decel="50000">
                                          <p:stCondLst>
                                            <p:cond delay="1834"/>
                                          </p:stCondLst>
                                        </p:cTn>
                                        <p:tgtEl>
                                          <p:spTgt spid="44"/>
                                        </p:tgtEl>
                                      </p:cBhvr>
                                      <p:to x="100000" y="100000"/>
                                    </p:animScale>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67"/>
                  </p:tgtEl>
                </p:cond>
              </p:nextCondLst>
            </p:seq>
            <p:seq concurrent="1" nextAc="seek">
              <p:cTn id="32" restart="whenNotActive" fill="hold" evtFilter="cancelBubble" nodeType="interactiveSeq">
                <p:stCondLst>
                  <p:cond evt="onClick" delay="0">
                    <p:tgtEl>
                      <p:spTgt spid="65"/>
                    </p:tgtEl>
                  </p:cond>
                </p:stCondLst>
                <p:endSync evt="end" delay="0">
                  <p:rtn val="all"/>
                </p:endSync>
                <p:childTnLst>
                  <p:par>
                    <p:cTn id="33" fill="hold">
                      <p:stCondLst>
                        <p:cond delay="0"/>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1000" fill="hold"/>
                                        <p:tgtEl>
                                          <p:spTgt spid="46"/>
                                        </p:tgtEl>
                                        <p:attrNameLst>
                                          <p:attrName>ppt_w</p:attrName>
                                        </p:attrNameLst>
                                      </p:cBhvr>
                                      <p:tavLst>
                                        <p:tav tm="0">
                                          <p:val>
                                            <p:fltVal val="0"/>
                                          </p:val>
                                        </p:tav>
                                        <p:tav tm="100000">
                                          <p:val>
                                            <p:strVal val="#ppt_w"/>
                                          </p:val>
                                        </p:tav>
                                      </p:tavLst>
                                    </p:anim>
                                    <p:anim calcmode="lin" valueType="num">
                                      <p:cBhvr>
                                        <p:cTn id="38" dur="1000" fill="hold"/>
                                        <p:tgtEl>
                                          <p:spTgt spid="46"/>
                                        </p:tgtEl>
                                        <p:attrNameLst>
                                          <p:attrName>ppt_h</p:attrName>
                                        </p:attrNameLst>
                                      </p:cBhvr>
                                      <p:tavLst>
                                        <p:tav tm="0">
                                          <p:val>
                                            <p:fltVal val="0"/>
                                          </p:val>
                                        </p:tav>
                                        <p:tav tm="100000">
                                          <p:val>
                                            <p:strVal val="#ppt_h"/>
                                          </p:val>
                                        </p:tav>
                                      </p:tavLst>
                                    </p:anim>
                                    <p:anim calcmode="lin" valueType="num">
                                      <p:cBhvr>
                                        <p:cTn id="39" dur="1000" fill="hold"/>
                                        <p:tgtEl>
                                          <p:spTgt spid="46"/>
                                        </p:tgtEl>
                                        <p:attrNameLst>
                                          <p:attrName>style.rotation</p:attrName>
                                        </p:attrNameLst>
                                      </p:cBhvr>
                                      <p:tavLst>
                                        <p:tav tm="0">
                                          <p:val>
                                            <p:fltVal val="90"/>
                                          </p:val>
                                        </p:tav>
                                        <p:tav tm="100000">
                                          <p:val>
                                            <p:fltVal val="0"/>
                                          </p:val>
                                        </p:tav>
                                      </p:tavLst>
                                    </p:anim>
                                    <p:animEffect transition="in" filter="fade">
                                      <p:cBhvr>
                                        <p:cTn id="40" dur="1000"/>
                                        <p:tgtEl>
                                          <p:spTgt spid="46"/>
                                        </p:tgtEl>
                                      </p:cBhvr>
                                    </p:animEffect>
                                  </p:childTnLst>
                                </p:cTn>
                              </p:par>
                            </p:childTnLst>
                          </p:cTn>
                        </p:par>
                      </p:childTnLst>
                    </p:cTn>
                  </p:par>
                </p:childTnLst>
              </p:cTn>
              <p:nextCondLst>
                <p:cond evt="onClick" delay="0">
                  <p:tgtEl>
                    <p:spTgt spid="65"/>
                  </p:tgtEl>
                </p:cond>
              </p:nextCondLst>
            </p:seq>
            <p:seq concurrent="1" nextAc="seek">
              <p:cTn id="41" restart="whenNotActive" fill="hold" evtFilter="cancelBubble" nodeType="interactiveSeq">
                <p:stCondLst>
                  <p:cond evt="onClick" delay="0">
                    <p:tgtEl>
                      <p:spTgt spid="64"/>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style.rotation</p:attrName>
                                        </p:attrNameLst>
                                      </p:cBhvr>
                                      <p:tavLst>
                                        <p:tav tm="0">
                                          <p:val>
                                            <p:fltVal val="90"/>
                                          </p:val>
                                        </p:tav>
                                        <p:tav tm="100000">
                                          <p:val>
                                            <p:fltVal val="0"/>
                                          </p:val>
                                        </p:tav>
                                      </p:tavLst>
                                    </p:anim>
                                    <p:animEffect transition="in" filter="fade">
                                      <p:cBhvr>
                                        <p:cTn id="49" dur="1000"/>
                                        <p:tgtEl>
                                          <p:spTgt spid="45"/>
                                        </p:tgtEl>
                                      </p:cBhvr>
                                    </p:animEffect>
                                  </p:childTnLst>
                                </p:cTn>
                              </p:par>
                            </p:childTnLst>
                          </p:cTn>
                        </p:par>
                      </p:childTnLst>
                    </p:cTn>
                  </p:par>
                </p:childTnLst>
              </p:cTn>
              <p:nextCondLst>
                <p:cond evt="onClick" delay="0">
                  <p:tgtEl>
                    <p:spTgt spid="64"/>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3" name="Imag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23606"/>
          <a:stretch/>
        </p:blipFill>
        <p:spPr>
          <a:xfrm>
            <a:off x="1703388" y="0"/>
            <a:ext cx="10488612" cy="6864748"/>
          </a:xfrm>
          <a:prstGeom prst="rect">
            <a:avLst/>
          </a:prstGeom>
        </p:spPr>
      </p:pic>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41</a:t>
            </a:fld>
            <a:endParaRPr lang="fr-FR" altLang="fr-FR"/>
          </a:p>
        </p:txBody>
      </p:sp>
      <p:sp>
        <p:nvSpPr>
          <p:cNvPr id="28" name="Rectangle 27"/>
          <p:cNvSpPr>
            <a:spLocks noChangeArrowheads="1"/>
          </p:cNvSpPr>
          <p:nvPr/>
        </p:nvSpPr>
        <p:spPr bwMode="auto">
          <a:xfrm rot="16200000">
            <a:off x="10310136" y="3910806"/>
            <a:ext cx="3264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a:solidFill>
                  <a:schemeClr val="bg1"/>
                </a:solidFill>
                <a:latin typeface="+mn-lt"/>
              </a:rPr>
              <a:t>Image par Arak </a:t>
            </a:r>
            <a:r>
              <a:rPr lang="fr-FR" altLang="fr-FR" sz="1800" dirty="0" err="1">
                <a:solidFill>
                  <a:schemeClr val="bg1"/>
                </a:solidFill>
                <a:latin typeface="+mn-lt"/>
              </a:rPr>
              <a:t>Socha</a:t>
            </a:r>
            <a:r>
              <a:rPr lang="fr-FR" altLang="fr-FR" sz="1800" dirty="0">
                <a:solidFill>
                  <a:schemeClr val="bg1"/>
                </a:solidFill>
                <a:latin typeface="+mn-lt"/>
              </a:rPr>
              <a:t> de </a:t>
            </a:r>
            <a:r>
              <a:rPr lang="fr-FR" altLang="fr-FR" sz="1800" dirty="0" err="1">
                <a:solidFill>
                  <a:schemeClr val="bg1"/>
                </a:solidFill>
                <a:latin typeface="+mn-lt"/>
              </a:rPr>
              <a:t>Pixabay</a:t>
            </a:r>
            <a:endParaRPr lang="fr-FR" altLang="fr-FR" sz="1800" dirty="0">
              <a:solidFill>
                <a:schemeClr val="bg1"/>
              </a:solidFill>
              <a:latin typeface="+mn-lt"/>
            </a:endParaRPr>
          </a:p>
        </p:txBody>
      </p:sp>
      <p:pic>
        <p:nvPicPr>
          <p:cNvPr id="27"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98340"/>
      </p:ext>
    </p:extLst>
  </p:cSld>
  <p:clrMapOvr>
    <a:masterClrMapping/>
  </p:clrMapOvr>
  <p:transition spd="slow"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991" y="3738652"/>
            <a:ext cx="2200061" cy="294568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390" y="3803900"/>
            <a:ext cx="2276823" cy="303893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749" y="1176806"/>
            <a:ext cx="2342830" cy="3114011"/>
          </a:xfrm>
          <a:prstGeom prst="rect">
            <a:avLst/>
          </a:prstGeom>
        </p:spPr>
      </p:pic>
      <p:sp>
        <p:nvSpPr>
          <p:cNvPr id="3380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8"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 name="Titre 2"/>
          <p:cNvSpPr>
            <a:spLocks noGrp="1"/>
          </p:cNvSpPr>
          <p:nvPr>
            <p:ph type="title"/>
          </p:nvPr>
        </p:nvSpPr>
        <p:spPr/>
        <p:txBody>
          <a:bodyPr/>
          <a:lstStyle/>
          <a:p>
            <a:r>
              <a:rPr lang="fr-FR" altLang="fr-FR" dirty="0">
                <a:cs typeface="Arial" charset="0"/>
              </a:rPr>
              <a:t>Devine ce qui est observé au microscope sur les images suivantes. </a:t>
            </a:r>
            <a:r>
              <a:rPr lang="fr-FR" altLang="fr-FR" sz="2000" dirty="0">
                <a:cs typeface="Arial" charset="0"/>
              </a:rPr>
              <a:t>Clique sur les images pour vérifier tes réponses.</a:t>
            </a:r>
            <a:br>
              <a:rPr lang="fr-FR" altLang="fr-FR" dirty="0">
                <a:solidFill>
                  <a:srgbClr val="6E9DD1"/>
                </a:solidFill>
                <a:cs typeface="Arial" charset="0"/>
              </a:rPr>
            </a:br>
            <a:endParaRPr lang="fr-FR" dirty="0"/>
          </a:p>
        </p:txBody>
      </p:sp>
      <p:sp>
        <p:nvSpPr>
          <p:cNvPr id="4" name="Espace réservé du numéro de diapositive 3">
            <a:extLst>
              <a:ext uri="{FF2B5EF4-FFF2-40B4-BE49-F238E27FC236}">
                <a16:creationId xmlns:a16="http://schemas.microsoft.com/office/drawing/2014/main" id="{E8BA7552-299A-0645-9481-EB1984BC5EF8}"/>
              </a:ext>
            </a:extLst>
          </p:cNvPr>
          <p:cNvSpPr>
            <a:spLocks noGrp="1"/>
          </p:cNvSpPr>
          <p:nvPr>
            <p:ph type="sldNum" sz="quarter" idx="12"/>
          </p:nvPr>
        </p:nvSpPr>
        <p:spPr/>
        <p:txBody>
          <a:bodyPr/>
          <a:lstStyle/>
          <a:p>
            <a:pPr>
              <a:defRPr/>
            </a:pPr>
            <a:fld id="{50240480-DD0E-42A1-8670-F37586A9812A}" type="slidenum">
              <a:rPr lang="fr-FR" altLang="fr-FR" smtClean="0"/>
              <a:pPr>
                <a:defRPr/>
              </a:pPr>
              <a:t>42</a:t>
            </a:fld>
            <a:endParaRPr lang="fr-FR" altLang="fr-FR"/>
          </a:p>
        </p:txBody>
      </p:sp>
      <p:pic>
        <p:nvPicPr>
          <p:cNvPr id="38" name="Image 37">
            <a:extLst>
              <a:ext uri="{FF2B5EF4-FFF2-40B4-BE49-F238E27FC236}">
                <a16:creationId xmlns:a16="http://schemas.microsoft.com/office/drawing/2014/main" id="{C443836D-9E25-F644-AB3B-973AF4514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011" y="1178732"/>
            <a:ext cx="2162742" cy="2883656"/>
          </a:xfrm>
          <a:prstGeom prst="rect">
            <a:avLst/>
          </a:prstGeom>
        </p:spPr>
      </p:pic>
      <p:sp>
        <p:nvSpPr>
          <p:cNvPr id="2" name="ZoneTexte 1">
            <a:extLst>
              <a:ext uri="{FF2B5EF4-FFF2-40B4-BE49-F238E27FC236}">
                <a16:creationId xmlns:a16="http://schemas.microsoft.com/office/drawing/2014/main" id="{2751187C-BBA3-F94F-92D8-C26C6BF4823F}"/>
              </a:ext>
            </a:extLst>
          </p:cNvPr>
          <p:cNvSpPr txBox="1"/>
          <p:nvPr/>
        </p:nvSpPr>
        <p:spPr>
          <a:xfrm>
            <a:off x="3693049" y="3607683"/>
            <a:ext cx="1476686" cy="400110"/>
          </a:xfrm>
          <a:prstGeom prst="rect">
            <a:avLst/>
          </a:prstGeom>
          <a:noFill/>
        </p:spPr>
        <p:txBody>
          <a:bodyPr wrap="none" rtlCol="0">
            <a:spAutoFit/>
          </a:bodyPr>
          <a:lstStyle/>
          <a:p>
            <a:r>
              <a:rPr lang="fr-FR" sz="2000" b="1" dirty="0">
                <a:latin typeface="+mn-lt"/>
              </a:rPr>
              <a:t>Moisissures</a:t>
            </a:r>
          </a:p>
        </p:txBody>
      </p:sp>
      <p:pic>
        <p:nvPicPr>
          <p:cNvPr id="12" name="Image 11">
            <a:hlinkClick r:id="rId7" action="ppaction://hlinksldjump"/>
            <a:extLst>
              <a:ext uri="{FF2B5EF4-FFF2-40B4-BE49-F238E27FC236}">
                <a16:creationId xmlns:a16="http://schemas.microsoft.com/office/drawing/2014/main" id="{EC1C8FB0-7B3D-4734-AF35-5F21286F32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sp>
        <p:nvSpPr>
          <p:cNvPr id="14" name="ZoneTexte 13">
            <a:extLst>
              <a:ext uri="{FF2B5EF4-FFF2-40B4-BE49-F238E27FC236}">
                <a16:creationId xmlns:a16="http://schemas.microsoft.com/office/drawing/2014/main" id="{3AEEBA8F-1993-4200-89CD-556AA4965CCD}"/>
              </a:ext>
            </a:extLst>
          </p:cNvPr>
          <p:cNvSpPr txBox="1"/>
          <p:nvPr/>
        </p:nvSpPr>
        <p:spPr>
          <a:xfrm>
            <a:off x="7633429" y="3607683"/>
            <a:ext cx="1364028" cy="400110"/>
          </a:xfrm>
          <a:prstGeom prst="rect">
            <a:avLst/>
          </a:prstGeom>
          <a:noFill/>
        </p:spPr>
        <p:txBody>
          <a:bodyPr wrap="none" rtlCol="0">
            <a:spAutoFit/>
          </a:bodyPr>
          <a:lstStyle/>
          <a:p>
            <a:r>
              <a:rPr lang="fr-FR" sz="2000" b="1" dirty="0">
                <a:latin typeface="+mn-lt"/>
              </a:rPr>
              <a:t>Poussières</a:t>
            </a:r>
          </a:p>
        </p:txBody>
      </p:sp>
      <p:sp>
        <p:nvSpPr>
          <p:cNvPr id="16" name="ZoneTexte 15">
            <a:extLst>
              <a:ext uri="{FF2B5EF4-FFF2-40B4-BE49-F238E27FC236}">
                <a16:creationId xmlns:a16="http://schemas.microsoft.com/office/drawing/2014/main" id="{51D0B958-6C86-4AAE-8C67-9858C96B711D}"/>
              </a:ext>
            </a:extLst>
          </p:cNvPr>
          <p:cNvSpPr txBox="1"/>
          <p:nvPr/>
        </p:nvSpPr>
        <p:spPr>
          <a:xfrm>
            <a:off x="7166059" y="6242367"/>
            <a:ext cx="2367123" cy="400110"/>
          </a:xfrm>
          <a:prstGeom prst="rect">
            <a:avLst/>
          </a:prstGeom>
          <a:noFill/>
        </p:spPr>
        <p:txBody>
          <a:bodyPr wrap="none" rtlCol="0">
            <a:spAutoFit/>
          </a:bodyPr>
          <a:lstStyle/>
          <a:p>
            <a:r>
              <a:rPr lang="fr-FR" sz="2000" b="1" dirty="0">
                <a:latin typeface="+mn-lt"/>
              </a:rPr>
              <a:t>Cendres d’allumette</a:t>
            </a:r>
          </a:p>
        </p:txBody>
      </p:sp>
      <p:sp>
        <p:nvSpPr>
          <p:cNvPr id="17" name="ZoneTexte 16">
            <a:extLst>
              <a:ext uri="{FF2B5EF4-FFF2-40B4-BE49-F238E27FC236}">
                <a16:creationId xmlns:a16="http://schemas.microsoft.com/office/drawing/2014/main" id="{15FE3ECC-DC93-4D0F-B2CE-44E7A26D7CF5}"/>
              </a:ext>
            </a:extLst>
          </p:cNvPr>
          <p:cNvSpPr txBox="1"/>
          <p:nvPr/>
        </p:nvSpPr>
        <p:spPr>
          <a:xfrm>
            <a:off x="3826786" y="6242367"/>
            <a:ext cx="1055802" cy="400110"/>
          </a:xfrm>
          <a:prstGeom prst="rect">
            <a:avLst/>
          </a:prstGeom>
          <a:noFill/>
        </p:spPr>
        <p:txBody>
          <a:bodyPr wrap="none" rtlCol="0">
            <a:spAutoFit/>
          </a:bodyPr>
          <a:lstStyle/>
          <a:p>
            <a:r>
              <a:rPr lang="fr-FR" sz="2000" b="1" dirty="0">
                <a:latin typeface="+mn-lt"/>
              </a:rPr>
              <a:t>Masque</a:t>
            </a:r>
          </a:p>
        </p:txBody>
      </p:sp>
      <p:sp>
        <p:nvSpPr>
          <p:cNvPr id="11" name="Ellipse 10"/>
          <p:cNvSpPr/>
          <p:nvPr/>
        </p:nvSpPr>
        <p:spPr>
          <a:xfrm>
            <a:off x="3390555" y="1457591"/>
            <a:ext cx="2081675" cy="2081675"/>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25" name="Ellipse 24"/>
          <p:cNvSpPr/>
          <p:nvPr/>
        </p:nvSpPr>
        <p:spPr>
          <a:xfrm>
            <a:off x="3390555" y="4106097"/>
            <a:ext cx="2081675" cy="2081675"/>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26" name="Ellipse 25"/>
          <p:cNvSpPr/>
          <p:nvPr/>
        </p:nvSpPr>
        <p:spPr>
          <a:xfrm>
            <a:off x="7249471" y="4106097"/>
            <a:ext cx="2081675" cy="2081675"/>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27" name="Ellipse 26"/>
          <p:cNvSpPr/>
          <p:nvPr/>
        </p:nvSpPr>
        <p:spPr>
          <a:xfrm>
            <a:off x="7249471" y="1512798"/>
            <a:ext cx="2081675" cy="2081675"/>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538555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2" grpId="0"/>
      <p:bldP spid="14"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altLang="fr-FR" b="1" dirty="0">
                <a:solidFill>
                  <a:srgbClr val="F26522"/>
                </a:solidFill>
              </a:rPr>
              <a:t>Travaux pratiques : « l’infiniment petit »</a:t>
            </a:r>
            <a:br>
              <a:rPr lang="fr-FR" altLang="fr-FR" b="1" dirty="0"/>
            </a:br>
            <a:endParaRPr lang="fr-FR" dirty="0"/>
          </a:p>
        </p:txBody>
      </p:sp>
      <p:sp>
        <p:nvSpPr>
          <p:cNvPr id="20" name="Espace réservé du contenu 19"/>
          <p:cNvSpPr>
            <a:spLocks noGrp="1"/>
          </p:cNvSpPr>
          <p:nvPr>
            <p:ph sz="quarter" idx="4"/>
          </p:nvPr>
        </p:nvSpPr>
        <p:spPr/>
        <p:txBody>
          <a:bodyPr/>
          <a:lstStyle/>
          <a:p>
            <a:r>
              <a:rPr lang="fr-FR" dirty="0"/>
              <a:t>A ton tour d’observer ce qui t’entoure au microscope !</a:t>
            </a:r>
            <a:endParaRPr lang="fr-FR" sz="2000" dirty="0"/>
          </a:p>
          <a:p>
            <a:pPr marL="0" indent="0">
              <a:buNone/>
            </a:pPr>
            <a:endParaRPr lang="fr-FR" dirty="0"/>
          </a:p>
        </p:txBody>
      </p:sp>
      <p:sp>
        <p:nvSpPr>
          <p:cNvPr id="2" name="Espace réservé du numéro de diapositive 1">
            <a:extLst>
              <a:ext uri="{FF2B5EF4-FFF2-40B4-BE49-F238E27FC236}">
                <a16:creationId xmlns:a16="http://schemas.microsoft.com/office/drawing/2014/main" id="{3271A3C9-F4D9-4142-B52C-DF63F0BE00A0}"/>
              </a:ext>
            </a:extLst>
          </p:cNvPr>
          <p:cNvSpPr>
            <a:spLocks noGrp="1"/>
          </p:cNvSpPr>
          <p:nvPr>
            <p:ph type="sldNum" sz="quarter" idx="12"/>
          </p:nvPr>
        </p:nvSpPr>
        <p:spPr/>
        <p:txBody>
          <a:bodyPr/>
          <a:lstStyle/>
          <a:p>
            <a:pPr>
              <a:defRPr/>
            </a:pPr>
            <a:fld id="{50240480-DD0E-42A1-8670-F37586A9812A}" type="slidenum">
              <a:rPr lang="fr-FR" altLang="fr-FR" smtClean="0"/>
              <a:pPr>
                <a:defRPr/>
              </a:pPr>
              <a:t>43</a:t>
            </a:fld>
            <a:endParaRPr lang="fr-FR" altLang="fr-FR"/>
          </a:p>
        </p:txBody>
      </p:sp>
      <p:pic>
        <p:nvPicPr>
          <p:cNvPr id="12"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927227" y="1180306"/>
            <a:ext cx="3944379" cy="54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333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12" name="Espace réservé du contenu 11"/>
          <p:cNvSpPr>
            <a:spLocks noGrp="1"/>
          </p:cNvSpPr>
          <p:nvPr>
            <p:ph sz="quarter" idx="13"/>
          </p:nvPr>
        </p:nvSpPr>
        <p:spPr/>
        <p:txBody>
          <a:bodyPr/>
          <a:lstStyle/>
          <a:p>
            <a:endParaRPr lang="fr-FR" dirty="0"/>
          </a:p>
        </p:txBody>
      </p:sp>
      <p:sp>
        <p:nvSpPr>
          <p:cNvPr id="2" name="Ellipse 1"/>
          <p:cNvSpPr/>
          <p:nvPr/>
        </p:nvSpPr>
        <p:spPr>
          <a:xfrm>
            <a:off x="1569758" y="-67478"/>
            <a:ext cx="9486168" cy="5936898"/>
          </a:xfrm>
          <a:prstGeom prst="ellipse">
            <a:avLst/>
          </a:prstGeom>
          <a:solidFill>
            <a:srgbClr val="DAEDEC"/>
          </a:solidFill>
          <a:ln>
            <a:solidFill>
              <a:srgbClr val="DAEDEC"/>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2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05439" y="329346"/>
            <a:ext cx="10708416" cy="541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4"/>
          </p:nvPr>
        </p:nvSpPr>
        <p:spPr>
          <a:xfrm>
            <a:off x="1846850" y="6015571"/>
            <a:ext cx="8165367" cy="703132"/>
          </a:xfrm>
        </p:spPr>
        <p:txBody>
          <a:bodyPr/>
          <a:lstStyle/>
          <a:p>
            <a:r>
              <a:rPr lang="fr-FR" dirty="0"/>
              <a:t>Les causes de la pollution de l’air</a:t>
            </a:r>
          </a:p>
        </p:txBody>
      </p:sp>
      <p:sp>
        <p:nvSpPr>
          <p:cNvPr id="3" name="Espace réservé du numéro de diapositive 2"/>
          <p:cNvSpPr>
            <a:spLocks noGrp="1"/>
          </p:cNvSpPr>
          <p:nvPr>
            <p:ph type="sldNum" sz="quarter" idx="12"/>
          </p:nvPr>
        </p:nvSpPr>
        <p:spPr/>
        <p:txBody>
          <a:bodyPr/>
          <a:lstStyle/>
          <a:p>
            <a:fld id="{A6975CB3-950E-4025-A1C5-3373A41C9E6B}" type="slidenum">
              <a:rPr lang="fr-FR" smtClean="0"/>
              <a:pPr/>
              <a:t>44</a:t>
            </a:fld>
            <a:endParaRPr lang="fr-FR" dirty="0">
              <a:solidFill>
                <a:schemeClr val="bg1"/>
              </a:solidFill>
            </a:endParaRPr>
          </a:p>
        </p:txBody>
      </p:sp>
    </p:spTree>
    <p:extLst>
      <p:ext uri="{BB962C8B-B14F-4D97-AF65-F5344CB8AC3E}">
        <p14:creationId xmlns:p14="http://schemas.microsoft.com/office/powerpoint/2010/main" val="33800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1893164" y="1645627"/>
            <a:ext cx="3170237" cy="2441422"/>
            <a:chOff x="1893164" y="1645627"/>
            <a:chExt cx="3170237" cy="2441422"/>
          </a:xfrm>
        </p:grpSpPr>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473" y="1645627"/>
              <a:ext cx="2338200" cy="21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2"/>
            <p:cNvSpPr>
              <a:spLocks noChangeArrowheads="1"/>
            </p:cNvSpPr>
            <p:nvPr/>
          </p:nvSpPr>
          <p:spPr bwMode="auto">
            <a:xfrm>
              <a:off x="1893164" y="3690174"/>
              <a:ext cx="3170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transports</a:t>
              </a:r>
            </a:p>
          </p:txBody>
        </p:sp>
      </p:grpSp>
      <p:sp>
        <p:nvSpPr>
          <p:cNvPr id="101" name="Titre 2"/>
          <p:cNvSpPr txBox="1">
            <a:spLocks/>
          </p:cNvSpPr>
          <p:nvPr/>
        </p:nvSpPr>
        <p:spPr>
          <a:xfrm>
            <a:off x="1674662" y="365125"/>
            <a:ext cx="1016635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altLang="fr-FR" sz="3600" b="1" dirty="0">
                <a:cs typeface="Arial" charset="0"/>
              </a:rPr>
              <a:t>Quelles sont les principales causes de pollution de l’air liées à l’homme ? </a:t>
            </a:r>
            <a:br>
              <a:rPr lang="fr-FR" altLang="fr-FR" sz="3600" b="1" dirty="0">
                <a:solidFill>
                  <a:srgbClr val="6E9DD1"/>
                </a:solidFill>
                <a:cs typeface="Arial" charset="0"/>
              </a:rPr>
            </a:br>
            <a:endParaRPr lang="fr-FR" sz="3600" dirty="0"/>
          </a:p>
        </p:txBody>
      </p:sp>
      <p:grpSp>
        <p:nvGrpSpPr>
          <p:cNvPr id="75" name="Groupe 6"/>
          <p:cNvGrpSpPr>
            <a:grpSpLocks/>
          </p:cNvGrpSpPr>
          <p:nvPr/>
        </p:nvGrpSpPr>
        <p:grpSpPr bwMode="auto">
          <a:xfrm>
            <a:off x="9886116" y="4374118"/>
            <a:ext cx="2061510" cy="2262091"/>
            <a:chOff x="7609691" y="4330821"/>
            <a:chExt cx="2062503" cy="2262447"/>
          </a:xfrm>
        </p:grpSpPr>
        <p:pic>
          <p:nvPicPr>
            <p:cNvPr id="77" name="Imag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609691" y="5068779"/>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Bulle ronde"/>
            <p:cNvSpPr/>
            <p:nvPr/>
          </p:nvSpPr>
          <p:spPr bwMode="auto">
            <a:xfrm>
              <a:off x="7914239" y="4330821"/>
              <a:ext cx="1757955" cy="989806"/>
            </a:xfrm>
            <a:prstGeom prst="wedgeEllipseCallout">
              <a:avLst>
                <a:gd name="adj1" fmla="val -4583"/>
                <a:gd name="adj2" fmla="val 594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79" name="ZoneTexte 14"/>
            <p:cNvSpPr txBox="1">
              <a:spLocks noChangeArrowheads="1"/>
            </p:cNvSpPr>
            <p:nvPr/>
          </p:nvSpPr>
          <p:spPr bwMode="auto">
            <a:xfrm>
              <a:off x="8028831" y="4419333"/>
              <a:ext cx="1550828" cy="83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latin typeface="+mn-lt"/>
                  <a:cs typeface="Calibri" panose="020F0502020204030204" pitchFamily="34" charset="0"/>
                </a:rPr>
                <a:t>Et d’autres encore comme les incendies liés à l’homme et l’activité numérique.</a:t>
              </a:r>
            </a:p>
          </p:txBody>
        </p:sp>
      </p:grpSp>
      <p:grpSp>
        <p:nvGrpSpPr>
          <p:cNvPr id="12" name="Groupe 11"/>
          <p:cNvGrpSpPr/>
          <p:nvPr/>
        </p:nvGrpSpPr>
        <p:grpSpPr>
          <a:xfrm>
            <a:off x="1202815" y="4444241"/>
            <a:ext cx="2097087" cy="2341590"/>
            <a:chOff x="2429738" y="4629441"/>
            <a:chExt cx="2097087" cy="2341590"/>
          </a:xfrm>
        </p:grpSpPr>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647141" y="4629441"/>
              <a:ext cx="1682750" cy="173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2"/>
            <p:cNvSpPr>
              <a:spLocks noChangeArrowheads="1"/>
            </p:cNvSpPr>
            <p:nvPr/>
          </p:nvSpPr>
          <p:spPr bwMode="auto">
            <a:xfrm>
              <a:off x="2429738" y="6263145"/>
              <a:ext cx="2097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L’activité agricole et l’élevage</a:t>
              </a:r>
            </a:p>
          </p:txBody>
        </p:sp>
      </p:grpSp>
      <p:grpSp>
        <p:nvGrpSpPr>
          <p:cNvPr id="10" name="Groupe 9"/>
          <p:cNvGrpSpPr/>
          <p:nvPr/>
        </p:nvGrpSpPr>
        <p:grpSpPr>
          <a:xfrm>
            <a:off x="4919210" y="1347470"/>
            <a:ext cx="3908333" cy="2741196"/>
            <a:chOff x="4919210" y="1347470"/>
            <a:chExt cx="3908333" cy="2741196"/>
          </a:xfrm>
        </p:grpSpPr>
        <p:pic>
          <p:nvPicPr>
            <p:cNvPr id="6146"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811071" y="1347470"/>
              <a:ext cx="2546284" cy="245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2"/>
            <p:cNvSpPr>
              <a:spLocks noChangeArrowheads="1"/>
            </p:cNvSpPr>
            <p:nvPr/>
          </p:nvSpPr>
          <p:spPr bwMode="auto">
            <a:xfrm>
              <a:off x="4919210" y="3688556"/>
              <a:ext cx="3908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usines</a:t>
              </a:r>
            </a:p>
          </p:txBody>
        </p:sp>
      </p:grpSp>
      <p:grpSp>
        <p:nvGrpSpPr>
          <p:cNvPr id="11" name="Groupe 10"/>
          <p:cNvGrpSpPr/>
          <p:nvPr/>
        </p:nvGrpSpPr>
        <p:grpSpPr>
          <a:xfrm>
            <a:off x="8661622" y="1373194"/>
            <a:ext cx="3132138" cy="2869360"/>
            <a:chOff x="8661622" y="1373194"/>
            <a:chExt cx="3132138" cy="2869360"/>
          </a:xfrm>
        </p:grpSpPr>
        <p:pic>
          <p:nvPicPr>
            <p:cNvPr id="6153"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280326" y="1373194"/>
              <a:ext cx="1894730" cy="229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32"/>
            <p:cNvSpPr>
              <a:spLocks noChangeArrowheads="1"/>
            </p:cNvSpPr>
            <p:nvPr/>
          </p:nvSpPr>
          <p:spPr bwMode="auto">
            <a:xfrm>
              <a:off x="8661622" y="3534668"/>
              <a:ext cx="31321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chauffage ou la climatisation</a:t>
              </a:r>
            </a:p>
          </p:txBody>
        </p:sp>
      </p:grpSp>
      <p:grpSp>
        <p:nvGrpSpPr>
          <p:cNvPr id="13" name="Groupe 12"/>
          <p:cNvGrpSpPr/>
          <p:nvPr/>
        </p:nvGrpSpPr>
        <p:grpSpPr>
          <a:xfrm>
            <a:off x="3824613" y="4241307"/>
            <a:ext cx="2468563" cy="2453728"/>
            <a:chOff x="5688146" y="4426507"/>
            <a:chExt cx="2468563" cy="2453728"/>
          </a:xfrm>
        </p:grpSpPr>
        <p:pic>
          <p:nvPicPr>
            <p:cNvPr id="40" name="Imag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087402" y="4426507"/>
              <a:ext cx="1670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2"/>
            <p:cNvSpPr>
              <a:spLocks noChangeArrowheads="1"/>
            </p:cNvSpPr>
            <p:nvPr/>
          </p:nvSpPr>
          <p:spPr bwMode="auto">
            <a:xfrm>
              <a:off x="5688146" y="6265873"/>
              <a:ext cx="246856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fr-FR" altLang="fr-FR" sz="1800" b="1" dirty="0">
                  <a:latin typeface="+mn-lt"/>
                  <a:cs typeface="Calibri" panose="020F0502020204030204" pitchFamily="34" charset="0"/>
                </a:rPr>
                <a:t>L’activité domestique</a:t>
              </a:r>
              <a:br>
                <a:rPr lang="fr-FR" altLang="fr-FR" sz="1800" b="1" dirty="0">
                  <a:latin typeface="+mn-lt"/>
                  <a:cs typeface="Calibri" panose="020F0502020204030204" pitchFamily="34" charset="0"/>
                </a:rPr>
              </a:br>
              <a:endParaRPr lang="fr-FR" altLang="fr-FR" sz="1600" b="1" dirty="0">
                <a:latin typeface="+mn-lt"/>
                <a:cs typeface="Calibri" panose="020F0502020204030204" pitchFamily="34" charset="0"/>
              </a:endParaRPr>
            </a:p>
          </p:txBody>
        </p:sp>
      </p:grpSp>
      <p:pic>
        <p:nvPicPr>
          <p:cNvPr id="76" name="Btn_Camera_Txt1">
            <a:hlinkClick r:id="rId9"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6085220" y="6237213"/>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Imag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4399695" y="3666409"/>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Image 10">
            <a:hlinkClick r:id="rId13"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7964878" y="3666409"/>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Image 10">
            <a:hlinkClick r:id="rId14"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3172772" y="6237213"/>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Btn_Camera_Txt1">
            <a:hlinkClick r:id="rId15"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3156647" y="5744656"/>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0" y="6572237"/>
            <a:ext cx="1113253" cy="307777"/>
          </a:xfrm>
          <a:prstGeom prst="rect">
            <a:avLst/>
          </a:prstGeom>
          <a:noFill/>
        </p:spPr>
        <p:txBody>
          <a:bodyPr wrap="none" rtlCol="0">
            <a:spAutoFit/>
          </a:bodyPr>
          <a:lstStyle/>
          <a:p>
            <a:r>
              <a:rPr lang="fr-FR" sz="1400" dirty="0"/>
              <a:t>T.U.C.AG.AD</a:t>
            </a:r>
          </a:p>
        </p:txBody>
      </p:sp>
      <p:grpSp>
        <p:nvGrpSpPr>
          <p:cNvPr id="82" name="Groupe 1"/>
          <p:cNvGrpSpPr/>
          <p:nvPr/>
        </p:nvGrpSpPr>
        <p:grpSpPr>
          <a:xfrm>
            <a:off x="2996013" y="2310982"/>
            <a:ext cx="1015200" cy="1015200"/>
            <a:chOff x="2979068" y="2181479"/>
            <a:chExt cx="1015200" cy="1015200"/>
          </a:xfrm>
          <a:solidFill>
            <a:srgbClr val="42C4E3"/>
          </a:solidFill>
        </p:grpSpPr>
        <p:sp>
          <p:nvSpPr>
            <p:cNvPr id="84"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85"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86" name="Groupe 85"/>
          <p:cNvGrpSpPr/>
          <p:nvPr/>
        </p:nvGrpSpPr>
        <p:grpSpPr>
          <a:xfrm>
            <a:off x="9725308" y="2310982"/>
            <a:ext cx="1015200" cy="1015200"/>
            <a:chOff x="9725308" y="2293938"/>
            <a:chExt cx="1015200" cy="1015200"/>
          </a:xfrm>
        </p:grpSpPr>
        <p:sp>
          <p:nvSpPr>
            <p:cNvPr id="87"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88"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89" name="Groupe 88"/>
          <p:cNvGrpSpPr/>
          <p:nvPr/>
        </p:nvGrpSpPr>
        <p:grpSpPr>
          <a:xfrm>
            <a:off x="4638863" y="4947424"/>
            <a:ext cx="1015200" cy="1015200"/>
            <a:chOff x="6250282" y="5007328"/>
            <a:chExt cx="1015200" cy="1015200"/>
          </a:xfrm>
        </p:grpSpPr>
        <p:sp>
          <p:nvSpPr>
            <p:cNvPr id="90"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1"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92" name="Groupe 91"/>
          <p:cNvGrpSpPr/>
          <p:nvPr/>
        </p:nvGrpSpPr>
        <p:grpSpPr>
          <a:xfrm>
            <a:off x="1765761" y="4947424"/>
            <a:ext cx="1015200" cy="1015200"/>
            <a:chOff x="3027027" y="5047015"/>
            <a:chExt cx="1015200" cy="1015200"/>
          </a:xfrm>
        </p:grpSpPr>
        <p:sp>
          <p:nvSpPr>
            <p:cNvPr id="93"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4"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95" name="Groupe 2"/>
          <p:cNvGrpSpPr/>
          <p:nvPr/>
        </p:nvGrpSpPr>
        <p:grpSpPr>
          <a:xfrm>
            <a:off x="6459653" y="2310982"/>
            <a:ext cx="1015200" cy="1015200"/>
            <a:chOff x="6429109" y="2275219"/>
            <a:chExt cx="1015200" cy="1015200"/>
          </a:xfrm>
        </p:grpSpPr>
        <p:sp>
          <p:nvSpPr>
            <p:cNvPr id="96"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7"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98" name="Groupe 97"/>
          <p:cNvGrpSpPr/>
          <p:nvPr/>
        </p:nvGrpSpPr>
        <p:grpSpPr>
          <a:xfrm>
            <a:off x="10385066" y="4947424"/>
            <a:ext cx="1015200" cy="1015200"/>
            <a:chOff x="9902970" y="5173076"/>
            <a:chExt cx="1015200" cy="1015200"/>
          </a:xfrm>
        </p:grpSpPr>
        <p:sp>
          <p:nvSpPr>
            <p:cNvPr id="99"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00"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7</a:t>
              </a:r>
            </a:p>
          </p:txBody>
        </p:sp>
      </p:gr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45</a:t>
            </a:fld>
            <a:endParaRPr lang="fr-FR" dirty="0">
              <a:solidFill>
                <a:schemeClr val="bg1"/>
              </a:solidFill>
            </a:endParaRPr>
          </a:p>
        </p:txBody>
      </p:sp>
      <p:pic>
        <p:nvPicPr>
          <p:cNvPr id="47" name="Image 2" descr="Une image contenant jouet, poupée, table, gâteau&#10;&#10;Description générée automatiquement">
            <a:extLst>
              <a:ext uri="{FF2B5EF4-FFF2-40B4-BE49-F238E27FC236}">
                <a16:creationId xmlns:a16="http://schemas.microsoft.com/office/drawing/2014/main" id="{44AE7D94-1DA9-483A-A987-F29F4D2D887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18016" y="4371479"/>
            <a:ext cx="2579418" cy="173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e 47">
            <a:extLst>
              <a:ext uri="{FF2B5EF4-FFF2-40B4-BE49-F238E27FC236}">
                <a16:creationId xmlns:a16="http://schemas.microsoft.com/office/drawing/2014/main" id="{218E294D-E983-4C27-A0EF-4415244B0456}"/>
              </a:ext>
            </a:extLst>
          </p:cNvPr>
          <p:cNvGrpSpPr/>
          <p:nvPr/>
        </p:nvGrpSpPr>
        <p:grpSpPr>
          <a:xfrm>
            <a:off x="7511965" y="4947424"/>
            <a:ext cx="1015200" cy="1015200"/>
            <a:chOff x="9902970" y="5173076"/>
            <a:chExt cx="1015200" cy="1015200"/>
          </a:xfrm>
        </p:grpSpPr>
        <p:sp>
          <p:nvSpPr>
            <p:cNvPr id="49" name="Numéro 6">
              <a:extLst>
                <a:ext uri="{FF2B5EF4-FFF2-40B4-BE49-F238E27FC236}">
                  <a16:creationId xmlns:a16="http://schemas.microsoft.com/office/drawing/2014/main" id="{835DAD46-F6A4-4973-9A7E-888372AC595F}"/>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F1008979-C8C3-4C8A-B393-27392F51EFA6}"/>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51" name="Rectangle 32">
            <a:extLst>
              <a:ext uri="{FF2B5EF4-FFF2-40B4-BE49-F238E27FC236}">
                <a16:creationId xmlns:a16="http://schemas.microsoft.com/office/drawing/2014/main" id="{F565E3C3-878A-4FA1-A05E-FB5FFD26F653}"/>
              </a:ext>
            </a:extLst>
          </p:cNvPr>
          <p:cNvSpPr>
            <a:spLocks noChangeArrowheads="1"/>
          </p:cNvSpPr>
          <p:nvPr/>
        </p:nvSpPr>
        <p:spPr bwMode="auto">
          <a:xfrm>
            <a:off x="6754938" y="6082598"/>
            <a:ext cx="246856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fr-FR" altLang="fr-FR" sz="1800" b="1" dirty="0">
                <a:latin typeface="+mn-lt"/>
                <a:cs typeface="Calibri" panose="020F0502020204030204" pitchFamily="34" charset="0"/>
              </a:rPr>
              <a:t>La cigarette</a:t>
            </a:r>
            <a:br>
              <a:rPr lang="fr-FR" altLang="fr-FR" sz="1800" b="1" dirty="0">
                <a:latin typeface="+mn-lt"/>
                <a:cs typeface="Calibri" panose="020F0502020204030204" pitchFamily="34" charset="0"/>
              </a:rPr>
            </a:br>
            <a:endParaRPr lang="fr-FR" altLang="fr-FR" sz="1600" b="1" dirty="0">
              <a:latin typeface="+mn-lt"/>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1" restart="whenNotActive" fill="hold" evtFilter="cancelBubble" nodeType="interactiveSeq">
                <p:stCondLst>
                  <p:cond evt="onClick" delay="0">
                    <p:tgtEl>
                      <p:spTgt spid="9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withEffect">
                                  <p:stCondLst>
                                    <p:cond delay="0"/>
                                  </p:stCondLst>
                                  <p:childTnLst>
                                    <p:set>
                                      <p:cBhvr>
                                        <p:cTn id="15" dur="1" fill="hold">
                                          <p:stCondLst>
                                            <p:cond delay="0"/>
                                          </p:stCondLst>
                                        </p:cTn>
                                        <p:tgtEl>
                                          <p:spTgt spid="9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20" restart="whenNotActive" fill="hold" evtFilter="cancelBubble" nodeType="interactiveSeq">
                <p:stCondLst>
                  <p:cond evt="onClick" delay="0">
                    <p:tgtEl>
                      <p:spTgt spid="8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8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86"/>
                  </p:tgtEl>
                </p:cond>
              </p:nextCondLst>
            </p:seq>
            <p:seq concurrent="1" nextAc="seek">
              <p:cTn id="27" restart="whenNotActive" fill="hold" evtFilter="cancelBubble" nodeType="interactiveSeq">
                <p:stCondLst>
                  <p:cond evt="onClick" delay="0">
                    <p:tgtEl>
                      <p:spTgt spid="8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8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36" restart="whenNotActive" fill="hold" evtFilter="cancelBubble" nodeType="interactiveSeq">
                <p:stCondLst>
                  <p:cond evt="onClick" delay="0">
                    <p:tgtEl>
                      <p:spTgt spid="98"/>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withEffect">
                                  <p:stCondLst>
                                    <p:cond delay="0"/>
                                  </p:stCondLst>
                                  <p:childTnLst>
                                    <p:set>
                                      <p:cBhvr>
                                        <p:cTn id="40" dur="1" fill="hold">
                                          <p:stCondLst>
                                            <p:cond delay="0"/>
                                          </p:stCondLst>
                                        </p:cTn>
                                        <p:tgtEl>
                                          <p:spTgt spid="9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43" restart="whenNotActive" fill="hold" evtFilter="cancelBubble" nodeType="interactiveSeq">
                <p:stCondLst>
                  <p:cond evt="onClick" delay="0">
                    <p:tgtEl>
                      <p:spTgt spid="9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withEffect">
                                  <p:stCondLst>
                                    <p:cond delay="0"/>
                                  </p:stCondLst>
                                  <p:childTnLst>
                                    <p:set>
                                      <p:cBhvr>
                                        <p:cTn id="47" dur="1" fill="hold">
                                          <p:stCondLst>
                                            <p:cond delay="0"/>
                                          </p:stCondLst>
                                        </p:cTn>
                                        <p:tgtEl>
                                          <p:spTgt spid="92"/>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92"/>
                  </p:tgtEl>
                </p:cond>
              </p:nextCondLst>
            </p:seq>
            <p:seq concurrent="1" nextAc="seek">
              <p:cTn id="54" restart="whenNotActive" fill="hold" evtFilter="cancelBubble" nodeType="interactiveSeq">
                <p:stCondLst>
                  <p:cond evt="onClick" delay="0">
                    <p:tgtEl>
                      <p:spTgt spid="48"/>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with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bldLst>
      <p:bldP spid="51"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138242"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175"/>
            <a:ext cx="113098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D3BAE520-9D88-1643-B4B8-0071EFA2654D}"/>
              </a:ext>
            </a:extLst>
          </p:cNvPr>
          <p:cNvSpPr>
            <a:spLocks noGrp="1"/>
          </p:cNvSpPr>
          <p:nvPr>
            <p:ph type="sldNum" sz="quarter" idx="12"/>
          </p:nvPr>
        </p:nvSpPr>
        <p:spPr/>
        <p:txBody>
          <a:bodyPr/>
          <a:lstStyle/>
          <a:p>
            <a:pPr>
              <a:defRPr/>
            </a:pPr>
            <a:fld id="{1B8BAF23-E3EA-4B7A-8B25-C6E0FCF3B388}" type="slidenum">
              <a:rPr lang="fr-FR" altLang="fr-FR" smtClean="0"/>
              <a:pPr>
                <a:defRPr/>
              </a:pPr>
              <a:t>46</a:t>
            </a:fld>
            <a:endParaRPr lang="fr-FR" altLang="fr-FR"/>
          </a:p>
        </p:txBody>
      </p:sp>
      <p:sp>
        <p:nvSpPr>
          <p:cNvPr id="27" name="Rectangle 26"/>
          <p:cNvSpPr>
            <a:spLocks noChangeArrowheads="1"/>
          </p:cNvSpPr>
          <p:nvPr/>
        </p:nvSpPr>
        <p:spPr bwMode="auto">
          <a:xfrm>
            <a:off x="11730335" y="4960573"/>
            <a:ext cx="461665" cy="740139"/>
          </a:xfrm>
          <a:prstGeom prst="rect">
            <a:avLst/>
          </a:prstGeom>
        </p:spPr>
        <p:txBody>
          <a:bodyPr vert="vert270" wrap="none">
            <a:spAutoFit/>
          </a:bodyPr>
          <a:lstStyle/>
          <a:p>
            <a:r>
              <a:rPr lang="fr-FR" altLang="fr-FR" dirty="0" err="1">
                <a:solidFill>
                  <a:schemeClr val="bg1"/>
                </a:solidFill>
              </a:rPr>
              <a:t>Pxhere</a:t>
            </a:r>
            <a:endParaRPr lang="fr-FR" altLang="fr-FR" dirty="0">
              <a:solidFill>
                <a:schemeClr val="bg1"/>
              </a:solidFill>
            </a:endParaRP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140290"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0"/>
            <a:ext cx="11120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rot="16200000">
            <a:off x="11339873" y="5098013"/>
            <a:ext cx="120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err="1">
                <a:solidFill>
                  <a:schemeClr val="bg1"/>
                </a:solidFill>
                <a:latin typeface="+mn-lt"/>
              </a:rPr>
              <a:t>Steelworks</a:t>
            </a:r>
            <a:endParaRPr lang="fr-FR" altLang="fr-FR" sz="1800" dirty="0">
              <a:solidFill>
                <a:schemeClr val="bg1"/>
              </a:solidFill>
              <a:latin typeface="+mn-lt"/>
            </a:endParaRPr>
          </a:p>
        </p:txBody>
      </p:sp>
      <p:sp>
        <p:nvSpPr>
          <p:cNvPr id="2" name="Espace réservé du numéro de diapositive 1">
            <a:extLst>
              <a:ext uri="{FF2B5EF4-FFF2-40B4-BE49-F238E27FC236}">
                <a16:creationId xmlns:a16="http://schemas.microsoft.com/office/drawing/2014/main" id="{27C62332-A88B-4D47-8C22-EB11F11DCBA2}"/>
              </a:ext>
            </a:extLst>
          </p:cNvPr>
          <p:cNvSpPr>
            <a:spLocks noGrp="1"/>
          </p:cNvSpPr>
          <p:nvPr>
            <p:ph type="sldNum" sz="quarter" idx="12"/>
          </p:nvPr>
        </p:nvSpPr>
        <p:spPr/>
        <p:txBody>
          <a:bodyPr/>
          <a:lstStyle/>
          <a:p>
            <a:pPr>
              <a:defRPr/>
            </a:pPr>
            <a:fld id="{1B8BAF23-E3EA-4B7A-8B25-C6E0FCF3B388}" type="slidenum">
              <a:rPr lang="fr-FR" altLang="fr-FR" smtClean="0"/>
              <a:pPr>
                <a:defRPr/>
              </a:pPr>
              <a:t>47</a:t>
            </a:fld>
            <a:endParaRPr lang="fr-FR" altLang="fr-FR"/>
          </a:p>
        </p:txBody>
      </p:sp>
      <p:pic>
        <p:nvPicPr>
          <p:cNvPr id="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142338"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t="6142"/>
          <a:stretch>
            <a:fillRect/>
          </a:stretch>
        </p:blipFill>
        <p:spPr bwMode="auto">
          <a:xfrm>
            <a:off x="1703388" y="0"/>
            <a:ext cx="11120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rot="16200000">
            <a:off x="11316758" y="5094124"/>
            <a:ext cx="125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a:solidFill>
                  <a:schemeClr val="bg1"/>
                </a:solidFill>
                <a:latin typeface="+mn-lt"/>
              </a:rPr>
              <a:t>Jeff </a:t>
            </a:r>
            <a:r>
              <a:rPr lang="fr-FR" altLang="fr-FR" sz="1800" dirty="0" err="1">
                <a:solidFill>
                  <a:schemeClr val="bg1"/>
                </a:solidFill>
                <a:latin typeface="+mn-lt"/>
              </a:rPr>
              <a:t>Vanuga</a:t>
            </a:r>
            <a:endParaRPr lang="fr-FR" altLang="fr-FR" sz="1800" dirty="0">
              <a:solidFill>
                <a:schemeClr val="bg1"/>
              </a:solidFill>
              <a:latin typeface="+mn-lt"/>
            </a:endParaRPr>
          </a:p>
        </p:txBody>
      </p:sp>
      <p:sp>
        <p:nvSpPr>
          <p:cNvPr id="2" name="Espace réservé du numéro de diapositive 1">
            <a:extLst>
              <a:ext uri="{FF2B5EF4-FFF2-40B4-BE49-F238E27FC236}">
                <a16:creationId xmlns:a16="http://schemas.microsoft.com/office/drawing/2014/main" id="{4D8E1350-22BD-D344-8FCC-7BBB0E2AE494}"/>
              </a:ext>
            </a:extLst>
          </p:cNvPr>
          <p:cNvSpPr>
            <a:spLocks noGrp="1"/>
          </p:cNvSpPr>
          <p:nvPr>
            <p:ph type="sldNum" sz="quarter" idx="12"/>
          </p:nvPr>
        </p:nvSpPr>
        <p:spPr/>
        <p:txBody>
          <a:bodyPr/>
          <a:lstStyle/>
          <a:p>
            <a:pPr>
              <a:defRPr/>
            </a:pPr>
            <a:fld id="{1B8BAF23-E3EA-4B7A-8B25-C6E0FCF3B388}" type="slidenum">
              <a:rPr lang="fr-FR" altLang="fr-FR" smtClean="0"/>
              <a:pPr>
                <a:defRPr/>
              </a:pPr>
              <a:t>48</a:t>
            </a:fld>
            <a:endParaRPr lang="fr-FR" altLang="fr-FR"/>
          </a:p>
        </p:txBody>
      </p:sp>
      <p:pic>
        <p:nvPicPr>
          <p:cNvPr id="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re 2"/>
          <p:cNvSpPr txBox="1">
            <a:spLocks/>
          </p:cNvSpPr>
          <p:nvPr/>
        </p:nvSpPr>
        <p:spPr>
          <a:xfrm>
            <a:off x="1674662" y="365125"/>
            <a:ext cx="1016635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altLang="fr-FR" sz="3600" b="1" dirty="0">
                <a:cs typeface="Arial" charset="0"/>
              </a:rPr>
              <a:t>La pollution de l’air et l’activité agricole</a:t>
            </a:r>
            <a:endParaRPr lang="fr-FR" sz="3600" dirty="0"/>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49</a:t>
            </a:fld>
            <a:endParaRPr lang="fr-FR" dirty="0">
              <a:solidFill>
                <a:schemeClr val="bg1"/>
              </a:solidFill>
            </a:endParaRPr>
          </a:p>
        </p:txBody>
      </p:sp>
      <p:sp>
        <p:nvSpPr>
          <p:cNvPr id="3" name="Espace réservé du contenu 2"/>
          <p:cNvSpPr>
            <a:spLocks noGrp="1"/>
          </p:cNvSpPr>
          <p:nvPr>
            <p:ph sz="quarter" idx="4"/>
          </p:nvPr>
        </p:nvSpPr>
        <p:spPr/>
        <p:txBody>
          <a:bodyPr/>
          <a:lstStyle/>
          <a:p>
            <a:pPr marL="0" indent="0">
              <a:spcAft>
                <a:spcPts val="0"/>
              </a:spcAft>
              <a:buNone/>
            </a:pPr>
            <a:r>
              <a:rPr lang="fr-FR" sz="2000" dirty="0">
                <a:ea typeface="Times New Roman" panose="02020603050405020304" pitchFamily="18" charset="0"/>
              </a:rPr>
              <a:t>Les activités agricoles sont à l’origine d’émissions de </a:t>
            </a:r>
            <a:r>
              <a:rPr lang="fr-FR" sz="2000" b="1" dirty="0">
                <a:ea typeface="Times New Roman" panose="02020603050405020304" pitchFamily="18" charset="0"/>
              </a:rPr>
              <a:t>polluants atmosphériques </a:t>
            </a:r>
            <a:r>
              <a:rPr lang="fr-FR" sz="2000" dirty="0">
                <a:ea typeface="Times New Roman" panose="02020603050405020304" pitchFamily="18" charset="0"/>
              </a:rPr>
              <a:t>qui ont un impact global sur le climat :</a:t>
            </a:r>
          </a:p>
          <a:p>
            <a:pPr marL="285750" indent="-285750">
              <a:buFont typeface="Arial" panose="020B0604020202020204" pitchFamily="34" charset="0"/>
              <a:buChar char="•"/>
            </a:pPr>
            <a:r>
              <a:rPr lang="fr-FR" sz="1800" dirty="0">
                <a:ea typeface="Times New Roman" panose="02020603050405020304" pitchFamily="18" charset="0"/>
              </a:rPr>
              <a:t>Pesticides</a:t>
            </a:r>
          </a:p>
          <a:p>
            <a:pPr marL="285750" indent="-285750">
              <a:buFont typeface="Arial" panose="020B0604020202020204" pitchFamily="34" charset="0"/>
              <a:buChar char="•"/>
            </a:pPr>
            <a:r>
              <a:rPr lang="fr-FR" sz="1800" dirty="0">
                <a:ea typeface="Times New Roman" panose="02020603050405020304" pitchFamily="18" charset="0"/>
              </a:rPr>
              <a:t>Ammoniac (précurseur des particules fines)</a:t>
            </a:r>
          </a:p>
          <a:p>
            <a:pPr marL="285750" indent="-285750">
              <a:buFont typeface="Arial" panose="020B0604020202020204" pitchFamily="34" charset="0"/>
              <a:buChar char="•"/>
            </a:pPr>
            <a:r>
              <a:rPr lang="fr-FR" sz="1800" dirty="0">
                <a:ea typeface="Times New Roman" panose="02020603050405020304" pitchFamily="18" charset="0"/>
              </a:rPr>
              <a:t>Gaz à effet de serre (méthane et protoxyde d’azote) qui ont un impact global sur le climat (le potentiel de réchauffement global du méthane et du protoxyde d’azote sont respectivement </a:t>
            </a:r>
            <a:r>
              <a:rPr lang="fr-FR" sz="1800" b="1" dirty="0">
                <a:ea typeface="Times New Roman" panose="02020603050405020304" pitchFamily="18" charset="0"/>
              </a:rPr>
              <a:t>25 fois </a:t>
            </a:r>
            <a:r>
              <a:rPr lang="fr-FR" sz="1800" dirty="0">
                <a:ea typeface="Times New Roman" panose="02020603050405020304" pitchFamily="18" charset="0"/>
              </a:rPr>
              <a:t>et </a:t>
            </a:r>
            <a:r>
              <a:rPr lang="fr-FR" sz="1800" b="1" dirty="0">
                <a:ea typeface="Times New Roman" panose="02020603050405020304" pitchFamily="18" charset="0"/>
              </a:rPr>
              <a:t>298 fois </a:t>
            </a:r>
            <a:r>
              <a:rPr lang="fr-FR" sz="1800" dirty="0">
                <a:ea typeface="Times New Roman" panose="02020603050405020304" pitchFamily="18" charset="0"/>
              </a:rPr>
              <a:t>plus élevés que le CO</a:t>
            </a:r>
            <a:r>
              <a:rPr lang="fr-FR" sz="1800" baseline="-25000" dirty="0">
                <a:ea typeface="Times New Roman" panose="02020603050405020304" pitchFamily="18" charset="0"/>
              </a:rPr>
              <a:t>2</a:t>
            </a:r>
            <a:r>
              <a:rPr lang="fr-FR" sz="1800" dirty="0">
                <a:ea typeface="Times New Roman" panose="02020603050405020304" pitchFamily="18" charset="0"/>
              </a:rPr>
              <a:t>).</a:t>
            </a:r>
          </a:p>
        </p:txBody>
      </p:sp>
      <p:pic>
        <p:nvPicPr>
          <p:cNvPr id="26" name="Image 25"/>
          <p:cNvPicPr>
            <a:picLocks noChangeAspect="1"/>
          </p:cNvPicPr>
          <p:nvPr/>
        </p:nvPicPr>
        <p:blipFill rotWithShape="1">
          <a:blip r:embed="rId3" cstate="print">
            <a:extLst>
              <a:ext uri="{28A0092B-C50C-407E-A947-70E740481C1C}">
                <a14:useLocalDpi xmlns:a14="http://schemas.microsoft.com/office/drawing/2010/main" val="0"/>
              </a:ext>
            </a:extLst>
          </a:blip>
          <a:srcRect t="16029" b="5219"/>
          <a:stretch/>
        </p:blipFill>
        <p:spPr bwMode="auto">
          <a:xfrm>
            <a:off x="1327185" y="1828799"/>
            <a:ext cx="4586546" cy="37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e 28"/>
          <p:cNvGrpSpPr>
            <a:grpSpLocks/>
          </p:cNvGrpSpPr>
          <p:nvPr/>
        </p:nvGrpSpPr>
        <p:grpSpPr bwMode="auto">
          <a:xfrm>
            <a:off x="1481623" y="5324353"/>
            <a:ext cx="4201548" cy="1510333"/>
            <a:chOff x="8777738" y="3341393"/>
            <a:chExt cx="3657909" cy="1167790"/>
          </a:xfrm>
          <a:solidFill>
            <a:schemeClr val="accent5"/>
          </a:solidFill>
        </p:grpSpPr>
        <p:sp>
          <p:nvSpPr>
            <p:cNvPr id="30" name="Ellipse 3"/>
            <p:cNvSpPr/>
            <p:nvPr/>
          </p:nvSpPr>
          <p:spPr>
            <a:xfrm>
              <a:off x="8777738" y="3341393"/>
              <a:ext cx="3657909" cy="116779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spcBef>
                  <a:spcPts val="0"/>
                </a:spcBef>
                <a:spcAft>
                  <a:spcPts val="0"/>
                </a:spcAft>
                <a:defRPr/>
              </a:pPr>
              <a:endParaRPr lang="fr-FR"/>
            </a:p>
          </p:txBody>
        </p:sp>
        <p:sp>
          <p:nvSpPr>
            <p:cNvPr id="31" name="l'épaisseur de la zone respirable"/>
            <p:cNvSpPr txBox="1">
              <a:spLocks noChangeArrowheads="1"/>
            </p:cNvSpPr>
            <p:nvPr/>
          </p:nvSpPr>
          <p:spPr bwMode="auto">
            <a:xfrm>
              <a:off x="8777738" y="3409554"/>
              <a:ext cx="3535266" cy="1023283"/>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Le savais-tu ?</a:t>
              </a:r>
            </a:p>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Sur les 55 millions d’hectares que compte la France métropolitaine, environ 28 millions d’hectares sont aujourd’hui occupés par des activités agricoles.</a:t>
              </a:r>
            </a:p>
          </p:txBody>
        </p:sp>
      </p:gr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spTree>
    <p:extLst>
      <p:ext uri="{BB962C8B-B14F-4D97-AF65-F5344CB8AC3E}">
        <p14:creationId xmlns:p14="http://schemas.microsoft.com/office/powerpoint/2010/main" val="1958861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4964909" y="3990336"/>
            <a:ext cx="4172708" cy="2534822"/>
            <a:chOff x="4964909" y="3990336"/>
            <a:chExt cx="4172708" cy="2534822"/>
          </a:xfrm>
        </p:grpSpPr>
        <p:sp>
          <p:nvSpPr>
            <p:cNvPr id="11291" name="ZoneTexte 14"/>
            <p:cNvSpPr txBox="1">
              <a:spLocks noChangeArrowheads="1"/>
            </p:cNvSpPr>
            <p:nvPr/>
          </p:nvSpPr>
          <p:spPr bwMode="auto">
            <a:xfrm>
              <a:off x="4964909" y="5994690"/>
              <a:ext cx="4172708" cy="53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0066"/>
                  </a:solidFill>
                  <a:latin typeface="+mn-lt"/>
                  <a:cs typeface="Calibri" panose="020F0502020204030204" pitchFamily="34" charset="0"/>
                </a:rPr>
                <a:t>Faire ses besoins</a:t>
              </a:r>
            </a:p>
          </p:txBody>
        </p:sp>
        <p:pic>
          <p:nvPicPr>
            <p:cNvPr id="11292"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954986" y="3990336"/>
              <a:ext cx="2241619" cy="20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p:cNvGrpSpPr/>
          <p:nvPr/>
        </p:nvGrpSpPr>
        <p:grpSpPr>
          <a:xfrm>
            <a:off x="1895273" y="1361562"/>
            <a:ext cx="3197225" cy="2552434"/>
            <a:chOff x="1895273" y="1361562"/>
            <a:chExt cx="3197225" cy="2552434"/>
          </a:xfrm>
        </p:grpSpPr>
        <p:sp>
          <p:nvSpPr>
            <p:cNvPr id="11295" name="ZoneTexte 14"/>
            <p:cNvSpPr txBox="1">
              <a:spLocks noChangeArrowheads="1"/>
            </p:cNvSpPr>
            <p:nvPr/>
          </p:nvSpPr>
          <p:spPr bwMode="auto">
            <a:xfrm>
              <a:off x="1895273" y="3514078"/>
              <a:ext cx="3197225" cy="39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0066"/>
                  </a:solidFill>
                  <a:latin typeface="+mn-lt"/>
                  <a:cs typeface="Calibri" panose="020F0502020204030204" pitchFamily="34" charset="0"/>
                </a:rPr>
                <a:t>Respirer</a:t>
              </a:r>
            </a:p>
          </p:txBody>
        </p:sp>
        <p:pic>
          <p:nvPicPr>
            <p:cNvPr id="11296"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607641" y="1361562"/>
              <a:ext cx="1772490" cy="236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6"/>
          <p:cNvGrpSpPr>
            <a:grpSpLocks/>
          </p:cNvGrpSpPr>
          <p:nvPr/>
        </p:nvGrpSpPr>
        <p:grpSpPr bwMode="auto">
          <a:xfrm>
            <a:off x="8977303" y="4308077"/>
            <a:ext cx="2510132" cy="1952874"/>
            <a:chOff x="7045283" y="4458437"/>
            <a:chExt cx="2511341" cy="1953182"/>
          </a:xfrm>
        </p:grpSpPr>
        <p:pic>
          <p:nvPicPr>
            <p:cNvPr id="11288"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045283" y="4887130"/>
              <a:ext cx="1161643"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Bulle ronde"/>
            <p:cNvSpPr/>
            <p:nvPr/>
          </p:nvSpPr>
          <p:spPr bwMode="auto">
            <a:xfrm>
              <a:off x="7793650" y="4458437"/>
              <a:ext cx="1762974" cy="857385"/>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chemeClr val="tx1"/>
                </a:solidFill>
                <a:latin typeface="Candara" panose="020E0502030303020204" pitchFamily="34" charset="0"/>
              </a:endParaRPr>
            </a:p>
          </p:txBody>
        </p:sp>
        <p:sp>
          <p:nvSpPr>
            <p:cNvPr id="11290" name="ZoneTexte 14"/>
            <p:cNvSpPr txBox="1">
              <a:spLocks noChangeArrowheads="1"/>
            </p:cNvSpPr>
            <p:nvPr/>
          </p:nvSpPr>
          <p:spPr bwMode="auto">
            <a:xfrm>
              <a:off x="7855233" y="4612697"/>
              <a:ext cx="1639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latin typeface="+mn-lt"/>
                  <a:cs typeface="Calibri" panose="020F0502020204030204" pitchFamily="34" charset="0"/>
                </a:rPr>
                <a:t>Et d’autres encore…</a:t>
              </a:r>
            </a:p>
          </p:txBody>
        </p:sp>
      </p:grpSp>
      <p:grpSp>
        <p:nvGrpSpPr>
          <p:cNvPr id="18" name="Groupe 17"/>
          <p:cNvGrpSpPr/>
          <p:nvPr/>
        </p:nvGrpSpPr>
        <p:grpSpPr>
          <a:xfrm>
            <a:off x="1901671" y="4227769"/>
            <a:ext cx="3197225" cy="2232209"/>
            <a:chOff x="1901671" y="4227769"/>
            <a:chExt cx="3197225" cy="2232209"/>
          </a:xfrm>
        </p:grpSpPr>
        <p:pic>
          <p:nvPicPr>
            <p:cNvPr id="11297"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208080" y="4227769"/>
              <a:ext cx="2591067" cy="197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8" name="ZoneTexte 14"/>
            <p:cNvSpPr txBox="1">
              <a:spLocks noChangeArrowheads="1"/>
            </p:cNvSpPr>
            <p:nvPr/>
          </p:nvSpPr>
          <p:spPr bwMode="auto">
            <a:xfrm>
              <a:off x="1901671" y="6059870"/>
              <a:ext cx="3197225"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0066"/>
                  </a:solidFill>
                  <a:latin typeface="+mn-lt"/>
                  <a:cs typeface="Calibri" panose="020F0502020204030204" pitchFamily="34" charset="0"/>
                </a:rPr>
                <a:t>Dormir</a:t>
              </a:r>
            </a:p>
          </p:txBody>
        </p:sp>
      </p:grpSp>
      <p:grpSp>
        <p:nvGrpSpPr>
          <p:cNvPr id="17" name="Groupe 16"/>
          <p:cNvGrpSpPr/>
          <p:nvPr/>
        </p:nvGrpSpPr>
        <p:grpSpPr>
          <a:xfrm>
            <a:off x="8681689" y="1438932"/>
            <a:ext cx="3106738" cy="2475111"/>
            <a:chOff x="8681689" y="1438932"/>
            <a:chExt cx="3106738" cy="2475111"/>
          </a:xfrm>
        </p:grpSpPr>
        <p:pic>
          <p:nvPicPr>
            <p:cNvPr id="11293"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249817" y="1438932"/>
              <a:ext cx="1844886" cy="21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4" name="ZoneTexte 12"/>
            <p:cNvSpPr txBox="1">
              <a:spLocks noChangeArrowheads="1"/>
            </p:cNvSpPr>
            <p:nvPr/>
          </p:nvSpPr>
          <p:spPr bwMode="auto">
            <a:xfrm>
              <a:off x="8681689" y="3514031"/>
              <a:ext cx="3106738" cy="4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0066"/>
                  </a:solidFill>
                  <a:latin typeface="+mn-lt"/>
                  <a:cs typeface="Calibri" panose="020F0502020204030204" pitchFamily="34" charset="0"/>
                </a:rPr>
                <a:t>Manger</a:t>
              </a:r>
            </a:p>
          </p:txBody>
        </p:sp>
      </p:grpSp>
      <p:grpSp>
        <p:nvGrpSpPr>
          <p:cNvPr id="16" name="Groupe 15"/>
          <p:cNvGrpSpPr/>
          <p:nvPr/>
        </p:nvGrpSpPr>
        <p:grpSpPr>
          <a:xfrm>
            <a:off x="5380851" y="1330830"/>
            <a:ext cx="3286125" cy="2583357"/>
            <a:chOff x="5380851" y="1330830"/>
            <a:chExt cx="3286125" cy="2583357"/>
          </a:xfrm>
        </p:grpSpPr>
        <p:pic>
          <p:nvPicPr>
            <p:cNvPr id="11299"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885415" y="1330830"/>
              <a:ext cx="2018088" cy="2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ZoneTexte 13"/>
            <p:cNvSpPr txBox="1">
              <a:spLocks noChangeArrowheads="1"/>
            </p:cNvSpPr>
            <p:nvPr/>
          </p:nvSpPr>
          <p:spPr bwMode="auto">
            <a:xfrm>
              <a:off x="5380851" y="3513887"/>
              <a:ext cx="3286125" cy="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000066"/>
                  </a:solidFill>
                  <a:latin typeface="+mn-lt"/>
                  <a:cs typeface="Calibri" panose="020F0502020204030204" pitchFamily="34" charset="0"/>
                </a:rPr>
                <a:t>Boire</a:t>
              </a:r>
            </a:p>
          </p:txBody>
        </p:sp>
      </p:grpSp>
      <p:sp>
        <p:nvSpPr>
          <p:cNvPr id="21" name="Titre 20"/>
          <p:cNvSpPr>
            <a:spLocks noGrp="1"/>
          </p:cNvSpPr>
          <p:nvPr>
            <p:ph type="title"/>
          </p:nvPr>
        </p:nvSpPr>
        <p:spPr/>
        <p:txBody>
          <a:bodyPr/>
          <a:lstStyle/>
          <a:p>
            <a:r>
              <a:rPr lang="fr-FR" dirty="0"/>
              <a:t>Quels sont les besoins essentiels à la vie ? </a:t>
            </a:r>
          </a:p>
        </p:txBody>
      </p:sp>
      <p:sp>
        <p:nvSpPr>
          <p:cNvPr id="9" name="Espace réservé du numéro de diapositive 8">
            <a:extLst>
              <a:ext uri="{FF2B5EF4-FFF2-40B4-BE49-F238E27FC236}">
                <a16:creationId xmlns:a16="http://schemas.microsoft.com/office/drawing/2014/main" id="{41787F05-9EF5-6A4A-8F38-D7DE33921AFB}"/>
              </a:ext>
            </a:extLst>
          </p:cNvPr>
          <p:cNvSpPr>
            <a:spLocks noGrp="1"/>
          </p:cNvSpPr>
          <p:nvPr>
            <p:ph type="sldNum" sz="quarter" idx="12"/>
          </p:nvPr>
        </p:nvSpPr>
        <p:spPr/>
        <p:txBody>
          <a:bodyPr/>
          <a:lstStyle/>
          <a:p>
            <a:pPr>
              <a:defRPr/>
            </a:pPr>
            <a:fld id="{50240480-DD0E-42A1-8670-F37586A9812A}" type="slidenum">
              <a:rPr lang="fr-FR" altLang="fr-FR" smtClean="0"/>
              <a:pPr>
                <a:defRPr/>
              </a:pPr>
              <a:t>5</a:t>
            </a:fld>
            <a:endParaRPr lang="fr-FR" altLang="fr-FR" dirty="0"/>
          </a:p>
        </p:txBody>
      </p:sp>
      <p:sp>
        <p:nvSpPr>
          <p:cNvPr id="11278"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err="1">
                <a:latin typeface="+mn-lt"/>
                <a:cs typeface="Arial" panose="020B0604020202020204" pitchFamily="34" charset="0"/>
              </a:rPr>
              <a:t>R.B.M.D.Fa</a:t>
            </a:r>
            <a:endParaRPr lang="fr-FR" altLang="fr-FR" sz="1000" dirty="0">
              <a:latin typeface="+mn-lt"/>
              <a:cs typeface="Arial" panose="020B0604020202020204" pitchFamily="34" charset="0"/>
            </a:endParaRPr>
          </a:p>
        </p:txBody>
      </p:sp>
      <p:grpSp>
        <p:nvGrpSpPr>
          <p:cNvPr id="10" name="Groupe 9"/>
          <p:cNvGrpSpPr/>
          <p:nvPr/>
        </p:nvGrpSpPr>
        <p:grpSpPr>
          <a:xfrm>
            <a:off x="2992684" y="2310982"/>
            <a:ext cx="1015200" cy="1015200"/>
            <a:chOff x="2979068" y="2181479"/>
            <a:chExt cx="1015200" cy="1015200"/>
          </a:xfrm>
          <a:solidFill>
            <a:srgbClr val="42C4E3"/>
          </a:solidFill>
        </p:grpSpPr>
        <p:sp>
          <p:nvSpPr>
            <p:cNvPr id="41"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3"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2" name="Groupe 11"/>
          <p:cNvGrpSpPr/>
          <p:nvPr/>
        </p:nvGrpSpPr>
        <p:grpSpPr>
          <a:xfrm>
            <a:off x="9725308" y="2310982"/>
            <a:ext cx="1015200" cy="1015200"/>
            <a:chOff x="9725308" y="2293938"/>
            <a:chExt cx="1015200" cy="1015200"/>
          </a:xfrm>
        </p:grpSpPr>
        <p:sp>
          <p:nvSpPr>
            <p:cNvPr id="54"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5"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4" name="Groupe 13"/>
          <p:cNvGrpSpPr/>
          <p:nvPr/>
        </p:nvGrpSpPr>
        <p:grpSpPr>
          <a:xfrm>
            <a:off x="6459653" y="4923312"/>
            <a:ext cx="1015200" cy="1015200"/>
            <a:chOff x="6250282" y="5007328"/>
            <a:chExt cx="1015200" cy="1015200"/>
          </a:xfrm>
        </p:grpSpPr>
        <p:sp>
          <p:nvSpPr>
            <p:cNvPr id="56"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3" name="Groupe 12"/>
          <p:cNvGrpSpPr/>
          <p:nvPr/>
        </p:nvGrpSpPr>
        <p:grpSpPr>
          <a:xfrm>
            <a:off x="2992684" y="4923312"/>
            <a:ext cx="1015200" cy="1015200"/>
            <a:chOff x="3027027" y="5047015"/>
            <a:chExt cx="1015200" cy="1015200"/>
          </a:xfrm>
        </p:grpSpPr>
        <p:sp>
          <p:nvSpPr>
            <p:cNvPr id="58"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9"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1" name="Groupe 10"/>
          <p:cNvGrpSpPr/>
          <p:nvPr/>
        </p:nvGrpSpPr>
        <p:grpSpPr>
          <a:xfrm>
            <a:off x="6459653" y="2310982"/>
            <a:ext cx="1015200" cy="1015200"/>
            <a:chOff x="6429109" y="2275219"/>
            <a:chExt cx="1015200" cy="1015200"/>
          </a:xfrm>
        </p:grpSpPr>
        <p:sp>
          <p:nvSpPr>
            <p:cNvPr id="60"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1"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pic>
        <p:nvPicPr>
          <p:cNvPr id="66" name="Btn_Camera_Txt1"/>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3950993" y="6021339"/>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e 14"/>
          <p:cNvGrpSpPr/>
          <p:nvPr/>
        </p:nvGrpSpPr>
        <p:grpSpPr>
          <a:xfrm>
            <a:off x="9725308" y="4923312"/>
            <a:ext cx="1015200" cy="1015200"/>
            <a:chOff x="9902970" y="5173076"/>
            <a:chExt cx="1015200" cy="1015200"/>
          </a:xfrm>
        </p:grpSpPr>
        <p:sp>
          <p:nvSpPr>
            <p:cNvPr id="52"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3"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pic>
        <p:nvPicPr>
          <p:cNvPr id="49" name="Btn_Camera_Txt1"/>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7405173" y="3446471"/>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e 45"/>
          <p:cNvGrpSpPr>
            <a:grpSpLocks/>
          </p:cNvGrpSpPr>
          <p:nvPr/>
        </p:nvGrpSpPr>
        <p:grpSpPr bwMode="auto">
          <a:xfrm>
            <a:off x="7474853" y="930405"/>
            <a:ext cx="1876574" cy="2169083"/>
            <a:chOff x="8734997" y="2920405"/>
            <a:chExt cx="2531154" cy="3394582"/>
          </a:xfrm>
          <a:solidFill>
            <a:schemeClr val="accent5"/>
          </a:solidFill>
        </p:grpSpPr>
        <p:sp>
          <p:nvSpPr>
            <p:cNvPr id="47" name="Ellipse 3"/>
            <p:cNvSpPr/>
            <p:nvPr/>
          </p:nvSpPr>
          <p:spPr>
            <a:xfrm>
              <a:off x="8777737" y="2920405"/>
              <a:ext cx="2488414" cy="335848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48" name="l'épaisseur de la zone respirable"/>
            <p:cNvSpPr txBox="1">
              <a:spLocks noChangeArrowheads="1"/>
            </p:cNvSpPr>
            <p:nvPr/>
          </p:nvSpPr>
          <p:spPr bwMode="auto">
            <a:xfrm>
              <a:off x="8734997" y="3087827"/>
              <a:ext cx="2463717" cy="322716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solidFill>
                    <a:schemeClr val="bg1"/>
                  </a:solidFill>
                  <a:latin typeface="+mn-lt"/>
                  <a:cs typeface="Arial" panose="020B0604020202020204" pitchFamily="34" charset="0"/>
                </a:rPr>
                <a:t>Il est </a:t>
              </a:r>
            </a:p>
            <a:p>
              <a:pPr algn="ctr" eaLnBrk="1" hangingPunct="1">
                <a:lnSpc>
                  <a:spcPct val="100000"/>
                </a:lnSpc>
                <a:spcBef>
                  <a:spcPct val="0"/>
                </a:spcBef>
                <a:buFontTx/>
                <a:buNone/>
                <a:defRPr/>
              </a:pPr>
              <a:r>
                <a:rPr lang="fr-FR" altLang="fr-FR" sz="1600" dirty="0">
                  <a:solidFill>
                    <a:schemeClr val="bg1"/>
                  </a:solidFill>
                  <a:latin typeface="+mn-lt"/>
                  <a:cs typeface="Arial" panose="020B0604020202020204" pitchFamily="34" charset="0"/>
                </a:rPr>
                <a:t>recommandé de boire 1,5 litre d’eau par jour, mais ce volume dépend de chacun (morphologie, santé…)</a:t>
              </a:r>
            </a:p>
          </p:txBody>
        </p:sp>
      </p:grpSp>
      <p:grpSp>
        <p:nvGrpSpPr>
          <p:cNvPr id="63" name="Groupe 62"/>
          <p:cNvGrpSpPr>
            <a:grpSpLocks/>
          </p:cNvGrpSpPr>
          <p:nvPr/>
        </p:nvGrpSpPr>
        <p:grpSpPr bwMode="auto">
          <a:xfrm>
            <a:off x="4239926" y="3650242"/>
            <a:ext cx="1756351" cy="2369957"/>
            <a:chOff x="8860714" y="2676733"/>
            <a:chExt cx="1529096" cy="1832450"/>
          </a:xfrm>
          <a:solidFill>
            <a:schemeClr val="accent5"/>
          </a:solidFill>
        </p:grpSpPr>
        <p:sp>
          <p:nvSpPr>
            <p:cNvPr id="64" name="Ellipse 3"/>
            <p:cNvSpPr/>
            <p:nvPr/>
          </p:nvSpPr>
          <p:spPr>
            <a:xfrm>
              <a:off x="8860714" y="2676733"/>
              <a:ext cx="1529096" cy="18324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a:p>
          </p:txBody>
        </p:sp>
        <p:sp>
          <p:nvSpPr>
            <p:cNvPr id="65" name="l'épaisseur de la zone respirable"/>
            <p:cNvSpPr txBox="1">
              <a:spLocks noChangeArrowheads="1"/>
            </p:cNvSpPr>
            <p:nvPr/>
          </p:nvSpPr>
          <p:spPr bwMode="auto">
            <a:xfrm>
              <a:off x="8860714" y="2848125"/>
              <a:ext cx="1484253" cy="159441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1600" dirty="0">
                  <a:solidFill>
                    <a:schemeClr val="bg1"/>
                  </a:solidFill>
                  <a:latin typeface="+mn-lt"/>
                  <a:cs typeface="Arial" panose="020B0604020202020204" pitchFamily="34" charset="0"/>
                </a:rPr>
                <a:t>Pour un sommeil de meilleure qualité, on recommande une température comprise entre 16 et 18°C environ.</a:t>
              </a:r>
            </a:p>
          </p:txBody>
        </p:sp>
      </p:grpSp>
    </p:spTree>
    <p:extLst>
      <p:ext uri="{BB962C8B-B14F-4D97-AF65-F5344CB8AC3E}">
        <p14:creationId xmlns:p14="http://schemas.microsoft.com/office/powerpoint/2010/main" val="3349914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66"/>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57" restart="whenNotActive" fill="hold" evtFilter="cancelBubble" nodeType="interactiveSeq">
                <p:stCondLst>
                  <p:cond evt="onClick" delay="0">
                    <p:tgtEl>
                      <p:spTgt spid="49"/>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84854" y="727864"/>
            <a:ext cx="5225212" cy="515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50</a:t>
            </a:fld>
            <a:endParaRPr lang="fr-FR" dirty="0">
              <a:solidFill>
                <a:schemeClr val="bg1"/>
              </a:solidFill>
            </a:endParaRPr>
          </a:p>
        </p:txBody>
      </p:sp>
      <p:sp>
        <p:nvSpPr>
          <p:cNvPr id="6" name="Titre 5"/>
          <p:cNvSpPr>
            <a:spLocks noGrp="1"/>
          </p:cNvSpPr>
          <p:nvPr>
            <p:ph type="title"/>
          </p:nvPr>
        </p:nvSpPr>
        <p:spPr/>
        <p:txBody>
          <a:bodyPr/>
          <a:lstStyle/>
          <a:p>
            <a:r>
              <a:rPr lang="fr-FR" sz="3600" dirty="0"/>
              <a:t>La pollution de l’air liée à l’élevage des ruminants</a:t>
            </a:r>
          </a:p>
        </p:txBody>
      </p:sp>
      <p:sp>
        <p:nvSpPr>
          <p:cNvPr id="4" name="Espace réservé du contenu 3"/>
          <p:cNvSpPr>
            <a:spLocks noGrp="1"/>
          </p:cNvSpPr>
          <p:nvPr>
            <p:ph sz="quarter" idx="4"/>
          </p:nvPr>
        </p:nvSpPr>
        <p:spPr>
          <a:xfrm>
            <a:off x="6322865" y="2069236"/>
            <a:ext cx="5417791" cy="4120427"/>
          </a:xfrm>
        </p:spPr>
        <p:txBody>
          <a:bodyPr/>
          <a:lstStyle/>
          <a:p>
            <a:pPr marL="0" indent="0">
              <a:buNone/>
            </a:pPr>
            <a:r>
              <a:rPr lang="fr-FR" sz="2000" dirty="0">
                <a:ea typeface="Times New Roman" panose="02020603050405020304" pitchFamily="18" charset="0"/>
              </a:rPr>
              <a:t>L’élevage joue un </a:t>
            </a:r>
            <a:r>
              <a:rPr lang="fr-FR" sz="2000" b="1" dirty="0">
                <a:ea typeface="Times New Roman" panose="02020603050405020304" pitchFamily="18" charset="0"/>
              </a:rPr>
              <a:t>rôle clé dans le cycle du carbone</a:t>
            </a:r>
            <a:r>
              <a:rPr lang="fr-FR" sz="2000" dirty="0">
                <a:ea typeface="Times New Roman" panose="02020603050405020304" pitchFamily="18" charset="0"/>
              </a:rPr>
              <a:t> et dans les flux de gaz à effet de serre (GES).</a:t>
            </a:r>
          </a:p>
          <a:p>
            <a:pPr marL="0" indent="0">
              <a:buNone/>
            </a:pPr>
            <a:r>
              <a:rPr lang="fr-FR" sz="2000" dirty="0">
                <a:ea typeface="Times New Roman" panose="02020603050405020304" pitchFamily="18" charset="0"/>
              </a:rPr>
              <a:t>La </a:t>
            </a:r>
            <a:r>
              <a:rPr lang="fr-FR" sz="2000" b="1" dirty="0">
                <a:ea typeface="Times New Roman" panose="02020603050405020304" pitchFamily="18" charset="0"/>
              </a:rPr>
              <a:t>majorité des émissions de GES ont lieu dans l’exploitation</a:t>
            </a:r>
            <a:r>
              <a:rPr lang="fr-FR" sz="2000" dirty="0">
                <a:ea typeface="Times New Roman" panose="02020603050405020304" pitchFamily="18" charset="0"/>
              </a:rPr>
              <a:t>. La transformation des produits, le transport et le commerce de détail y ont des rôles mineurs.</a:t>
            </a:r>
          </a:p>
          <a:p>
            <a:pPr marL="0" indent="0">
              <a:buNone/>
            </a:pPr>
            <a:r>
              <a:rPr lang="fr-FR" sz="2000" dirty="0">
                <a:ea typeface="Times New Roman" panose="02020603050405020304" pitchFamily="18" charset="0"/>
              </a:rPr>
              <a:t>Les émissions dans les exploitations sont majoritairement liées aux engrais de ferme et à la production de </a:t>
            </a:r>
            <a:r>
              <a:rPr lang="fr-FR" sz="2000" b="1" dirty="0">
                <a:ea typeface="Times New Roman" panose="02020603050405020304" pitchFamily="18" charset="0"/>
              </a:rPr>
              <a:t>méthane entérique </a:t>
            </a:r>
            <a:r>
              <a:rPr lang="fr-FR" sz="2000" dirty="0">
                <a:ea typeface="Times New Roman" panose="02020603050405020304" pitchFamily="18" charset="0"/>
              </a:rPr>
              <a:t>(      ) par les ruminants dans le cas de l’élevage bovin.</a:t>
            </a:r>
          </a:p>
          <a:p>
            <a:pPr marL="0" indent="0">
              <a:buNone/>
            </a:pPr>
            <a:endParaRPr lang="fr-FR" sz="2000" dirty="0"/>
          </a:p>
        </p:txBody>
      </p:sp>
      <p:grpSp>
        <p:nvGrpSpPr>
          <p:cNvPr id="16" name="Groupe 15">
            <a:extLst>
              <a:ext uri="{FF2B5EF4-FFF2-40B4-BE49-F238E27FC236}">
                <a16:creationId xmlns:a16="http://schemas.microsoft.com/office/drawing/2014/main" id="{10749A04-4768-1A48-A419-D16F32A0EB25}"/>
              </a:ext>
            </a:extLst>
          </p:cNvPr>
          <p:cNvGrpSpPr>
            <a:grpSpLocks/>
          </p:cNvGrpSpPr>
          <p:nvPr/>
        </p:nvGrpSpPr>
        <p:grpSpPr bwMode="auto">
          <a:xfrm>
            <a:off x="1184854" y="5468735"/>
            <a:ext cx="5138012" cy="1323439"/>
            <a:chOff x="9018886" y="3230487"/>
            <a:chExt cx="3543269" cy="733177"/>
          </a:xfrm>
        </p:grpSpPr>
        <p:sp>
          <p:nvSpPr>
            <p:cNvPr id="17" name="Ellipse 3">
              <a:extLst>
                <a:ext uri="{FF2B5EF4-FFF2-40B4-BE49-F238E27FC236}">
                  <a16:creationId xmlns:a16="http://schemas.microsoft.com/office/drawing/2014/main" id="{179336AE-C532-1C4C-997F-A61E861E8D21}"/>
                </a:ext>
              </a:extLst>
            </p:cNvPr>
            <p:cNvSpPr/>
            <p:nvPr/>
          </p:nvSpPr>
          <p:spPr>
            <a:xfrm>
              <a:off x="9018886" y="3230487"/>
              <a:ext cx="3543269" cy="69979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8"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151770" y="3230487"/>
              <a:ext cx="3350250" cy="73317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Le savais-tu ?</a:t>
              </a:r>
            </a:p>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La </a:t>
              </a:r>
              <a:r>
                <a:rPr lang="fr-FR" sz="1600" b="1" dirty="0">
                  <a:solidFill>
                    <a:schemeClr val="bg1"/>
                  </a:solidFill>
                  <a:latin typeface="+mn-lt"/>
                  <a:ea typeface="Times New Roman" panose="02020603050405020304" pitchFamily="18" charset="0"/>
                </a:rPr>
                <a:t>fermentation entérique</a:t>
              </a:r>
              <a:r>
                <a:rPr lang="fr-FR" sz="1600" dirty="0">
                  <a:solidFill>
                    <a:schemeClr val="bg1"/>
                  </a:solidFill>
                  <a:latin typeface="+mn-lt"/>
                  <a:ea typeface="Times New Roman" panose="02020603050405020304" pitchFamily="18" charset="0"/>
                </a:rPr>
                <a:t> est un processus digestif : les micro-organismes décomposent les substrats en molécules plus simples, permettant leur absorption dans la circulation sanguine de l’animal. </a:t>
              </a:r>
            </a:p>
          </p:txBody>
        </p:sp>
      </p:gr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1"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lus 3">
            <a:hlinkClick r:id="rId7"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10322757" y="5070108"/>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74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84854" y="1329747"/>
            <a:ext cx="5225212" cy="515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contenu 1"/>
          <p:cNvSpPr>
            <a:spLocks noGrp="1"/>
          </p:cNvSpPr>
          <p:nvPr>
            <p:ph sz="quarter" idx="4"/>
          </p:nvPr>
        </p:nvSpPr>
        <p:spPr/>
        <p:txBody>
          <a:bodyPr/>
          <a:lstStyle/>
          <a:p>
            <a:pPr marL="0" indent="0">
              <a:buNone/>
            </a:pPr>
            <a:r>
              <a:rPr lang="fr-FR" sz="2000" dirty="0">
                <a:ea typeface="Times New Roman" panose="02020603050405020304" pitchFamily="18" charset="0"/>
              </a:rPr>
              <a:t>Le </a:t>
            </a:r>
            <a:r>
              <a:rPr lang="fr-FR" sz="2000" b="1" dirty="0">
                <a:ea typeface="Times New Roman" panose="02020603050405020304" pitchFamily="18" charset="0"/>
              </a:rPr>
              <a:t>méthane</a:t>
            </a:r>
            <a:r>
              <a:rPr lang="fr-FR" sz="2000" dirty="0">
                <a:ea typeface="Times New Roman" panose="02020603050405020304" pitchFamily="18" charset="0"/>
              </a:rPr>
              <a:t> (CH</a:t>
            </a:r>
            <a:r>
              <a:rPr lang="fr-FR" sz="2000" baseline="-25000" dirty="0">
                <a:ea typeface="Times New Roman" panose="02020603050405020304" pitchFamily="18" charset="0"/>
              </a:rPr>
              <a:t>4</a:t>
            </a:r>
            <a:r>
              <a:rPr lang="fr-FR" sz="2000" dirty="0">
                <a:ea typeface="Times New Roman" panose="02020603050405020304" pitchFamily="18" charset="0"/>
              </a:rPr>
              <a:t>) est un gaz.</a:t>
            </a:r>
          </a:p>
          <a:p>
            <a:pPr marL="0" indent="0">
              <a:buNone/>
            </a:pPr>
            <a:r>
              <a:rPr lang="fr-FR" sz="2000" dirty="0">
                <a:ea typeface="Times New Roman" panose="02020603050405020304" pitchFamily="18" charset="0"/>
              </a:rPr>
              <a:t>Il est le principal gaz à effet de serre émis par les élevages, avec un potentiel de réchauffement global à 100 ans, 21 fois supérieur à celui du dioxyde de carbone.</a:t>
            </a:r>
          </a:p>
          <a:p>
            <a:pPr marL="0" lvl="0" indent="0">
              <a:spcAft>
                <a:spcPts val="0"/>
              </a:spcAft>
              <a:buNone/>
            </a:pPr>
            <a:r>
              <a:rPr lang="fr-FR" sz="2000" dirty="0">
                <a:ea typeface="Times New Roman" panose="02020603050405020304" pitchFamily="18" charset="0"/>
              </a:rPr>
              <a:t>En 2013, les productions animales étaient responsables de </a:t>
            </a:r>
            <a:r>
              <a:rPr lang="fr-FR" sz="2000" b="1" dirty="0">
                <a:ea typeface="Times New Roman" panose="02020603050405020304" pitchFamily="18" charset="0"/>
              </a:rPr>
              <a:t>67%</a:t>
            </a:r>
            <a:r>
              <a:rPr lang="fr-FR" sz="2000" dirty="0">
                <a:ea typeface="Times New Roman" panose="02020603050405020304" pitchFamily="18" charset="0"/>
              </a:rPr>
              <a:t> des émissions de méthane (fermentation entérique et gestion des déjections).</a:t>
            </a:r>
          </a:p>
        </p:txBody>
      </p:sp>
      <p:sp>
        <p:nvSpPr>
          <p:cNvPr id="5" name="Titre 4"/>
          <p:cNvSpPr>
            <a:spLocks noGrp="1"/>
          </p:cNvSpPr>
          <p:nvPr>
            <p:ph type="title"/>
          </p:nvPr>
        </p:nvSpPr>
        <p:spPr/>
        <p:txBody>
          <a:bodyPr/>
          <a:lstStyle/>
          <a:p>
            <a:r>
              <a:rPr lang="fr-FR" dirty="0"/>
              <a:t>Le méthane</a:t>
            </a:r>
          </a:p>
        </p:txBody>
      </p:sp>
      <p:pic>
        <p:nvPicPr>
          <p:cNvPr id="7"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2"/>
          </p:nvPr>
        </p:nvSpPr>
        <p:spPr/>
        <p:txBody>
          <a:bodyPr/>
          <a:lstStyle/>
          <a:p>
            <a:fld id="{A6975CB3-950E-4025-A1C5-3373A41C9E6B}" type="slidenum">
              <a:rPr lang="fr-FR" smtClean="0"/>
              <a:pPr/>
              <a:t>51</a:t>
            </a:fld>
            <a:endParaRPr lang="fr-FR" dirty="0">
              <a:solidFill>
                <a:schemeClr val="bg1"/>
              </a:solidFill>
            </a:endParaRPr>
          </a:p>
        </p:txBody>
      </p:sp>
      <p:sp>
        <p:nvSpPr>
          <p:cNvPr id="6" name="Espace réservé du contenu 5"/>
          <p:cNvSpPr>
            <a:spLocks noGrp="1"/>
          </p:cNvSpPr>
          <p:nvPr>
            <p:ph sz="quarter" idx="13"/>
          </p:nvPr>
        </p:nvSpPr>
        <p:spPr/>
        <p:txBody>
          <a:bodyPr/>
          <a:lstStyle/>
          <a:p>
            <a:endParaRPr lang="fr-FR" dirty="0"/>
          </a:p>
        </p:txBody>
      </p:sp>
    </p:spTree>
    <p:extLst>
      <p:ext uri="{BB962C8B-B14F-4D97-AF65-F5344CB8AC3E}">
        <p14:creationId xmlns:p14="http://schemas.microsoft.com/office/powerpoint/2010/main" val="4245230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Image 29">
            <a:extLst>
              <a:ext uri="{FF2B5EF4-FFF2-40B4-BE49-F238E27FC236}">
                <a16:creationId xmlns:a16="http://schemas.microsoft.com/office/drawing/2014/main" id="{60B2FA6C-AB36-E742-BE63-64F677B024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1240" y="365126"/>
            <a:ext cx="10362911" cy="6591260"/>
          </a:xfrm>
          <a:prstGeom prst="rect">
            <a:avLst/>
          </a:prstGeom>
          <a:noFill/>
          <a:ln>
            <a:noFill/>
          </a:ln>
        </p:spPr>
      </p:pic>
      <p:grpSp>
        <p:nvGrpSpPr>
          <p:cNvPr id="33" name="ProduitsMenager">
            <a:extLst>
              <a:ext uri="{FF2B5EF4-FFF2-40B4-BE49-F238E27FC236}">
                <a16:creationId xmlns:a16="http://schemas.microsoft.com/office/drawing/2014/main" id="{14A75D4B-4898-1647-B778-94C16C1EA324}"/>
              </a:ext>
            </a:extLst>
          </p:cNvPr>
          <p:cNvGrpSpPr/>
          <p:nvPr/>
        </p:nvGrpSpPr>
        <p:grpSpPr>
          <a:xfrm>
            <a:off x="1127112" y="2584671"/>
            <a:ext cx="1319920" cy="1175650"/>
            <a:chOff x="2530485" y="1439908"/>
            <a:chExt cx="1319920" cy="703386"/>
          </a:xfrm>
          <a:solidFill>
            <a:schemeClr val="accent5"/>
          </a:solidFill>
        </p:grpSpPr>
        <p:sp>
          <p:nvSpPr>
            <p:cNvPr id="34" name="ProduitsMenager">
              <a:extLst>
                <a:ext uri="{FF2B5EF4-FFF2-40B4-BE49-F238E27FC236}">
                  <a16:creationId xmlns:a16="http://schemas.microsoft.com/office/drawing/2014/main" id="{9B898B86-04D5-F04E-B586-9DE0A2B4FDF4}"/>
                </a:ext>
              </a:extLst>
            </p:cNvPr>
            <p:cNvSpPr/>
            <p:nvPr/>
          </p:nvSpPr>
          <p:spPr>
            <a:xfrm>
              <a:off x="2530485" y="1439908"/>
              <a:ext cx="1185036" cy="69700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35"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545327" y="1491434"/>
              <a:ext cx="1305078" cy="651860"/>
            </a:xfrm>
            <a:prstGeom prst="rect">
              <a:avLst/>
            </a:prstGeom>
            <a:no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1" indent="0" algn="l" defTabSz="914400" rtl="0" eaLnBrk="0" fontAlgn="auto" latinLnBrk="0" hangingPunct="0">
                <a:lnSpc>
                  <a:spcPct val="80000"/>
                </a:lnSpc>
                <a:spcBef>
                  <a:spcPct val="2000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mn-lt"/>
                  <a:ea typeface="+mn-ea"/>
                  <a:cs typeface="Arial" charset="0"/>
                </a:rPr>
                <a:t>Produits </a:t>
              </a:r>
              <a:r>
                <a:rPr lang="fr-FR" sz="1400" b="1" dirty="0">
                  <a:solidFill>
                    <a:schemeClr val="bg1"/>
                  </a:solidFill>
                  <a:cs typeface="Arial" charset="0"/>
                </a:rPr>
                <a:t>d’hygiène et de beauté, produits </a:t>
              </a:r>
              <a:r>
                <a:rPr kumimoji="0" lang="fr-FR" sz="1400" b="1" i="0" u="none" strike="noStrike" kern="1200" cap="none" spc="0" normalizeH="0" baseline="0" noProof="0" dirty="0">
                  <a:ln>
                    <a:noFill/>
                  </a:ln>
                  <a:solidFill>
                    <a:schemeClr val="bg1"/>
                  </a:solidFill>
                  <a:effectLst/>
                  <a:uLnTx/>
                  <a:uFillTx/>
                  <a:latin typeface="+mn-lt"/>
                  <a:ea typeface="+mn-ea"/>
                  <a:cs typeface="Arial" charset="0"/>
                </a:rPr>
                <a:t>ménagers</a:t>
              </a:r>
              <a:r>
                <a:rPr kumimoji="0" lang="fr-FR" sz="1400" b="0" i="0" u="none" strike="noStrike" kern="1200" cap="none" spc="0" normalizeH="0" baseline="0" noProof="0" dirty="0">
                  <a:ln>
                    <a:noFill/>
                  </a:ln>
                  <a:solidFill>
                    <a:schemeClr val="bg1"/>
                  </a:solidFill>
                  <a:effectLst/>
                  <a:uLnTx/>
                  <a:uFillTx/>
                  <a:latin typeface="+mn-lt"/>
                  <a:ea typeface="+mn-ea"/>
                  <a:cs typeface="Arial" charset="0"/>
                </a:rPr>
                <a:t> </a:t>
              </a:r>
              <a:r>
                <a:rPr kumimoji="0" lang="fr-FR" sz="1100" b="0" i="0" u="none" strike="noStrike" kern="1200" cap="none" spc="0" normalizeH="0" baseline="0" noProof="0" dirty="0">
                  <a:ln>
                    <a:noFill/>
                  </a:ln>
                  <a:solidFill>
                    <a:schemeClr val="bg1"/>
                  </a:solidFill>
                  <a:effectLst/>
                  <a:uLnTx/>
                  <a:uFillTx/>
                  <a:latin typeface="+mn-lt"/>
                  <a:ea typeface="+mn-ea"/>
                  <a:cs typeface="Arial" charset="0"/>
                </a:rPr>
                <a:t>COV, Biocides…</a:t>
              </a:r>
            </a:p>
          </p:txBody>
        </p:sp>
      </p:grpSp>
      <p:grpSp>
        <p:nvGrpSpPr>
          <p:cNvPr id="66" name="Groupe ROUGE">
            <a:extLst>
              <a:ext uri="{FF2B5EF4-FFF2-40B4-BE49-F238E27FC236}">
                <a16:creationId xmlns:a16="http://schemas.microsoft.com/office/drawing/2014/main" id="{2D3BBD46-D07D-4341-819C-2A7A338D1015}"/>
              </a:ext>
            </a:extLst>
          </p:cNvPr>
          <p:cNvGrpSpPr>
            <a:grpSpLocks/>
          </p:cNvGrpSpPr>
          <p:nvPr/>
        </p:nvGrpSpPr>
        <p:grpSpPr bwMode="auto">
          <a:xfrm>
            <a:off x="1494817" y="2736342"/>
            <a:ext cx="694112" cy="708749"/>
            <a:chOff x="7029269" y="1323810"/>
            <a:chExt cx="1771462" cy="1249740"/>
          </a:xfrm>
          <a:solidFill>
            <a:schemeClr val="accent5"/>
          </a:solidFill>
        </p:grpSpPr>
        <p:sp>
          <p:nvSpPr>
            <p:cNvPr id="67" name="rond rouge">
              <a:extLst>
                <a:ext uri="{FF2B5EF4-FFF2-40B4-BE49-F238E27FC236}">
                  <a16:creationId xmlns:a16="http://schemas.microsoft.com/office/drawing/2014/main" id="{C9A269A4-F5D5-4A30-B1DB-86C8C145BC37}"/>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68" name="? bleu">
              <a:extLst>
                <a:ext uri="{FF2B5EF4-FFF2-40B4-BE49-F238E27FC236}">
                  <a16:creationId xmlns:a16="http://schemas.microsoft.com/office/drawing/2014/main" id="{4484FE8E-41BF-4E42-A45D-3B1DE4470E42}"/>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a:t>
              </a:r>
            </a:p>
          </p:txBody>
        </p:sp>
      </p:grpSp>
      <p:sp>
        <p:nvSpPr>
          <p:cNvPr id="32773" name="ZoneTexte 30"/>
          <p:cNvSpPr txBox="1">
            <a:spLocks noChangeArrowheads="1"/>
          </p:cNvSpPr>
          <p:nvPr/>
        </p:nvSpPr>
        <p:spPr bwMode="auto">
          <a:xfrm>
            <a:off x="0" y="6572250"/>
            <a:ext cx="685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900">
              <a:solidFill>
                <a:srgbClr val="002060"/>
              </a:solidFill>
              <a:latin typeface="+mn-lt"/>
            </a:endParaRPr>
          </a:p>
        </p:txBody>
      </p:sp>
      <p:sp>
        <p:nvSpPr>
          <p:cNvPr id="3" name="Titre 2"/>
          <p:cNvSpPr>
            <a:spLocks noGrp="1"/>
          </p:cNvSpPr>
          <p:nvPr>
            <p:ph type="title"/>
          </p:nvPr>
        </p:nvSpPr>
        <p:spPr>
          <a:xfrm>
            <a:off x="1674662" y="365125"/>
            <a:ext cx="10517338" cy="1325563"/>
          </a:xfrm>
        </p:spPr>
        <p:txBody>
          <a:bodyPr/>
          <a:lstStyle/>
          <a:p>
            <a:r>
              <a:rPr lang="fr-FR" altLang="fr-FR" b="1" dirty="0">
                <a:cs typeface="Arial" panose="020B0604020202020204" pitchFamily="34" charset="0"/>
              </a:rPr>
              <a:t>Qu’est-ce qui pollue l’air intérieur à la maison ?</a:t>
            </a:r>
            <a:endParaRPr lang="fr-FR" sz="3600" dirty="0"/>
          </a:p>
        </p:txBody>
      </p:sp>
      <p:sp>
        <p:nvSpPr>
          <p:cNvPr id="2" name="Espace réservé du numéro de diapositive 1">
            <a:extLst>
              <a:ext uri="{FF2B5EF4-FFF2-40B4-BE49-F238E27FC236}">
                <a16:creationId xmlns:a16="http://schemas.microsoft.com/office/drawing/2014/main" id="{799341A9-F351-E24D-84F8-CC22A81005FB}"/>
              </a:ext>
            </a:extLst>
          </p:cNvPr>
          <p:cNvSpPr>
            <a:spLocks noGrp="1"/>
          </p:cNvSpPr>
          <p:nvPr>
            <p:ph type="sldNum" sz="quarter" idx="12"/>
          </p:nvPr>
        </p:nvSpPr>
        <p:spPr/>
        <p:txBody>
          <a:bodyPr/>
          <a:lstStyle/>
          <a:p>
            <a:pPr>
              <a:defRPr/>
            </a:pPr>
            <a:fld id="{50240480-DD0E-42A1-8670-F37586A9812A}" type="slidenum">
              <a:rPr lang="fr-FR" altLang="fr-FR" sz="1400" smtClean="0">
                <a:latin typeface="+mn-lt"/>
              </a:rPr>
              <a:pPr>
                <a:defRPr/>
              </a:pPr>
              <a:t>52</a:t>
            </a:fld>
            <a:endParaRPr lang="fr-FR" altLang="fr-FR" sz="1400">
              <a:latin typeface="+mn-lt"/>
            </a:endParaRPr>
          </a:p>
        </p:txBody>
      </p:sp>
      <p:sp>
        <p:nvSpPr>
          <p:cNvPr id="22" name="Cheminée">
            <a:extLst>
              <a:ext uri="{FF2B5EF4-FFF2-40B4-BE49-F238E27FC236}">
                <a16:creationId xmlns:a16="http://schemas.microsoft.com/office/drawing/2014/main" id="{4A7A7DC3-D73F-5E40-8C8D-FF7DD26DAE34}"/>
              </a:ext>
            </a:extLst>
          </p:cNvPr>
          <p:cNvSpPr/>
          <p:nvPr/>
        </p:nvSpPr>
        <p:spPr>
          <a:xfrm>
            <a:off x="8010362" y="5718242"/>
            <a:ext cx="1970909" cy="825717"/>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Feux de cheminée</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Arial" charset="0"/>
              </a:rPr>
              <a:t>Monoxyde de carbone, HAP, particules, oxydes d’azote, dioxines…</a:t>
            </a:r>
            <a:endParaRPr kumimoji="0" lang="fr-FR" sz="1200" b="0" i="0" u="none" strike="noStrike" kern="1200" cap="none" spc="0" normalizeH="0" baseline="0" noProof="0" dirty="0">
              <a:ln>
                <a:noFill/>
              </a:ln>
              <a:solidFill>
                <a:schemeClr val="bg1"/>
              </a:solidFill>
              <a:effectLst/>
              <a:uLnTx/>
              <a:uFillTx/>
              <a:ea typeface="+mn-ea"/>
              <a:cs typeface="Arial" charset="0"/>
            </a:endParaRPr>
          </a:p>
        </p:txBody>
      </p:sp>
      <p:sp>
        <p:nvSpPr>
          <p:cNvPr id="23" name="plantes">
            <a:extLst>
              <a:ext uri="{FF2B5EF4-FFF2-40B4-BE49-F238E27FC236}">
                <a16:creationId xmlns:a16="http://schemas.microsoft.com/office/drawing/2014/main" id="{64F4F92D-03A5-424D-8E2D-31BDEE111A0D}"/>
              </a:ext>
            </a:extLst>
          </p:cNvPr>
          <p:cNvSpPr/>
          <p:nvPr/>
        </p:nvSpPr>
        <p:spPr>
          <a:xfrm>
            <a:off x="3424258" y="6010555"/>
            <a:ext cx="2219578" cy="82774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mn-cs"/>
              </a:rPr>
              <a:t>Plantes</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mn-cs"/>
              </a:rPr>
              <a:t>Micro-organismes, pesticides, pollens…</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mn-cs"/>
              </a:rPr>
              <a:t>Les plantes ne dépolluent pas.</a:t>
            </a:r>
          </a:p>
        </p:txBody>
      </p:sp>
      <p:sp>
        <p:nvSpPr>
          <p:cNvPr id="24" name="Tabac">
            <a:extLst>
              <a:ext uri="{FF2B5EF4-FFF2-40B4-BE49-F238E27FC236}">
                <a16:creationId xmlns:a16="http://schemas.microsoft.com/office/drawing/2014/main" id="{2D7C6926-4851-3F48-BA4D-525E9AB37E18}"/>
              </a:ext>
            </a:extLst>
          </p:cNvPr>
          <p:cNvSpPr/>
          <p:nvPr/>
        </p:nvSpPr>
        <p:spPr>
          <a:xfrm>
            <a:off x="1169176" y="5902740"/>
            <a:ext cx="1905203" cy="93061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Tabac </a:t>
            </a:r>
            <a:endParaRPr kumimoji="0" lang="fr-FR" sz="1400" b="0" i="0" u="none" strike="noStrike" kern="1200" cap="none" spc="0" normalizeH="0" baseline="0" noProof="0" dirty="0">
              <a:ln>
                <a:noFill/>
              </a:ln>
              <a:solidFill>
                <a:schemeClr val="bg1"/>
              </a:solidFill>
              <a:effectLst/>
              <a:uLnTx/>
              <a:uFillTx/>
              <a:ea typeface="+mn-ea"/>
              <a:cs typeface="Arial" charset="0"/>
            </a:endParaRP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Arial" charset="0"/>
              </a:rPr>
              <a:t>Monoxyde de carbone, COV, oxydes d’azote, goudrons, formaldéhyde, nicotine…</a:t>
            </a:r>
          </a:p>
        </p:txBody>
      </p:sp>
      <p:sp>
        <p:nvSpPr>
          <p:cNvPr id="25" name="Véhicule">
            <a:extLst>
              <a:ext uri="{FF2B5EF4-FFF2-40B4-BE49-F238E27FC236}">
                <a16:creationId xmlns:a16="http://schemas.microsoft.com/office/drawing/2014/main" id="{30CC963D-5164-BD4C-81C2-94DB378AE140}"/>
              </a:ext>
            </a:extLst>
          </p:cNvPr>
          <p:cNvSpPr/>
          <p:nvPr/>
        </p:nvSpPr>
        <p:spPr>
          <a:xfrm>
            <a:off x="9638926" y="4884809"/>
            <a:ext cx="1999204" cy="825717"/>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mn-cs"/>
              </a:rPr>
              <a:t>Véhicule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mn-cs"/>
              </a:rPr>
              <a:t>Gaz d’échappement,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mn-cs"/>
              </a:rPr>
              <a:t>particules fines, monoxyde de carbone…</a:t>
            </a:r>
          </a:p>
        </p:txBody>
      </p:sp>
      <p:sp>
        <p:nvSpPr>
          <p:cNvPr id="26" name="stockage des dechets">
            <a:extLst>
              <a:ext uri="{FF2B5EF4-FFF2-40B4-BE49-F238E27FC236}">
                <a16:creationId xmlns:a16="http://schemas.microsoft.com/office/drawing/2014/main" id="{D33ED23C-D04D-C949-B7D0-9AC6EECD4420}"/>
              </a:ext>
            </a:extLst>
          </p:cNvPr>
          <p:cNvSpPr/>
          <p:nvPr/>
        </p:nvSpPr>
        <p:spPr>
          <a:xfrm>
            <a:off x="10740623" y="3616610"/>
            <a:ext cx="1436535" cy="830794"/>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Stockage des déchets</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Arial" charset="0"/>
              </a:rPr>
              <a:t>Micro-organismes, COV, allergènes…</a:t>
            </a:r>
            <a:endParaRPr kumimoji="0" lang="fr-FR" sz="1200" b="0" i="0" u="none" strike="noStrike" kern="1200" cap="none" spc="0" normalizeH="0" baseline="0" noProof="0" dirty="0">
              <a:ln>
                <a:noFill/>
              </a:ln>
              <a:solidFill>
                <a:schemeClr val="bg1"/>
              </a:solidFill>
              <a:effectLst/>
              <a:uLnTx/>
              <a:uFillTx/>
              <a:ea typeface="+mn-ea"/>
              <a:cs typeface="Arial" charset="0"/>
            </a:endParaRPr>
          </a:p>
        </p:txBody>
      </p:sp>
      <p:sp>
        <p:nvSpPr>
          <p:cNvPr id="27" name="peinture">
            <a:extLst>
              <a:ext uri="{FF2B5EF4-FFF2-40B4-BE49-F238E27FC236}">
                <a16:creationId xmlns:a16="http://schemas.microsoft.com/office/drawing/2014/main" id="{8FA82C89-9E65-6541-8BEE-51F10A6E6093}"/>
              </a:ext>
            </a:extLst>
          </p:cNvPr>
          <p:cNvSpPr/>
          <p:nvPr/>
        </p:nvSpPr>
        <p:spPr>
          <a:xfrm>
            <a:off x="10738417" y="1357977"/>
            <a:ext cx="1307430" cy="73839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Peinture</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Arial" charset="0"/>
              </a:rPr>
              <a:t>COV, particules toxiques…</a:t>
            </a:r>
            <a:endParaRPr kumimoji="0" lang="fr-FR" sz="1200" b="0" i="0" u="none" strike="noStrike" kern="1200" cap="none" spc="0" normalizeH="0" baseline="0" noProof="0" dirty="0">
              <a:ln>
                <a:noFill/>
              </a:ln>
              <a:solidFill>
                <a:schemeClr val="bg1"/>
              </a:solidFill>
              <a:effectLst/>
              <a:uLnTx/>
              <a:uFillTx/>
              <a:ea typeface="+mn-ea"/>
              <a:cs typeface="Arial" charset="0"/>
            </a:endParaRPr>
          </a:p>
        </p:txBody>
      </p:sp>
      <p:sp>
        <p:nvSpPr>
          <p:cNvPr id="28" name="Humidité">
            <a:extLst>
              <a:ext uri="{FF2B5EF4-FFF2-40B4-BE49-F238E27FC236}">
                <a16:creationId xmlns:a16="http://schemas.microsoft.com/office/drawing/2014/main" id="{F66878C7-99A9-3B48-BA72-F9EE40FDD670}"/>
              </a:ext>
            </a:extLst>
          </p:cNvPr>
          <p:cNvSpPr/>
          <p:nvPr/>
        </p:nvSpPr>
        <p:spPr>
          <a:xfrm>
            <a:off x="7099059" y="1084212"/>
            <a:ext cx="1097549" cy="56455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Humidité</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ea typeface="+mn-ea"/>
                <a:cs typeface="Arial" charset="0"/>
              </a:rPr>
              <a:t>Moisissures</a:t>
            </a:r>
          </a:p>
        </p:txBody>
      </p:sp>
      <p:sp>
        <p:nvSpPr>
          <p:cNvPr id="29" name="Insecticide">
            <a:extLst>
              <a:ext uri="{FF2B5EF4-FFF2-40B4-BE49-F238E27FC236}">
                <a16:creationId xmlns:a16="http://schemas.microsoft.com/office/drawing/2014/main" id="{902878B7-C4D4-334D-9CE2-1CE62DD39015}"/>
              </a:ext>
            </a:extLst>
          </p:cNvPr>
          <p:cNvSpPr/>
          <p:nvPr/>
        </p:nvSpPr>
        <p:spPr>
          <a:xfrm>
            <a:off x="5690504" y="1433647"/>
            <a:ext cx="1144218" cy="56455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Insecticide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ea typeface="+mn-ea"/>
                <a:cs typeface="Arial" charset="0"/>
              </a:rPr>
              <a:t>POP…</a:t>
            </a:r>
          </a:p>
        </p:txBody>
      </p:sp>
      <p:sp>
        <p:nvSpPr>
          <p:cNvPr id="30" name="Lit">
            <a:extLst>
              <a:ext uri="{FF2B5EF4-FFF2-40B4-BE49-F238E27FC236}">
                <a16:creationId xmlns:a16="http://schemas.microsoft.com/office/drawing/2014/main" id="{812C5E7C-1B88-E44E-A541-6B59FB0AEB67}"/>
              </a:ext>
            </a:extLst>
          </p:cNvPr>
          <p:cNvSpPr/>
          <p:nvPr/>
        </p:nvSpPr>
        <p:spPr>
          <a:xfrm>
            <a:off x="5691413" y="3541093"/>
            <a:ext cx="1245189" cy="56455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mn-cs"/>
              </a:rPr>
              <a:t>Lit (matelas)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ea typeface="+mn-ea"/>
                <a:cs typeface="+mn-cs"/>
              </a:rPr>
              <a:t>Acariens…</a:t>
            </a:r>
          </a:p>
        </p:txBody>
      </p:sp>
      <p:sp>
        <p:nvSpPr>
          <p:cNvPr id="31" name="Cuisson">
            <a:extLst>
              <a:ext uri="{FF2B5EF4-FFF2-40B4-BE49-F238E27FC236}">
                <a16:creationId xmlns:a16="http://schemas.microsoft.com/office/drawing/2014/main" id="{3D100A7A-318C-2E43-BBC6-0EFE1E8540C5}"/>
              </a:ext>
            </a:extLst>
          </p:cNvPr>
          <p:cNvSpPr/>
          <p:nvPr/>
        </p:nvSpPr>
        <p:spPr>
          <a:xfrm>
            <a:off x="1185046" y="4797138"/>
            <a:ext cx="1172757" cy="93753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mn-cs"/>
              </a:rPr>
              <a:t>Cuisson </a:t>
            </a: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schemeClr val="bg1"/>
                </a:solidFill>
                <a:effectLst/>
                <a:uLnTx/>
                <a:uFillTx/>
                <a:ea typeface="+mn-ea"/>
                <a:cs typeface="+mn-cs"/>
              </a:rPr>
              <a:t>Monoxyde de carbone, oxydes d’azote, COV, </a:t>
            </a:r>
          </a:p>
        </p:txBody>
      </p:sp>
      <p:sp>
        <p:nvSpPr>
          <p:cNvPr id="32" name="Mobilier">
            <a:extLst>
              <a:ext uri="{FF2B5EF4-FFF2-40B4-BE49-F238E27FC236}">
                <a16:creationId xmlns:a16="http://schemas.microsoft.com/office/drawing/2014/main" id="{C4A60A90-7316-CC46-822B-986CB61247E3}"/>
              </a:ext>
            </a:extLst>
          </p:cNvPr>
          <p:cNvSpPr/>
          <p:nvPr/>
        </p:nvSpPr>
        <p:spPr>
          <a:xfrm>
            <a:off x="2966057" y="3042040"/>
            <a:ext cx="1190662" cy="52502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Mobilier</a:t>
            </a:r>
            <a:r>
              <a:rPr kumimoji="0" lang="fr-FR" sz="1400" b="0" i="0" u="none" strike="noStrike" kern="1200" cap="none" spc="0" normalizeH="0" baseline="0" noProof="0" dirty="0">
                <a:ln>
                  <a:noFill/>
                </a:ln>
                <a:solidFill>
                  <a:schemeClr val="bg1"/>
                </a:solidFill>
                <a:effectLst/>
                <a:uLnTx/>
                <a:uFillTx/>
                <a:ea typeface="+mn-ea"/>
                <a:cs typeface="Arial" charset="0"/>
              </a:rPr>
              <a:t> </a:t>
            </a:r>
            <a:r>
              <a:rPr kumimoji="0" lang="fr-FR" sz="1100" b="0" i="0" u="none" strike="noStrike" kern="1200" cap="none" spc="0" normalizeH="0" baseline="0" noProof="0" dirty="0">
                <a:ln>
                  <a:noFill/>
                </a:ln>
                <a:solidFill>
                  <a:schemeClr val="bg1"/>
                </a:solidFill>
                <a:effectLst/>
                <a:uLnTx/>
                <a:uFillTx/>
                <a:ea typeface="+mn-ea"/>
                <a:cs typeface="Arial" charset="0"/>
              </a:rPr>
              <a:t>Formaldéhyde, COV…</a:t>
            </a:r>
            <a:endParaRPr kumimoji="0" lang="fr-FR" sz="1200" b="0" i="0" u="none" strike="noStrike" kern="1200" cap="none" spc="0" normalizeH="0" baseline="0" noProof="0" dirty="0">
              <a:ln>
                <a:noFill/>
              </a:ln>
              <a:solidFill>
                <a:schemeClr val="bg1"/>
              </a:solidFill>
              <a:effectLst/>
              <a:uLnTx/>
              <a:uFillTx/>
              <a:ea typeface="+mn-ea"/>
              <a:cs typeface="Arial" charset="0"/>
            </a:endParaRPr>
          </a:p>
        </p:txBody>
      </p:sp>
      <p:grpSp>
        <p:nvGrpSpPr>
          <p:cNvPr id="123" name="Groupe ROUGE">
            <a:extLst>
              <a:ext uri="{FF2B5EF4-FFF2-40B4-BE49-F238E27FC236}">
                <a16:creationId xmlns:a16="http://schemas.microsoft.com/office/drawing/2014/main" id="{5EB80145-D42E-45DC-BBB2-A7765316AC3D}"/>
              </a:ext>
            </a:extLst>
          </p:cNvPr>
          <p:cNvGrpSpPr>
            <a:grpSpLocks/>
          </p:cNvGrpSpPr>
          <p:nvPr/>
        </p:nvGrpSpPr>
        <p:grpSpPr bwMode="auto">
          <a:xfrm>
            <a:off x="6425779" y="2877228"/>
            <a:ext cx="694112" cy="708749"/>
            <a:chOff x="7029269" y="1323810"/>
            <a:chExt cx="1771462" cy="1249740"/>
          </a:xfrm>
          <a:solidFill>
            <a:schemeClr val="accent5"/>
          </a:solidFill>
        </p:grpSpPr>
        <p:sp>
          <p:nvSpPr>
            <p:cNvPr id="124" name="rond rouge">
              <a:extLst>
                <a:ext uri="{FF2B5EF4-FFF2-40B4-BE49-F238E27FC236}">
                  <a16:creationId xmlns:a16="http://schemas.microsoft.com/office/drawing/2014/main" id="{2E017D9A-16DA-4FA4-9D24-6BD4B5A83C50}"/>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25" name="? bleu">
              <a:extLst>
                <a:ext uri="{FF2B5EF4-FFF2-40B4-BE49-F238E27FC236}">
                  <a16:creationId xmlns:a16="http://schemas.microsoft.com/office/drawing/2014/main" id="{7A138881-7480-469B-AF67-984A7E0A1591}"/>
                </a:ext>
              </a:extLst>
            </p:cNvPr>
            <p:cNvSpPr>
              <a:spLocks noChangeArrowheads="1"/>
            </p:cNvSpPr>
            <p:nvPr/>
          </p:nvSpPr>
          <p:spPr bwMode="auto">
            <a:xfrm>
              <a:off x="7306091" y="1323810"/>
              <a:ext cx="766853" cy="1248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3</a:t>
              </a:r>
            </a:p>
          </p:txBody>
        </p:sp>
      </p:grpSp>
      <p:grpSp>
        <p:nvGrpSpPr>
          <p:cNvPr id="126" name="Groupe ROUGE">
            <a:extLst>
              <a:ext uri="{FF2B5EF4-FFF2-40B4-BE49-F238E27FC236}">
                <a16:creationId xmlns:a16="http://schemas.microsoft.com/office/drawing/2014/main" id="{71535C1C-D501-4B82-A88D-9382AEF5014B}"/>
              </a:ext>
            </a:extLst>
          </p:cNvPr>
          <p:cNvGrpSpPr>
            <a:grpSpLocks/>
          </p:cNvGrpSpPr>
          <p:nvPr/>
        </p:nvGrpSpPr>
        <p:grpSpPr bwMode="auto">
          <a:xfrm>
            <a:off x="10690703" y="3738655"/>
            <a:ext cx="694112" cy="708749"/>
            <a:chOff x="7029269" y="1323810"/>
            <a:chExt cx="1771462" cy="1249740"/>
          </a:xfrm>
          <a:solidFill>
            <a:schemeClr val="accent5"/>
          </a:solidFill>
        </p:grpSpPr>
        <p:sp>
          <p:nvSpPr>
            <p:cNvPr id="127" name="rond rouge">
              <a:extLst>
                <a:ext uri="{FF2B5EF4-FFF2-40B4-BE49-F238E27FC236}">
                  <a16:creationId xmlns:a16="http://schemas.microsoft.com/office/drawing/2014/main" id="{D509E316-4BB4-48F5-B775-3E7797D1B2F4}"/>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28" name="? bleu">
              <a:extLst>
                <a:ext uri="{FF2B5EF4-FFF2-40B4-BE49-F238E27FC236}">
                  <a16:creationId xmlns:a16="http://schemas.microsoft.com/office/drawing/2014/main" id="{9E129084-D670-4A19-9624-356CDDB2C195}"/>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7</a:t>
              </a:r>
            </a:p>
          </p:txBody>
        </p:sp>
      </p:grpSp>
      <p:grpSp>
        <p:nvGrpSpPr>
          <p:cNvPr id="129" name="Groupe ROUGE">
            <a:extLst>
              <a:ext uri="{FF2B5EF4-FFF2-40B4-BE49-F238E27FC236}">
                <a16:creationId xmlns:a16="http://schemas.microsoft.com/office/drawing/2014/main" id="{30E1DBF9-EC17-4420-ADE2-DACC9AE154B5}"/>
              </a:ext>
            </a:extLst>
          </p:cNvPr>
          <p:cNvGrpSpPr>
            <a:grpSpLocks/>
          </p:cNvGrpSpPr>
          <p:nvPr/>
        </p:nvGrpSpPr>
        <p:grpSpPr bwMode="auto">
          <a:xfrm>
            <a:off x="9666930" y="4772837"/>
            <a:ext cx="694112" cy="708749"/>
            <a:chOff x="7029269" y="1323810"/>
            <a:chExt cx="1771462" cy="1249740"/>
          </a:xfrm>
          <a:solidFill>
            <a:schemeClr val="accent5"/>
          </a:solidFill>
        </p:grpSpPr>
        <p:sp>
          <p:nvSpPr>
            <p:cNvPr id="130" name="rond rouge">
              <a:extLst>
                <a:ext uri="{FF2B5EF4-FFF2-40B4-BE49-F238E27FC236}">
                  <a16:creationId xmlns:a16="http://schemas.microsoft.com/office/drawing/2014/main" id="{51C51D9E-BB9B-473D-AF35-581433901BFB}"/>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31" name="? bleu">
              <a:extLst>
                <a:ext uri="{FF2B5EF4-FFF2-40B4-BE49-F238E27FC236}">
                  <a16:creationId xmlns:a16="http://schemas.microsoft.com/office/drawing/2014/main" id="{7966BB8E-CD09-4E11-91CA-66C95ABB5A1A}"/>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8</a:t>
              </a:r>
            </a:p>
          </p:txBody>
        </p:sp>
      </p:grpSp>
      <p:grpSp>
        <p:nvGrpSpPr>
          <p:cNvPr id="132" name="Groupe ROUGE">
            <a:extLst>
              <a:ext uri="{FF2B5EF4-FFF2-40B4-BE49-F238E27FC236}">
                <a16:creationId xmlns:a16="http://schemas.microsoft.com/office/drawing/2014/main" id="{A5693AB1-2A02-462C-859E-0CEAE5B7C075}"/>
              </a:ext>
            </a:extLst>
          </p:cNvPr>
          <p:cNvGrpSpPr>
            <a:grpSpLocks/>
          </p:cNvGrpSpPr>
          <p:nvPr/>
        </p:nvGrpSpPr>
        <p:grpSpPr bwMode="auto">
          <a:xfrm>
            <a:off x="7944986" y="5537371"/>
            <a:ext cx="694112" cy="708749"/>
            <a:chOff x="7029269" y="1323810"/>
            <a:chExt cx="1771462" cy="1249740"/>
          </a:xfrm>
          <a:solidFill>
            <a:schemeClr val="accent5"/>
          </a:solidFill>
        </p:grpSpPr>
        <p:sp>
          <p:nvSpPr>
            <p:cNvPr id="133" name="rond rouge">
              <a:extLst>
                <a:ext uri="{FF2B5EF4-FFF2-40B4-BE49-F238E27FC236}">
                  <a16:creationId xmlns:a16="http://schemas.microsoft.com/office/drawing/2014/main" id="{18A2A426-AF37-4E82-864D-8D40C373D66C}"/>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34" name="? bleu">
              <a:extLst>
                <a:ext uri="{FF2B5EF4-FFF2-40B4-BE49-F238E27FC236}">
                  <a16:creationId xmlns:a16="http://schemas.microsoft.com/office/drawing/2014/main" id="{45D8E707-4A0A-420C-BF8A-5C19992A9A88}"/>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9</a:t>
              </a:r>
            </a:p>
          </p:txBody>
        </p:sp>
      </p:grpSp>
      <p:grpSp>
        <p:nvGrpSpPr>
          <p:cNvPr id="135" name="Groupe ROUGE">
            <a:extLst>
              <a:ext uri="{FF2B5EF4-FFF2-40B4-BE49-F238E27FC236}">
                <a16:creationId xmlns:a16="http://schemas.microsoft.com/office/drawing/2014/main" id="{1F301C99-7EE9-4CAE-AC25-AF2A0FAC98D8}"/>
              </a:ext>
            </a:extLst>
          </p:cNvPr>
          <p:cNvGrpSpPr>
            <a:grpSpLocks/>
          </p:cNvGrpSpPr>
          <p:nvPr/>
        </p:nvGrpSpPr>
        <p:grpSpPr bwMode="auto">
          <a:xfrm>
            <a:off x="4823928" y="6131100"/>
            <a:ext cx="938401" cy="708749"/>
            <a:chOff x="6836517" y="1323810"/>
            <a:chExt cx="2394918" cy="1249740"/>
          </a:xfrm>
          <a:solidFill>
            <a:schemeClr val="accent5"/>
          </a:solidFill>
        </p:grpSpPr>
        <p:sp>
          <p:nvSpPr>
            <p:cNvPr id="136" name="rond rouge">
              <a:extLst>
                <a:ext uri="{FF2B5EF4-FFF2-40B4-BE49-F238E27FC236}">
                  <a16:creationId xmlns:a16="http://schemas.microsoft.com/office/drawing/2014/main" id="{9BC71863-143F-46B0-A8B1-4365A4BF2A5F}"/>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37" name="? bleu">
              <a:extLst>
                <a:ext uri="{FF2B5EF4-FFF2-40B4-BE49-F238E27FC236}">
                  <a16:creationId xmlns:a16="http://schemas.microsoft.com/office/drawing/2014/main" id="{800C1309-16AA-4594-8286-642720FE386A}"/>
                </a:ext>
              </a:extLst>
            </p:cNvPr>
            <p:cNvSpPr>
              <a:spLocks noChangeArrowheads="1"/>
            </p:cNvSpPr>
            <p:nvPr/>
          </p:nvSpPr>
          <p:spPr bwMode="auto">
            <a:xfrm>
              <a:off x="6836517" y="1323810"/>
              <a:ext cx="2394918"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10</a:t>
              </a:r>
            </a:p>
          </p:txBody>
        </p:sp>
      </p:grpSp>
      <p:grpSp>
        <p:nvGrpSpPr>
          <p:cNvPr id="138" name="Groupe ROUGE">
            <a:extLst>
              <a:ext uri="{FF2B5EF4-FFF2-40B4-BE49-F238E27FC236}">
                <a16:creationId xmlns:a16="http://schemas.microsoft.com/office/drawing/2014/main" id="{414130D2-FC89-4E13-A66D-53A70AC81411}"/>
              </a:ext>
            </a:extLst>
          </p:cNvPr>
          <p:cNvGrpSpPr>
            <a:grpSpLocks/>
          </p:cNvGrpSpPr>
          <p:nvPr/>
        </p:nvGrpSpPr>
        <p:grpSpPr bwMode="auto">
          <a:xfrm>
            <a:off x="2641269" y="5734668"/>
            <a:ext cx="916011" cy="708749"/>
            <a:chOff x="6885870" y="1323810"/>
            <a:chExt cx="2337777" cy="1249740"/>
          </a:xfrm>
          <a:solidFill>
            <a:schemeClr val="accent5"/>
          </a:solidFill>
        </p:grpSpPr>
        <p:sp>
          <p:nvSpPr>
            <p:cNvPr id="139" name="rond rouge">
              <a:extLst>
                <a:ext uri="{FF2B5EF4-FFF2-40B4-BE49-F238E27FC236}">
                  <a16:creationId xmlns:a16="http://schemas.microsoft.com/office/drawing/2014/main" id="{9D47CD78-5C24-4829-853D-9283D27F7554}"/>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40" name="? bleu">
              <a:extLst>
                <a:ext uri="{FF2B5EF4-FFF2-40B4-BE49-F238E27FC236}">
                  <a16:creationId xmlns:a16="http://schemas.microsoft.com/office/drawing/2014/main" id="{61F5FF82-1B7E-4BD9-957A-8C7E440750DA}"/>
                </a:ext>
              </a:extLst>
            </p:cNvPr>
            <p:cNvSpPr>
              <a:spLocks noChangeArrowheads="1"/>
            </p:cNvSpPr>
            <p:nvPr/>
          </p:nvSpPr>
          <p:spPr bwMode="auto">
            <a:xfrm>
              <a:off x="6885870" y="1323810"/>
              <a:ext cx="2337777"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11</a:t>
              </a:r>
            </a:p>
          </p:txBody>
        </p:sp>
      </p:grpSp>
      <p:grpSp>
        <p:nvGrpSpPr>
          <p:cNvPr id="141" name="Groupe ROUGE">
            <a:extLst>
              <a:ext uri="{FF2B5EF4-FFF2-40B4-BE49-F238E27FC236}">
                <a16:creationId xmlns:a16="http://schemas.microsoft.com/office/drawing/2014/main" id="{B9FE0C16-E71B-48FB-809F-7CD349E4F137}"/>
              </a:ext>
            </a:extLst>
          </p:cNvPr>
          <p:cNvGrpSpPr>
            <a:grpSpLocks/>
          </p:cNvGrpSpPr>
          <p:nvPr/>
        </p:nvGrpSpPr>
        <p:grpSpPr bwMode="auto">
          <a:xfrm>
            <a:off x="10453248" y="972107"/>
            <a:ext cx="694112" cy="708749"/>
            <a:chOff x="7029269" y="1323810"/>
            <a:chExt cx="1771462" cy="1249740"/>
          </a:xfrm>
          <a:solidFill>
            <a:schemeClr val="accent5"/>
          </a:solidFill>
        </p:grpSpPr>
        <p:sp>
          <p:nvSpPr>
            <p:cNvPr id="142" name="rond rouge">
              <a:extLst>
                <a:ext uri="{FF2B5EF4-FFF2-40B4-BE49-F238E27FC236}">
                  <a16:creationId xmlns:a16="http://schemas.microsoft.com/office/drawing/2014/main" id="{67160BE2-FA8A-471E-9B81-419B8E713D14}"/>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43" name="? bleu">
              <a:extLst>
                <a:ext uri="{FF2B5EF4-FFF2-40B4-BE49-F238E27FC236}">
                  <a16:creationId xmlns:a16="http://schemas.microsoft.com/office/drawing/2014/main" id="{554AAB18-6B6B-45D0-85EF-C1E4A2755A12}"/>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6</a:t>
              </a:r>
            </a:p>
          </p:txBody>
        </p:sp>
      </p:grpSp>
      <p:grpSp>
        <p:nvGrpSpPr>
          <p:cNvPr id="144" name="Groupe ROUGE">
            <a:extLst>
              <a:ext uri="{FF2B5EF4-FFF2-40B4-BE49-F238E27FC236}">
                <a16:creationId xmlns:a16="http://schemas.microsoft.com/office/drawing/2014/main" id="{3DB98A36-53ED-4D51-A76A-8B034890C2FB}"/>
              </a:ext>
            </a:extLst>
          </p:cNvPr>
          <p:cNvGrpSpPr>
            <a:grpSpLocks/>
          </p:cNvGrpSpPr>
          <p:nvPr/>
        </p:nvGrpSpPr>
        <p:grpSpPr bwMode="auto">
          <a:xfrm>
            <a:off x="7353521" y="996283"/>
            <a:ext cx="694112" cy="708749"/>
            <a:chOff x="7029269" y="1323810"/>
            <a:chExt cx="1771462" cy="1249740"/>
          </a:xfrm>
          <a:solidFill>
            <a:schemeClr val="accent5"/>
          </a:solidFill>
        </p:grpSpPr>
        <p:sp>
          <p:nvSpPr>
            <p:cNvPr id="145" name="rond rouge">
              <a:extLst>
                <a:ext uri="{FF2B5EF4-FFF2-40B4-BE49-F238E27FC236}">
                  <a16:creationId xmlns:a16="http://schemas.microsoft.com/office/drawing/2014/main" id="{975D1205-5F81-4960-B6F7-7B167CFDEECD}"/>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46" name="? bleu">
              <a:extLst>
                <a:ext uri="{FF2B5EF4-FFF2-40B4-BE49-F238E27FC236}">
                  <a16:creationId xmlns:a16="http://schemas.microsoft.com/office/drawing/2014/main" id="{CAA1C2BB-F5F1-4E27-9CB2-0BE013440C7B}"/>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5</a:t>
              </a:r>
            </a:p>
          </p:txBody>
        </p:sp>
      </p:grpSp>
      <p:grpSp>
        <p:nvGrpSpPr>
          <p:cNvPr id="147" name="Groupe ROUGE">
            <a:extLst>
              <a:ext uri="{FF2B5EF4-FFF2-40B4-BE49-F238E27FC236}">
                <a16:creationId xmlns:a16="http://schemas.microsoft.com/office/drawing/2014/main" id="{C99378EF-02A3-46A5-AC15-9BD22FE5E099}"/>
              </a:ext>
            </a:extLst>
          </p:cNvPr>
          <p:cNvGrpSpPr>
            <a:grpSpLocks/>
          </p:cNvGrpSpPr>
          <p:nvPr/>
        </p:nvGrpSpPr>
        <p:grpSpPr bwMode="auto">
          <a:xfrm>
            <a:off x="5905065" y="1367884"/>
            <a:ext cx="694112" cy="708749"/>
            <a:chOff x="7029269" y="1323810"/>
            <a:chExt cx="1771462" cy="1249740"/>
          </a:xfrm>
          <a:solidFill>
            <a:schemeClr val="accent5"/>
          </a:solidFill>
        </p:grpSpPr>
        <p:sp>
          <p:nvSpPr>
            <p:cNvPr id="148" name="rond rouge">
              <a:extLst>
                <a:ext uri="{FF2B5EF4-FFF2-40B4-BE49-F238E27FC236}">
                  <a16:creationId xmlns:a16="http://schemas.microsoft.com/office/drawing/2014/main" id="{077BC91C-9BC8-4873-A55F-EFA66B2C537F}"/>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49" name="? bleu">
              <a:extLst>
                <a:ext uri="{FF2B5EF4-FFF2-40B4-BE49-F238E27FC236}">
                  <a16:creationId xmlns:a16="http://schemas.microsoft.com/office/drawing/2014/main" id="{0642D965-FF15-46F1-A813-46496767B7D2}"/>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4</a:t>
              </a:r>
            </a:p>
          </p:txBody>
        </p:sp>
      </p:grpSp>
      <p:grpSp>
        <p:nvGrpSpPr>
          <p:cNvPr id="150" name="Groupe ROUGE">
            <a:extLst>
              <a:ext uri="{FF2B5EF4-FFF2-40B4-BE49-F238E27FC236}">
                <a16:creationId xmlns:a16="http://schemas.microsoft.com/office/drawing/2014/main" id="{C70B37F4-93D4-4E44-9B4E-80750BE003A3}"/>
              </a:ext>
            </a:extLst>
          </p:cNvPr>
          <p:cNvGrpSpPr>
            <a:grpSpLocks/>
          </p:cNvGrpSpPr>
          <p:nvPr/>
        </p:nvGrpSpPr>
        <p:grpSpPr bwMode="auto">
          <a:xfrm>
            <a:off x="1588800" y="4939973"/>
            <a:ext cx="942945" cy="708749"/>
            <a:chOff x="6923960" y="1323810"/>
            <a:chExt cx="2406514" cy="1249740"/>
          </a:xfrm>
          <a:solidFill>
            <a:schemeClr val="accent5"/>
          </a:solidFill>
        </p:grpSpPr>
        <p:sp>
          <p:nvSpPr>
            <p:cNvPr id="151" name="rond rouge">
              <a:extLst>
                <a:ext uri="{FF2B5EF4-FFF2-40B4-BE49-F238E27FC236}">
                  <a16:creationId xmlns:a16="http://schemas.microsoft.com/office/drawing/2014/main" id="{8055CF92-2EE9-4F63-BFAA-72CB334721D0}"/>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52" name="? bleu">
              <a:extLst>
                <a:ext uri="{FF2B5EF4-FFF2-40B4-BE49-F238E27FC236}">
                  <a16:creationId xmlns:a16="http://schemas.microsoft.com/office/drawing/2014/main" id="{ADB0DA7B-1E7B-4273-AF9A-10583878D85C}"/>
                </a:ext>
              </a:extLst>
            </p:cNvPr>
            <p:cNvSpPr>
              <a:spLocks noChangeArrowheads="1"/>
            </p:cNvSpPr>
            <p:nvPr/>
          </p:nvSpPr>
          <p:spPr bwMode="auto">
            <a:xfrm>
              <a:off x="6923960" y="1323810"/>
              <a:ext cx="2406514"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12</a:t>
              </a:r>
            </a:p>
          </p:txBody>
        </p:sp>
      </p:grpSp>
      <p:grpSp>
        <p:nvGrpSpPr>
          <p:cNvPr id="153" name="Groupe ROUGE">
            <a:extLst>
              <a:ext uri="{FF2B5EF4-FFF2-40B4-BE49-F238E27FC236}">
                <a16:creationId xmlns:a16="http://schemas.microsoft.com/office/drawing/2014/main" id="{1510B985-3483-4407-A219-196692120B27}"/>
              </a:ext>
            </a:extLst>
          </p:cNvPr>
          <p:cNvGrpSpPr>
            <a:grpSpLocks/>
          </p:cNvGrpSpPr>
          <p:nvPr/>
        </p:nvGrpSpPr>
        <p:grpSpPr bwMode="auto">
          <a:xfrm>
            <a:off x="3474175" y="3015235"/>
            <a:ext cx="694112" cy="708749"/>
            <a:chOff x="7029269" y="1323810"/>
            <a:chExt cx="1771462" cy="1249740"/>
          </a:xfrm>
          <a:solidFill>
            <a:schemeClr val="accent5"/>
          </a:solidFill>
        </p:grpSpPr>
        <p:sp>
          <p:nvSpPr>
            <p:cNvPr id="154" name="rond rouge">
              <a:extLst>
                <a:ext uri="{FF2B5EF4-FFF2-40B4-BE49-F238E27FC236}">
                  <a16:creationId xmlns:a16="http://schemas.microsoft.com/office/drawing/2014/main" id="{ED26C564-9E4D-4AC7-ADA5-91DD3FB2B097}"/>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55" name="? bleu">
              <a:extLst>
                <a:ext uri="{FF2B5EF4-FFF2-40B4-BE49-F238E27FC236}">
                  <a16:creationId xmlns:a16="http://schemas.microsoft.com/office/drawing/2014/main" id="{01BAB149-509C-4D38-B37B-FFCB57436917}"/>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2</a:t>
              </a:r>
            </a:p>
          </p:txBody>
        </p:sp>
      </p:grpSp>
    </p:spTree>
    <p:extLst>
      <p:ext uri="{BB962C8B-B14F-4D97-AF65-F5344CB8AC3E}">
        <p14:creationId xmlns:p14="http://schemas.microsoft.com/office/powerpoint/2010/main" val="388061424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22" presetClass="exit" presetSubtype="4" fill="hold" nodeType="withEffect">
                                  <p:stCondLst>
                                    <p:cond delay="0"/>
                                  </p:stCondLst>
                                  <p:childTnLst>
                                    <p:animEffect transition="out" filter="wipe(down)">
                                      <p:cBhvr>
                                        <p:cTn id="8" dur="500"/>
                                        <p:tgtEl>
                                          <p:spTgt spid="66"/>
                                        </p:tgtEl>
                                      </p:cBhvr>
                                    </p:animEffect>
                                    <p:set>
                                      <p:cBhvr>
                                        <p:cTn id="9"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 restart="whenNotActive" fill="hold" evtFilter="cancelBubble" nodeType="interactiveSeq">
                <p:stCondLst>
                  <p:cond evt="onClick" delay="0">
                    <p:tgtEl>
                      <p:spTgt spid="123"/>
                    </p:tgtEl>
                  </p:cond>
                </p:stCondLst>
                <p:endSync evt="end" delay="0">
                  <p:rtn val="all"/>
                </p:endSync>
                <p:childTnLst>
                  <p:par>
                    <p:cTn id="11" fill="hold">
                      <p:stCondLst>
                        <p:cond delay="0"/>
                      </p:stCondLst>
                      <p:childTnLst>
                        <p:par>
                          <p:cTn id="12" fill="hold">
                            <p:stCondLst>
                              <p:cond delay="0"/>
                            </p:stCondLst>
                            <p:childTnLst>
                              <p:par>
                                <p:cTn id="13" presetID="22" presetClass="exit" presetSubtype="4" fill="hold" nodeType="withEffect">
                                  <p:stCondLst>
                                    <p:cond delay="0"/>
                                  </p:stCondLst>
                                  <p:childTnLst>
                                    <p:animEffect transition="out" filter="wipe(down)">
                                      <p:cBhvr>
                                        <p:cTn id="14" dur="500"/>
                                        <p:tgtEl>
                                          <p:spTgt spid="123"/>
                                        </p:tgtEl>
                                      </p:cBhvr>
                                    </p:animEffect>
                                    <p:set>
                                      <p:cBhvr>
                                        <p:cTn id="15" dur="1" fill="hold">
                                          <p:stCondLst>
                                            <p:cond delay="499"/>
                                          </p:stCondLst>
                                        </p:cTn>
                                        <p:tgtEl>
                                          <p:spTgt spid="12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18" restart="whenNotActive" fill="hold" evtFilter="cancelBubble" nodeType="interactiveSeq">
                <p:stCondLst>
                  <p:cond evt="onClick" delay="0">
                    <p:tgtEl>
                      <p:spTgt spid="126"/>
                    </p:tgtEl>
                  </p:cond>
                </p:stCondLst>
                <p:endSync evt="end" delay="0">
                  <p:rtn val="all"/>
                </p:endSync>
                <p:childTnLst>
                  <p:par>
                    <p:cTn id="19" fill="hold">
                      <p:stCondLst>
                        <p:cond delay="0"/>
                      </p:stCondLst>
                      <p:childTnLst>
                        <p:par>
                          <p:cTn id="20" fill="hold">
                            <p:stCondLst>
                              <p:cond delay="0"/>
                            </p:stCondLst>
                            <p:childTnLst>
                              <p:par>
                                <p:cTn id="21" presetID="22" presetClass="exit" presetSubtype="4" fill="hold" nodeType="withEffect">
                                  <p:stCondLst>
                                    <p:cond delay="0"/>
                                  </p:stCondLst>
                                  <p:childTnLst>
                                    <p:animEffect transition="out" filter="wipe(down)">
                                      <p:cBhvr>
                                        <p:cTn id="22" dur="500"/>
                                        <p:tgtEl>
                                          <p:spTgt spid="126"/>
                                        </p:tgtEl>
                                      </p:cBhvr>
                                    </p:animEffect>
                                    <p:set>
                                      <p:cBhvr>
                                        <p:cTn id="23" dur="1" fill="hold">
                                          <p:stCondLst>
                                            <p:cond delay="499"/>
                                          </p:stCondLst>
                                        </p:cTn>
                                        <p:tgtEl>
                                          <p:spTgt spid="126"/>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26" restart="whenNotActive" fill="hold" evtFilter="cancelBubble" nodeType="interactiveSeq">
                <p:stCondLst>
                  <p:cond evt="onClick" delay="0">
                    <p:tgtEl>
                      <p:spTgt spid="129"/>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withEffect">
                                  <p:stCondLst>
                                    <p:cond delay="0"/>
                                  </p:stCondLst>
                                  <p:childTnLst>
                                    <p:animEffect transition="out" filter="wipe(down)">
                                      <p:cBhvr>
                                        <p:cTn id="30" dur="500"/>
                                        <p:tgtEl>
                                          <p:spTgt spid="129"/>
                                        </p:tgtEl>
                                      </p:cBhvr>
                                    </p:animEffect>
                                    <p:set>
                                      <p:cBhvr>
                                        <p:cTn id="31" dur="1" fill="hold">
                                          <p:stCondLst>
                                            <p:cond delay="499"/>
                                          </p:stCondLst>
                                        </p:cTn>
                                        <p:tgtEl>
                                          <p:spTgt spid="129"/>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29"/>
                  </p:tgtEl>
                </p:cond>
              </p:nextCondLst>
            </p:seq>
            <p:seq concurrent="1" nextAc="seek">
              <p:cTn id="34" restart="whenNotActive" fill="hold" evtFilter="cancelBubble" nodeType="interactiveSeq">
                <p:stCondLst>
                  <p:cond evt="onClick" delay="0">
                    <p:tgtEl>
                      <p:spTgt spid="132"/>
                    </p:tgtEl>
                  </p:cond>
                </p:stCondLst>
                <p:endSync evt="end" delay="0">
                  <p:rtn val="all"/>
                </p:endSync>
                <p:childTnLst>
                  <p:par>
                    <p:cTn id="35" fill="hold">
                      <p:stCondLst>
                        <p:cond delay="0"/>
                      </p:stCondLst>
                      <p:childTnLst>
                        <p:par>
                          <p:cTn id="36" fill="hold">
                            <p:stCondLst>
                              <p:cond delay="0"/>
                            </p:stCondLst>
                            <p:childTnLst>
                              <p:par>
                                <p:cTn id="37" presetID="22" presetClass="exit" presetSubtype="4" fill="hold" nodeType="withEffect">
                                  <p:stCondLst>
                                    <p:cond delay="0"/>
                                  </p:stCondLst>
                                  <p:childTnLst>
                                    <p:animEffect transition="out" filter="wipe(down)">
                                      <p:cBhvr>
                                        <p:cTn id="38" dur="500"/>
                                        <p:tgtEl>
                                          <p:spTgt spid="132"/>
                                        </p:tgtEl>
                                      </p:cBhvr>
                                    </p:animEffect>
                                    <p:set>
                                      <p:cBhvr>
                                        <p:cTn id="39" dur="1" fill="hold">
                                          <p:stCondLst>
                                            <p:cond delay="499"/>
                                          </p:stCondLst>
                                        </p:cTn>
                                        <p:tgtEl>
                                          <p:spTgt spid="132"/>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42" restart="whenNotActive" fill="hold" evtFilter="cancelBubble" nodeType="interactiveSeq">
                <p:stCondLst>
                  <p:cond evt="onClick" delay="0">
                    <p:tgtEl>
                      <p:spTgt spid="135"/>
                    </p:tgtEl>
                  </p:cond>
                </p:stCondLst>
                <p:endSync evt="end" delay="0">
                  <p:rtn val="all"/>
                </p:endSync>
                <p:childTnLst>
                  <p:par>
                    <p:cTn id="43" fill="hold">
                      <p:stCondLst>
                        <p:cond delay="0"/>
                      </p:stCondLst>
                      <p:childTnLst>
                        <p:par>
                          <p:cTn id="44" fill="hold">
                            <p:stCondLst>
                              <p:cond delay="0"/>
                            </p:stCondLst>
                            <p:childTnLst>
                              <p:par>
                                <p:cTn id="45" presetID="22" presetClass="exit" presetSubtype="4" fill="hold" nodeType="withEffect">
                                  <p:stCondLst>
                                    <p:cond delay="0"/>
                                  </p:stCondLst>
                                  <p:childTnLst>
                                    <p:animEffect transition="out" filter="wipe(down)">
                                      <p:cBhvr>
                                        <p:cTn id="46" dur="500"/>
                                        <p:tgtEl>
                                          <p:spTgt spid="135"/>
                                        </p:tgtEl>
                                      </p:cBhvr>
                                    </p:animEffect>
                                    <p:set>
                                      <p:cBhvr>
                                        <p:cTn id="47" dur="1" fill="hold">
                                          <p:stCondLst>
                                            <p:cond delay="499"/>
                                          </p:stCondLst>
                                        </p:cTn>
                                        <p:tgtEl>
                                          <p:spTgt spid="135"/>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50" restart="whenNotActive" fill="hold" evtFilter="cancelBubble" nodeType="interactiveSeq">
                <p:stCondLst>
                  <p:cond evt="onClick" delay="0">
                    <p:tgtEl>
                      <p:spTgt spid="138"/>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nodeType="withEffect">
                                  <p:stCondLst>
                                    <p:cond delay="0"/>
                                  </p:stCondLst>
                                  <p:childTnLst>
                                    <p:animEffect transition="out" filter="wipe(down)">
                                      <p:cBhvr>
                                        <p:cTn id="54" dur="500"/>
                                        <p:tgtEl>
                                          <p:spTgt spid="138"/>
                                        </p:tgtEl>
                                      </p:cBhvr>
                                    </p:animEffect>
                                    <p:set>
                                      <p:cBhvr>
                                        <p:cTn id="55" dur="1" fill="hold">
                                          <p:stCondLst>
                                            <p:cond delay="499"/>
                                          </p:stCondLst>
                                        </p:cTn>
                                        <p:tgtEl>
                                          <p:spTgt spid="138"/>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58" restart="whenNotActive" fill="hold" evtFilter="cancelBubble" nodeType="interactiveSeq">
                <p:stCondLst>
                  <p:cond evt="onClick" delay="0">
                    <p:tgtEl>
                      <p:spTgt spid="141"/>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nodeType="withEffect">
                                  <p:stCondLst>
                                    <p:cond delay="0"/>
                                  </p:stCondLst>
                                  <p:childTnLst>
                                    <p:animEffect transition="out" filter="wipe(down)">
                                      <p:cBhvr>
                                        <p:cTn id="62" dur="500"/>
                                        <p:tgtEl>
                                          <p:spTgt spid="141"/>
                                        </p:tgtEl>
                                      </p:cBhvr>
                                    </p:animEffect>
                                    <p:set>
                                      <p:cBhvr>
                                        <p:cTn id="63" dur="1" fill="hold">
                                          <p:stCondLst>
                                            <p:cond delay="499"/>
                                          </p:stCondLst>
                                        </p:cTn>
                                        <p:tgtEl>
                                          <p:spTgt spid="141"/>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66" restart="whenNotActive" fill="hold" evtFilter="cancelBubble" nodeType="interactiveSeq">
                <p:stCondLst>
                  <p:cond evt="onClick" delay="0">
                    <p:tgtEl>
                      <p:spTgt spid="144"/>
                    </p:tgtEl>
                  </p:cond>
                </p:stCondLst>
                <p:endSync evt="end" delay="0">
                  <p:rtn val="all"/>
                </p:endSync>
                <p:childTnLst>
                  <p:par>
                    <p:cTn id="67" fill="hold">
                      <p:stCondLst>
                        <p:cond delay="0"/>
                      </p:stCondLst>
                      <p:childTnLst>
                        <p:par>
                          <p:cTn id="68" fill="hold">
                            <p:stCondLst>
                              <p:cond delay="0"/>
                            </p:stCondLst>
                            <p:childTnLst>
                              <p:par>
                                <p:cTn id="69" presetID="22" presetClass="exit" presetSubtype="4" fill="hold" nodeType="withEffect">
                                  <p:stCondLst>
                                    <p:cond delay="0"/>
                                  </p:stCondLst>
                                  <p:childTnLst>
                                    <p:animEffect transition="out" filter="wipe(down)">
                                      <p:cBhvr>
                                        <p:cTn id="70" dur="500"/>
                                        <p:tgtEl>
                                          <p:spTgt spid="144"/>
                                        </p:tgtEl>
                                      </p:cBhvr>
                                    </p:animEffect>
                                    <p:set>
                                      <p:cBhvr>
                                        <p:cTn id="71" dur="1" fill="hold">
                                          <p:stCondLst>
                                            <p:cond delay="499"/>
                                          </p:stCondLst>
                                        </p:cTn>
                                        <p:tgtEl>
                                          <p:spTgt spid="144"/>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74" restart="whenNotActive" fill="hold" evtFilter="cancelBubble" nodeType="interactiveSeq">
                <p:stCondLst>
                  <p:cond evt="onClick" delay="0">
                    <p:tgtEl>
                      <p:spTgt spid="147"/>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nodeType="withEffect">
                                  <p:stCondLst>
                                    <p:cond delay="0"/>
                                  </p:stCondLst>
                                  <p:childTnLst>
                                    <p:animEffect transition="out" filter="wipe(down)">
                                      <p:cBhvr>
                                        <p:cTn id="78" dur="500"/>
                                        <p:tgtEl>
                                          <p:spTgt spid="147"/>
                                        </p:tgtEl>
                                      </p:cBhvr>
                                    </p:animEffect>
                                    <p:set>
                                      <p:cBhvr>
                                        <p:cTn id="79" dur="1" fill="hold">
                                          <p:stCondLst>
                                            <p:cond delay="499"/>
                                          </p:stCondLst>
                                        </p:cTn>
                                        <p:tgtEl>
                                          <p:spTgt spid="147"/>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82" restart="whenNotActive" fill="hold" evtFilter="cancelBubble" nodeType="interactiveSeq">
                <p:stCondLst>
                  <p:cond evt="onClick" delay="0">
                    <p:tgtEl>
                      <p:spTgt spid="150"/>
                    </p:tgtEl>
                  </p:cond>
                </p:stCondLst>
                <p:endSync evt="end" delay="0">
                  <p:rtn val="all"/>
                </p:endSync>
                <p:childTnLst>
                  <p:par>
                    <p:cTn id="83" fill="hold">
                      <p:stCondLst>
                        <p:cond delay="0"/>
                      </p:stCondLst>
                      <p:childTnLst>
                        <p:par>
                          <p:cTn id="84" fill="hold">
                            <p:stCondLst>
                              <p:cond delay="0"/>
                            </p:stCondLst>
                            <p:childTnLst>
                              <p:par>
                                <p:cTn id="85" presetID="22" presetClass="exit" presetSubtype="4" fill="hold" nodeType="withEffect">
                                  <p:stCondLst>
                                    <p:cond delay="0"/>
                                  </p:stCondLst>
                                  <p:childTnLst>
                                    <p:animEffect transition="out" filter="wipe(down)">
                                      <p:cBhvr>
                                        <p:cTn id="86" dur="500"/>
                                        <p:tgtEl>
                                          <p:spTgt spid="150"/>
                                        </p:tgtEl>
                                      </p:cBhvr>
                                    </p:animEffect>
                                    <p:set>
                                      <p:cBhvr>
                                        <p:cTn id="87" dur="1" fill="hold">
                                          <p:stCondLst>
                                            <p:cond delay="499"/>
                                          </p:stCondLst>
                                        </p:cTn>
                                        <p:tgtEl>
                                          <p:spTgt spid="150"/>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90" restart="whenNotActive" fill="hold" evtFilter="cancelBubble" nodeType="interactiveSeq">
                <p:stCondLst>
                  <p:cond evt="onClick" delay="0">
                    <p:tgtEl>
                      <p:spTgt spid="15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par>
                                <p:cTn id="95" presetID="22" presetClass="exit" presetSubtype="4" fill="hold" nodeType="withEffect">
                                  <p:stCondLst>
                                    <p:cond delay="0"/>
                                  </p:stCondLst>
                                  <p:childTnLst>
                                    <p:animEffect transition="out" filter="wipe(down)">
                                      <p:cBhvr>
                                        <p:cTn id="96" dur="500"/>
                                        <p:tgtEl>
                                          <p:spTgt spid="153"/>
                                        </p:tgtEl>
                                      </p:cBhvr>
                                    </p:animEffect>
                                    <p:set>
                                      <p:cBhvr>
                                        <p:cTn id="97"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07762" y="853258"/>
            <a:ext cx="10365893" cy="602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000" b="0" i="0" u="none" strike="noStrike" kern="1200" cap="none" spc="0" normalizeH="0" baseline="0" noProof="0">
              <a:ln>
                <a:noFill/>
              </a:ln>
              <a:solidFill>
                <a:srgbClr val="002060"/>
              </a:solidFill>
              <a:effectLst/>
              <a:uLnTx/>
              <a:uFillTx/>
              <a:latin typeface="Corbel" panose="020B0503020204020204" pitchFamily="34" charset="0"/>
              <a:ea typeface="+mn-ea"/>
              <a:cs typeface="Arial" panose="020B0604020202020204" pitchFamily="34" charset="0"/>
            </a:endParaRPr>
          </a:p>
        </p:txBody>
      </p:sp>
      <p:sp>
        <p:nvSpPr>
          <p:cNvPr id="19473" name="Rectangle 1"/>
          <p:cNvSpPr>
            <a:spLocks noChangeArrowheads="1"/>
          </p:cNvSpPr>
          <p:nvPr/>
        </p:nvSpPr>
        <p:spPr bwMode="auto">
          <a:xfrm>
            <a:off x="5960119" y="2156504"/>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1947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000" b="0" i="0" u="none" strike="noStrike" kern="1200" cap="none" spc="0" normalizeH="0" baseline="0" noProof="0">
              <a:ln>
                <a:noFill/>
              </a:ln>
              <a:solidFill>
                <a:srgbClr val="002060"/>
              </a:solidFill>
              <a:effectLst/>
              <a:uLnTx/>
              <a:uFillTx/>
              <a:latin typeface="Corbel" panose="020B0503020204020204" pitchFamily="34" charset="0"/>
              <a:ea typeface="+mn-ea"/>
              <a:cs typeface="Arial" panose="020B0604020202020204" pitchFamily="34" charset="0"/>
            </a:endParaRPr>
          </a:p>
        </p:txBody>
      </p:sp>
      <p:sp>
        <p:nvSpPr>
          <p:cNvPr id="2" name="Titre 1"/>
          <p:cNvSpPr>
            <a:spLocks noGrp="1"/>
          </p:cNvSpPr>
          <p:nvPr>
            <p:ph type="title"/>
          </p:nvPr>
        </p:nvSpPr>
        <p:spPr/>
        <p:txBody>
          <a:bodyPr/>
          <a:lstStyle/>
          <a:p>
            <a:r>
              <a:rPr lang="fr-FR" altLang="fr-FR" b="1" dirty="0">
                <a:cs typeface="Arial" panose="020B0604020202020204" pitchFamily="34" charset="0"/>
              </a:rPr>
              <a:t>Qu’est-ce qui pollue l’air d’une salle de classe ?</a:t>
            </a:r>
            <a:endParaRPr lang="fr-FR" dirty="0"/>
          </a:p>
        </p:txBody>
      </p:sp>
      <p:grpSp>
        <p:nvGrpSpPr>
          <p:cNvPr id="49" name="ProduitsMenager">
            <a:extLst>
              <a:ext uri="{FF2B5EF4-FFF2-40B4-BE49-F238E27FC236}">
                <a16:creationId xmlns:a16="http://schemas.microsoft.com/office/drawing/2014/main" id="{14A75D4B-4898-1647-B778-94C16C1EA324}"/>
              </a:ext>
            </a:extLst>
          </p:cNvPr>
          <p:cNvGrpSpPr/>
          <p:nvPr/>
        </p:nvGrpSpPr>
        <p:grpSpPr>
          <a:xfrm>
            <a:off x="8196143" y="1093315"/>
            <a:ext cx="1780506" cy="1053020"/>
            <a:chOff x="2195997" y="1439907"/>
            <a:chExt cx="1780506" cy="1053020"/>
          </a:xfrm>
          <a:solidFill>
            <a:schemeClr val="accent5"/>
          </a:solidFill>
        </p:grpSpPr>
        <p:sp>
          <p:nvSpPr>
            <p:cNvPr id="50" name="ProduitsMenager">
              <a:extLst>
                <a:ext uri="{FF2B5EF4-FFF2-40B4-BE49-F238E27FC236}">
                  <a16:creationId xmlns:a16="http://schemas.microsoft.com/office/drawing/2014/main" id="{9B898B86-04D5-F04E-B586-9DE0A2B4FDF4}"/>
                </a:ext>
              </a:extLst>
            </p:cNvPr>
            <p:cNvSpPr/>
            <p:nvPr/>
          </p:nvSpPr>
          <p:spPr>
            <a:xfrm>
              <a:off x="2213927" y="1439907"/>
              <a:ext cx="1740538" cy="1053020"/>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51"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4"/>
              <a:ext cx="1780506" cy="1001493"/>
            </a:xfrm>
            <a:prstGeom prst="rect">
              <a:avLst/>
            </a:prstGeom>
            <a:noFill/>
            <a:ln w="9525">
              <a:noFill/>
              <a:miter lim="800000"/>
              <a:headEnd/>
              <a:tailEnd/>
            </a:ln>
          </p:spPr>
          <p:txBody>
            <a:bodyPr wrap="square">
              <a:spAutoFit/>
            </a:bodyPr>
            <a:lstStyle/>
            <a:p>
              <a:pPr marL="0" lvl="1">
                <a:lnSpc>
                  <a:spcPct val="80000"/>
                </a:lnSpc>
                <a:spcBef>
                  <a:spcPct val="20000"/>
                </a:spcBef>
                <a:buFontTx/>
                <a:buNone/>
              </a:pPr>
              <a:r>
                <a:rPr lang="fr-FR" altLang="fr-FR" sz="1400" b="1" dirty="0">
                  <a:solidFill>
                    <a:schemeClr val="bg1"/>
                  </a:solidFill>
                  <a:latin typeface="+mn-lt"/>
                  <a:cs typeface="Arial" panose="020B0604020202020204" pitchFamily="34" charset="0"/>
                </a:rPr>
                <a:t>Pollution provenant de l’extérieur</a:t>
              </a:r>
              <a:endParaRPr lang="fr-FR" altLang="fr-FR" sz="1400" dirty="0">
                <a:solidFill>
                  <a:schemeClr val="bg1"/>
                </a:solidFill>
                <a:latin typeface="+mn-lt"/>
                <a:cs typeface="Arial" panose="020B0604020202020204" pitchFamily="34" charset="0"/>
              </a:endParaRPr>
            </a:p>
            <a:p>
              <a:pPr marL="0" lvl="1">
                <a:lnSpc>
                  <a:spcPct val="80000"/>
                </a:lnSpc>
                <a:spcBef>
                  <a:spcPct val="20000"/>
                </a:spcBef>
                <a:buFontTx/>
                <a:buNone/>
              </a:pPr>
              <a:r>
                <a:rPr lang="fr-FR" altLang="fr-FR" sz="1400" dirty="0">
                  <a:solidFill>
                    <a:schemeClr val="bg1"/>
                  </a:solidFill>
                  <a:latin typeface="+mn-lt"/>
                  <a:cs typeface="Arial" panose="020B0604020202020204" pitchFamily="34" charset="0"/>
                </a:rPr>
                <a:t>Transports, usines, chauffage, pollution du sol…</a:t>
              </a:r>
            </a:p>
          </p:txBody>
        </p:sp>
      </p:grpSp>
      <p:grpSp>
        <p:nvGrpSpPr>
          <p:cNvPr id="53" name="ProduitsMenager">
            <a:extLst>
              <a:ext uri="{FF2B5EF4-FFF2-40B4-BE49-F238E27FC236}">
                <a16:creationId xmlns:a16="http://schemas.microsoft.com/office/drawing/2014/main" id="{14A75D4B-4898-1647-B778-94C16C1EA324}"/>
              </a:ext>
            </a:extLst>
          </p:cNvPr>
          <p:cNvGrpSpPr/>
          <p:nvPr/>
        </p:nvGrpSpPr>
        <p:grpSpPr>
          <a:xfrm>
            <a:off x="1114458" y="5524797"/>
            <a:ext cx="1780506" cy="957138"/>
            <a:chOff x="2195997" y="1439907"/>
            <a:chExt cx="1780506" cy="567291"/>
          </a:xfrm>
          <a:solidFill>
            <a:schemeClr val="accent5"/>
          </a:solidFill>
        </p:grpSpPr>
        <p:sp>
          <p:nvSpPr>
            <p:cNvPr id="54" name="ProduitsMenager">
              <a:extLst>
                <a:ext uri="{FF2B5EF4-FFF2-40B4-BE49-F238E27FC236}">
                  <a16:creationId xmlns:a16="http://schemas.microsoft.com/office/drawing/2014/main" id="{9B898B86-04D5-F04E-B586-9DE0A2B4FDF4}"/>
                </a:ext>
              </a:extLst>
            </p:cNvPr>
            <p:cNvSpPr/>
            <p:nvPr/>
          </p:nvSpPr>
          <p:spPr>
            <a:xfrm>
              <a:off x="2213927" y="1439907"/>
              <a:ext cx="1740538" cy="567291"/>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55"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4"/>
              <a:ext cx="1780506" cy="491426"/>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Ameublement</a:t>
              </a:r>
            </a:p>
            <a:p>
              <a:pPr marL="0" lvl="1" eaLnBrk="1" hangingPunct="1">
                <a:lnSpc>
                  <a:spcPct val="80000"/>
                </a:lnSpc>
                <a:spcBef>
                  <a:spcPct val="20000"/>
                </a:spcBef>
              </a:pPr>
              <a:r>
                <a:rPr lang="fr-FR" altLang="fr-FR" sz="1400" dirty="0">
                  <a:solidFill>
                    <a:schemeClr val="bg1"/>
                  </a:solidFill>
                  <a:latin typeface="+mn-lt"/>
                  <a:cs typeface="Arial" panose="020B0604020202020204" pitchFamily="34" charset="0"/>
                </a:rPr>
                <a:t>Bureaux en bois aggloméré, </a:t>
              </a:r>
              <a:r>
                <a:rPr lang="fr-FR" altLang="fr-FR" sz="1400" dirty="0">
                  <a:solidFill>
                    <a:schemeClr val="bg1"/>
                  </a:solidFill>
                  <a:latin typeface="+mn-lt"/>
                  <a:cs typeface="Arial" charset="0"/>
                </a:rPr>
                <a:t>f</a:t>
              </a:r>
              <a:r>
                <a:rPr lang="fr-FR" sz="1400" dirty="0">
                  <a:solidFill>
                    <a:schemeClr val="bg1"/>
                  </a:solidFill>
                  <a:cs typeface="Arial" charset="0"/>
                </a:rPr>
                <a:t>ormaldéhyde, COV…</a:t>
              </a:r>
              <a:endParaRPr lang="fr-FR" sz="1600" dirty="0">
                <a:solidFill>
                  <a:schemeClr val="bg1"/>
                </a:solidFill>
                <a:cs typeface="Arial" charset="0"/>
              </a:endParaRPr>
            </a:p>
          </p:txBody>
        </p:sp>
      </p:grpSp>
      <p:grpSp>
        <p:nvGrpSpPr>
          <p:cNvPr id="59" name="ProduitsMenager">
            <a:extLst>
              <a:ext uri="{FF2B5EF4-FFF2-40B4-BE49-F238E27FC236}">
                <a16:creationId xmlns:a16="http://schemas.microsoft.com/office/drawing/2014/main" id="{14A75D4B-4898-1647-B778-94C16C1EA324}"/>
              </a:ext>
            </a:extLst>
          </p:cNvPr>
          <p:cNvGrpSpPr/>
          <p:nvPr/>
        </p:nvGrpSpPr>
        <p:grpSpPr>
          <a:xfrm>
            <a:off x="8334179" y="5975092"/>
            <a:ext cx="1780506" cy="967584"/>
            <a:chOff x="2195997" y="1439907"/>
            <a:chExt cx="1780506" cy="708310"/>
          </a:xfrm>
          <a:solidFill>
            <a:schemeClr val="accent5"/>
          </a:solidFill>
        </p:grpSpPr>
        <p:sp>
          <p:nvSpPr>
            <p:cNvPr id="60" name="ProduitsMenager">
              <a:extLst>
                <a:ext uri="{FF2B5EF4-FFF2-40B4-BE49-F238E27FC236}">
                  <a16:creationId xmlns:a16="http://schemas.microsoft.com/office/drawing/2014/main" id="{9B898B86-04D5-F04E-B586-9DE0A2B4FDF4}"/>
                </a:ext>
              </a:extLst>
            </p:cNvPr>
            <p:cNvSpPr/>
            <p:nvPr/>
          </p:nvSpPr>
          <p:spPr>
            <a:xfrm>
              <a:off x="2213927" y="1439907"/>
              <a:ext cx="1740538" cy="708310"/>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61"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4"/>
              <a:ext cx="1780506" cy="603816"/>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Contenu de la trousse </a:t>
              </a:r>
              <a:endParaRPr lang="fr-FR" altLang="fr-FR" sz="1400" dirty="0">
                <a:solidFill>
                  <a:schemeClr val="bg1"/>
                </a:solidFill>
                <a:latin typeface="+mn-lt"/>
                <a:cs typeface="Arial" panose="020B0604020202020204" pitchFamily="34" charset="0"/>
              </a:endParaRPr>
            </a:p>
            <a:p>
              <a:pPr marL="0" lvl="1" eaLnBrk="1" hangingPunct="1">
                <a:lnSpc>
                  <a:spcPct val="80000"/>
                </a:lnSpc>
                <a:spcBef>
                  <a:spcPct val="20000"/>
                </a:spcBef>
                <a:buFontTx/>
                <a:buNone/>
              </a:pPr>
              <a:r>
                <a:rPr lang="fr-FR" altLang="fr-FR" sz="1400" dirty="0">
                  <a:solidFill>
                    <a:schemeClr val="bg1"/>
                  </a:solidFill>
                  <a:latin typeface="+mn-lt"/>
                  <a:cs typeface="Arial" panose="020B0604020202020204" pitchFamily="34" charset="0"/>
                </a:rPr>
                <a:t>Blanc, colles, feutres, peintures…</a:t>
              </a:r>
            </a:p>
          </p:txBody>
        </p:sp>
      </p:grpSp>
      <p:grpSp>
        <p:nvGrpSpPr>
          <p:cNvPr id="62" name="ProduitsMenager">
            <a:extLst>
              <a:ext uri="{FF2B5EF4-FFF2-40B4-BE49-F238E27FC236}">
                <a16:creationId xmlns:a16="http://schemas.microsoft.com/office/drawing/2014/main" id="{14A75D4B-4898-1647-B778-94C16C1EA324}"/>
              </a:ext>
            </a:extLst>
          </p:cNvPr>
          <p:cNvGrpSpPr/>
          <p:nvPr/>
        </p:nvGrpSpPr>
        <p:grpSpPr>
          <a:xfrm>
            <a:off x="10680620" y="6174071"/>
            <a:ext cx="1519945" cy="683512"/>
            <a:chOff x="2195996" y="1471867"/>
            <a:chExt cx="1519945" cy="500358"/>
          </a:xfrm>
          <a:solidFill>
            <a:schemeClr val="accent5"/>
          </a:solidFill>
        </p:grpSpPr>
        <p:sp>
          <p:nvSpPr>
            <p:cNvPr id="63" name="ProduitsMenager">
              <a:extLst>
                <a:ext uri="{FF2B5EF4-FFF2-40B4-BE49-F238E27FC236}">
                  <a16:creationId xmlns:a16="http://schemas.microsoft.com/office/drawing/2014/main" id="{9B898B86-04D5-F04E-B586-9DE0A2B4FDF4}"/>
                </a:ext>
              </a:extLst>
            </p:cNvPr>
            <p:cNvSpPr/>
            <p:nvPr/>
          </p:nvSpPr>
          <p:spPr>
            <a:xfrm>
              <a:off x="2213927" y="1471867"/>
              <a:ext cx="1469510" cy="500358"/>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64"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6" y="1491434"/>
              <a:ext cx="1519945" cy="480791"/>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Sols</a:t>
              </a:r>
            </a:p>
            <a:p>
              <a:pPr marL="0" lvl="1">
                <a:lnSpc>
                  <a:spcPct val="80000"/>
                </a:lnSpc>
                <a:spcBef>
                  <a:spcPct val="20000"/>
                </a:spcBef>
                <a:buNone/>
              </a:pPr>
              <a:r>
                <a:rPr lang="fr-FR" altLang="fr-FR" sz="1400" dirty="0">
                  <a:solidFill>
                    <a:schemeClr val="bg1"/>
                  </a:solidFill>
                  <a:latin typeface="+mn-lt"/>
                  <a:cs typeface="Arial" panose="020B0604020202020204" pitchFamily="34" charset="0"/>
                </a:rPr>
                <a:t>Revêtement, plastique, colle…</a:t>
              </a:r>
            </a:p>
          </p:txBody>
        </p:sp>
      </p:grpSp>
      <p:grpSp>
        <p:nvGrpSpPr>
          <p:cNvPr id="65" name="ProduitsMenager">
            <a:extLst>
              <a:ext uri="{FF2B5EF4-FFF2-40B4-BE49-F238E27FC236}">
                <a16:creationId xmlns:a16="http://schemas.microsoft.com/office/drawing/2014/main" id="{14A75D4B-4898-1647-B778-94C16C1EA324}"/>
              </a:ext>
            </a:extLst>
          </p:cNvPr>
          <p:cNvGrpSpPr/>
          <p:nvPr/>
        </p:nvGrpSpPr>
        <p:grpSpPr>
          <a:xfrm>
            <a:off x="9531729" y="4002712"/>
            <a:ext cx="889840" cy="363586"/>
            <a:chOff x="2195997" y="1439907"/>
            <a:chExt cx="1780506" cy="532318"/>
          </a:xfrm>
          <a:solidFill>
            <a:schemeClr val="accent5"/>
          </a:solidFill>
        </p:grpSpPr>
        <p:sp>
          <p:nvSpPr>
            <p:cNvPr id="66" name="ProduitsMenager">
              <a:extLst>
                <a:ext uri="{FF2B5EF4-FFF2-40B4-BE49-F238E27FC236}">
                  <a16:creationId xmlns:a16="http://schemas.microsoft.com/office/drawing/2014/main" id="{9B898B86-04D5-F04E-B586-9DE0A2B4FDF4}"/>
                </a:ext>
              </a:extLst>
            </p:cNvPr>
            <p:cNvSpPr/>
            <p:nvPr/>
          </p:nvSpPr>
          <p:spPr>
            <a:xfrm>
              <a:off x="2213927" y="1439907"/>
              <a:ext cx="1740538" cy="532318"/>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67"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4"/>
              <a:ext cx="1780506" cy="193762"/>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Feutres</a:t>
              </a:r>
              <a:endParaRPr lang="fr-FR" altLang="fr-FR" sz="1400" dirty="0">
                <a:solidFill>
                  <a:schemeClr val="bg1"/>
                </a:solidFill>
                <a:latin typeface="+mn-lt"/>
                <a:cs typeface="Arial" panose="020B0604020202020204" pitchFamily="34" charset="0"/>
              </a:endParaRPr>
            </a:p>
          </p:txBody>
        </p:sp>
      </p:grpSp>
      <p:grpSp>
        <p:nvGrpSpPr>
          <p:cNvPr id="68" name="ProduitsMenager">
            <a:extLst>
              <a:ext uri="{FF2B5EF4-FFF2-40B4-BE49-F238E27FC236}">
                <a16:creationId xmlns:a16="http://schemas.microsoft.com/office/drawing/2014/main" id="{14A75D4B-4898-1647-B778-94C16C1EA324}"/>
              </a:ext>
            </a:extLst>
          </p:cNvPr>
          <p:cNvGrpSpPr/>
          <p:nvPr/>
        </p:nvGrpSpPr>
        <p:grpSpPr>
          <a:xfrm>
            <a:off x="4886990" y="1745218"/>
            <a:ext cx="1780506" cy="564556"/>
            <a:chOff x="2195997" y="1439908"/>
            <a:chExt cx="1780506" cy="454591"/>
          </a:xfrm>
          <a:solidFill>
            <a:schemeClr val="accent5"/>
          </a:solidFill>
        </p:grpSpPr>
        <p:sp>
          <p:nvSpPr>
            <p:cNvPr id="69" name="ProduitsMenager">
              <a:extLst>
                <a:ext uri="{FF2B5EF4-FFF2-40B4-BE49-F238E27FC236}">
                  <a16:creationId xmlns:a16="http://schemas.microsoft.com/office/drawing/2014/main" id="{9B898B86-04D5-F04E-B586-9DE0A2B4FDF4}"/>
                </a:ext>
              </a:extLst>
            </p:cNvPr>
            <p:cNvSpPr/>
            <p:nvPr/>
          </p:nvSpPr>
          <p:spPr>
            <a:xfrm>
              <a:off x="2213927" y="1439908"/>
              <a:ext cx="1740538" cy="454591"/>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70"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5"/>
              <a:ext cx="1780506" cy="386610"/>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Produits ménagers</a:t>
              </a:r>
              <a:r>
                <a:rPr lang="fr-FR" altLang="fr-FR" sz="1400" dirty="0">
                  <a:solidFill>
                    <a:schemeClr val="bg1"/>
                  </a:solidFill>
                  <a:latin typeface="+mn-lt"/>
                  <a:cs typeface="Arial" panose="020B0604020202020204" pitchFamily="34" charset="0"/>
                </a:rPr>
                <a:t> </a:t>
              </a:r>
            </a:p>
            <a:p>
              <a:pPr marL="0" lvl="1" eaLnBrk="1" hangingPunct="1">
                <a:lnSpc>
                  <a:spcPct val="80000"/>
                </a:lnSpc>
                <a:spcBef>
                  <a:spcPct val="20000"/>
                </a:spcBef>
                <a:buFontTx/>
                <a:buNone/>
              </a:pPr>
              <a:r>
                <a:rPr lang="fr-FR" altLang="fr-FR" sz="1400" dirty="0">
                  <a:solidFill>
                    <a:schemeClr val="bg1"/>
                  </a:solidFill>
                  <a:latin typeface="+mn-lt"/>
                  <a:cs typeface="Arial" panose="020B0604020202020204" pitchFamily="34" charset="0"/>
                </a:rPr>
                <a:t>COV, biocides…</a:t>
              </a:r>
            </a:p>
          </p:txBody>
        </p:sp>
      </p:grpSp>
      <p:grpSp>
        <p:nvGrpSpPr>
          <p:cNvPr id="71" name="ProduitsMenager">
            <a:extLst>
              <a:ext uri="{FF2B5EF4-FFF2-40B4-BE49-F238E27FC236}">
                <a16:creationId xmlns:a16="http://schemas.microsoft.com/office/drawing/2014/main" id="{14A75D4B-4898-1647-B778-94C16C1EA324}"/>
              </a:ext>
            </a:extLst>
          </p:cNvPr>
          <p:cNvGrpSpPr/>
          <p:nvPr/>
        </p:nvGrpSpPr>
        <p:grpSpPr>
          <a:xfrm>
            <a:off x="10680620" y="1043781"/>
            <a:ext cx="1480727" cy="658191"/>
            <a:chOff x="2545446" y="1487756"/>
            <a:chExt cx="1431057" cy="424287"/>
          </a:xfrm>
          <a:solidFill>
            <a:schemeClr val="accent5"/>
          </a:solidFill>
        </p:grpSpPr>
        <p:sp>
          <p:nvSpPr>
            <p:cNvPr id="72" name="ProduitsMenager">
              <a:extLst>
                <a:ext uri="{FF2B5EF4-FFF2-40B4-BE49-F238E27FC236}">
                  <a16:creationId xmlns:a16="http://schemas.microsoft.com/office/drawing/2014/main" id="{9B898B86-04D5-F04E-B586-9DE0A2B4FDF4}"/>
                </a:ext>
              </a:extLst>
            </p:cNvPr>
            <p:cNvSpPr/>
            <p:nvPr/>
          </p:nvSpPr>
          <p:spPr>
            <a:xfrm>
              <a:off x="2545446" y="1487756"/>
              <a:ext cx="1298160" cy="420609"/>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73"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665241" y="1491434"/>
              <a:ext cx="1311262" cy="420609"/>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Murs</a:t>
              </a:r>
            </a:p>
            <a:p>
              <a:pPr marL="0" lvl="1" eaLnBrk="1" hangingPunct="1">
                <a:lnSpc>
                  <a:spcPct val="80000"/>
                </a:lnSpc>
                <a:spcBef>
                  <a:spcPct val="20000"/>
                </a:spcBef>
                <a:buFontTx/>
                <a:buNone/>
              </a:pPr>
              <a:r>
                <a:rPr lang="fr-FR" altLang="fr-FR" sz="1400" dirty="0">
                  <a:solidFill>
                    <a:schemeClr val="bg1"/>
                  </a:solidFill>
                  <a:latin typeface="+mn-lt"/>
                  <a:cs typeface="Arial" panose="020B0604020202020204" pitchFamily="34" charset="0"/>
                </a:rPr>
                <a:t>Peinture, revêtement…</a:t>
              </a:r>
            </a:p>
          </p:txBody>
        </p:sp>
      </p:grpSp>
      <p:grpSp>
        <p:nvGrpSpPr>
          <p:cNvPr id="74" name="ProduitsMenager">
            <a:extLst>
              <a:ext uri="{FF2B5EF4-FFF2-40B4-BE49-F238E27FC236}">
                <a16:creationId xmlns:a16="http://schemas.microsoft.com/office/drawing/2014/main" id="{14A75D4B-4898-1647-B778-94C16C1EA324}"/>
              </a:ext>
            </a:extLst>
          </p:cNvPr>
          <p:cNvGrpSpPr/>
          <p:nvPr/>
        </p:nvGrpSpPr>
        <p:grpSpPr>
          <a:xfrm>
            <a:off x="3806782" y="852731"/>
            <a:ext cx="4061128" cy="611142"/>
            <a:chOff x="2195997" y="1439907"/>
            <a:chExt cx="3495808" cy="532318"/>
          </a:xfrm>
          <a:solidFill>
            <a:schemeClr val="accent5"/>
          </a:solidFill>
        </p:grpSpPr>
        <p:sp>
          <p:nvSpPr>
            <p:cNvPr id="75" name="ProduitsMenager">
              <a:extLst>
                <a:ext uri="{FF2B5EF4-FFF2-40B4-BE49-F238E27FC236}">
                  <a16:creationId xmlns:a16="http://schemas.microsoft.com/office/drawing/2014/main" id="{9B898B86-04D5-F04E-B586-9DE0A2B4FDF4}"/>
                </a:ext>
              </a:extLst>
            </p:cNvPr>
            <p:cNvSpPr/>
            <p:nvPr/>
          </p:nvSpPr>
          <p:spPr>
            <a:xfrm>
              <a:off x="2213927" y="1439907"/>
              <a:ext cx="1740538" cy="532318"/>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0000"/>
                </a:solidFill>
                <a:effectLst/>
                <a:uLnTx/>
                <a:uFillTx/>
                <a:ea typeface="+mn-ea"/>
                <a:cs typeface="Arial" pitchFamily="34" charset="0"/>
              </a:endParaRPr>
            </a:p>
          </p:txBody>
        </p:sp>
        <p:sp>
          <p:nvSpPr>
            <p:cNvPr id="76"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5"/>
              <a:ext cx="3495808" cy="418205"/>
            </a:xfrm>
            <a:prstGeom prst="rect">
              <a:avLst/>
            </a:prstGeom>
            <a:noFill/>
            <a:ln w="9525">
              <a:noFill/>
              <a:miter lim="800000"/>
              <a:headEnd/>
              <a:tailEnd/>
            </a:ln>
          </p:spPr>
          <p:txBody>
            <a:bodyPr wrap="square">
              <a:spAutoFit/>
            </a:bodyPr>
            <a:lstStyle/>
            <a:p>
              <a:pPr marL="0" lvl="1" eaLnBrk="1" hangingPunct="1">
                <a:lnSpc>
                  <a:spcPct val="80000"/>
                </a:lnSpc>
                <a:spcBef>
                  <a:spcPct val="20000"/>
                </a:spcBef>
                <a:buFontTx/>
                <a:buNone/>
              </a:pPr>
              <a:r>
                <a:rPr lang="fr-FR" altLang="fr-FR" sz="1400" b="1" dirty="0">
                  <a:solidFill>
                    <a:schemeClr val="bg1"/>
                  </a:solidFill>
                  <a:latin typeface="+mn-lt"/>
                  <a:cs typeface="Arial" panose="020B0604020202020204" pitchFamily="34" charset="0"/>
                </a:rPr>
                <a:t>Plafond</a:t>
              </a:r>
            </a:p>
            <a:p>
              <a:pPr marL="0" lvl="1" eaLnBrk="1" hangingPunct="1">
                <a:lnSpc>
                  <a:spcPct val="80000"/>
                </a:lnSpc>
                <a:spcBef>
                  <a:spcPct val="20000"/>
                </a:spcBef>
                <a:buFontTx/>
                <a:buNone/>
              </a:pPr>
              <a:r>
                <a:rPr lang="fr-FR" altLang="fr-FR" sz="1400" dirty="0">
                  <a:solidFill>
                    <a:schemeClr val="bg1"/>
                  </a:solidFill>
                  <a:latin typeface="+mn-lt"/>
                  <a:cs typeface="Arial" panose="020B0604020202020204" pitchFamily="34" charset="0"/>
                </a:rPr>
                <a:t>Peinture, revêtement…</a:t>
              </a:r>
            </a:p>
          </p:txBody>
        </p:sp>
      </p:grpSp>
      <p:sp>
        <p:nvSpPr>
          <p:cNvPr id="79" name="Humidité">
            <a:extLst>
              <a:ext uri="{FF2B5EF4-FFF2-40B4-BE49-F238E27FC236}">
                <a16:creationId xmlns:a16="http://schemas.microsoft.com/office/drawing/2014/main" id="{F66878C7-99A9-3B48-BA72-F9EE40FDD670}"/>
              </a:ext>
            </a:extLst>
          </p:cNvPr>
          <p:cNvSpPr/>
          <p:nvPr/>
        </p:nvSpPr>
        <p:spPr>
          <a:xfrm>
            <a:off x="1566191" y="1217707"/>
            <a:ext cx="1285284" cy="564555"/>
          </a:xfrm>
          <a:prstGeom prst="roundRect">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1" i="0" u="none" strike="noStrike" kern="1200" cap="none" spc="0" normalizeH="0" baseline="0" noProof="0" dirty="0">
                <a:ln>
                  <a:noFill/>
                </a:ln>
                <a:solidFill>
                  <a:schemeClr val="bg1"/>
                </a:solidFill>
                <a:effectLst/>
                <a:uLnTx/>
                <a:uFillTx/>
                <a:ea typeface="+mn-ea"/>
                <a:cs typeface="Arial" charset="0"/>
              </a:rPr>
              <a:t>Humidité</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ea typeface="+mn-ea"/>
                <a:cs typeface="Arial" charset="0"/>
              </a:rPr>
              <a:t>Moisissures</a:t>
            </a:r>
          </a:p>
        </p:txBody>
      </p:sp>
      <p:pic>
        <p:nvPicPr>
          <p:cNvPr id="85"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e ROUGE">
            <a:extLst>
              <a:ext uri="{FF2B5EF4-FFF2-40B4-BE49-F238E27FC236}">
                <a16:creationId xmlns:a16="http://schemas.microsoft.com/office/drawing/2014/main" id="{6D6674FA-AD87-427F-A0FA-A950D582B014}"/>
              </a:ext>
            </a:extLst>
          </p:cNvPr>
          <p:cNvGrpSpPr>
            <a:grpSpLocks/>
          </p:cNvGrpSpPr>
          <p:nvPr/>
        </p:nvGrpSpPr>
        <p:grpSpPr bwMode="auto">
          <a:xfrm>
            <a:off x="1764364" y="1094986"/>
            <a:ext cx="694112" cy="708749"/>
            <a:chOff x="7029269" y="1323810"/>
            <a:chExt cx="1771462" cy="1249740"/>
          </a:xfrm>
          <a:solidFill>
            <a:schemeClr val="accent5"/>
          </a:solidFill>
        </p:grpSpPr>
        <p:sp>
          <p:nvSpPr>
            <p:cNvPr id="43" name="rond rouge">
              <a:extLst>
                <a:ext uri="{FF2B5EF4-FFF2-40B4-BE49-F238E27FC236}">
                  <a16:creationId xmlns:a16="http://schemas.microsoft.com/office/drawing/2014/main" id="{0ADFCECC-F8CD-49D8-BFBF-7452C5BA1531}"/>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44" name="? bleu">
              <a:extLst>
                <a:ext uri="{FF2B5EF4-FFF2-40B4-BE49-F238E27FC236}">
                  <a16:creationId xmlns:a16="http://schemas.microsoft.com/office/drawing/2014/main" id="{05FA8269-8899-48E6-B2C3-25E86AC30CB1}"/>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a:t>
              </a:r>
            </a:p>
          </p:txBody>
        </p:sp>
      </p:grpSp>
      <p:grpSp>
        <p:nvGrpSpPr>
          <p:cNvPr id="45" name="Groupe ROUGE">
            <a:extLst>
              <a:ext uri="{FF2B5EF4-FFF2-40B4-BE49-F238E27FC236}">
                <a16:creationId xmlns:a16="http://schemas.microsoft.com/office/drawing/2014/main" id="{CA96D71B-45C5-42F4-86F9-669FE5FA601E}"/>
              </a:ext>
            </a:extLst>
          </p:cNvPr>
          <p:cNvGrpSpPr>
            <a:grpSpLocks/>
          </p:cNvGrpSpPr>
          <p:nvPr/>
        </p:nvGrpSpPr>
        <p:grpSpPr bwMode="auto">
          <a:xfrm>
            <a:off x="5419985" y="1672797"/>
            <a:ext cx="694112" cy="708749"/>
            <a:chOff x="7029269" y="1323810"/>
            <a:chExt cx="1771462" cy="1249740"/>
          </a:xfrm>
          <a:solidFill>
            <a:schemeClr val="accent5"/>
          </a:solidFill>
        </p:grpSpPr>
        <p:sp>
          <p:nvSpPr>
            <p:cNvPr id="46" name="rond rouge">
              <a:extLst>
                <a:ext uri="{FF2B5EF4-FFF2-40B4-BE49-F238E27FC236}">
                  <a16:creationId xmlns:a16="http://schemas.microsoft.com/office/drawing/2014/main" id="{7DFD23DE-942A-49C9-B99D-C52A5D152730}"/>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47" name="? bleu">
              <a:extLst>
                <a:ext uri="{FF2B5EF4-FFF2-40B4-BE49-F238E27FC236}">
                  <a16:creationId xmlns:a16="http://schemas.microsoft.com/office/drawing/2014/main" id="{2CEC7EB2-E7D1-4821-B1F0-F4A09C35ACB3}"/>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3</a:t>
              </a:r>
            </a:p>
          </p:txBody>
        </p:sp>
      </p:grpSp>
      <p:grpSp>
        <p:nvGrpSpPr>
          <p:cNvPr id="48" name="Groupe ROUGE">
            <a:extLst>
              <a:ext uri="{FF2B5EF4-FFF2-40B4-BE49-F238E27FC236}">
                <a16:creationId xmlns:a16="http://schemas.microsoft.com/office/drawing/2014/main" id="{64130357-5708-4B35-A663-B5504B93CA42}"/>
              </a:ext>
            </a:extLst>
          </p:cNvPr>
          <p:cNvGrpSpPr>
            <a:grpSpLocks/>
          </p:cNvGrpSpPr>
          <p:nvPr/>
        </p:nvGrpSpPr>
        <p:grpSpPr bwMode="auto">
          <a:xfrm>
            <a:off x="11283649" y="6122331"/>
            <a:ext cx="694112" cy="708749"/>
            <a:chOff x="7029269" y="1323810"/>
            <a:chExt cx="1771462" cy="1249740"/>
          </a:xfrm>
          <a:solidFill>
            <a:schemeClr val="accent5"/>
          </a:solidFill>
        </p:grpSpPr>
        <p:sp>
          <p:nvSpPr>
            <p:cNvPr id="57" name="rond rouge">
              <a:extLst>
                <a:ext uri="{FF2B5EF4-FFF2-40B4-BE49-F238E27FC236}">
                  <a16:creationId xmlns:a16="http://schemas.microsoft.com/office/drawing/2014/main" id="{6989CEB3-D9E8-402D-BF9C-D40F13D36DD9}"/>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58" name="? bleu">
              <a:extLst>
                <a:ext uri="{FF2B5EF4-FFF2-40B4-BE49-F238E27FC236}">
                  <a16:creationId xmlns:a16="http://schemas.microsoft.com/office/drawing/2014/main" id="{912BCF62-C707-44C9-90A8-68032FCB6EC4}"/>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7</a:t>
              </a:r>
            </a:p>
          </p:txBody>
        </p:sp>
      </p:grpSp>
      <p:grpSp>
        <p:nvGrpSpPr>
          <p:cNvPr id="86" name="Groupe ROUGE">
            <a:extLst>
              <a:ext uri="{FF2B5EF4-FFF2-40B4-BE49-F238E27FC236}">
                <a16:creationId xmlns:a16="http://schemas.microsoft.com/office/drawing/2014/main" id="{5D9E40B1-80C5-4724-BF93-B5E13468A0BA}"/>
              </a:ext>
            </a:extLst>
          </p:cNvPr>
          <p:cNvGrpSpPr>
            <a:grpSpLocks/>
          </p:cNvGrpSpPr>
          <p:nvPr/>
        </p:nvGrpSpPr>
        <p:grpSpPr bwMode="auto">
          <a:xfrm>
            <a:off x="8346385" y="5793193"/>
            <a:ext cx="694112" cy="708749"/>
            <a:chOff x="7029269" y="1323810"/>
            <a:chExt cx="1771462" cy="1249740"/>
          </a:xfrm>
          <a:solidFill>
            <a:schemeClr val="accent5"/>
          </a:solidFill>
        </p:grpSpPr>
        <p:sp>
          <p:nvSpPr>
            <p:cNvPr id="87" name="rond rouge">
              <a:extLst>
                <a:ext uri="{FF2B5EF4-FFF2-40B4-BE49-F238E27FC236}">
                  <a16:creationId xmlns:a16="http://schemas.microsoft.com/office/drawing/2014/main" id="{3F14329F-D9D3-43C9-B29A-7F8DAE37C7BE}"/>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88" name="? bleu">
              <a:extLst>
                <a:ext uri="{FF2B5EF4-FFF2-40B4-BE49-F238E27FC236}">
                  <a16:creationId xmlns:a16="http://schemas.microsoft.com/office/drawing/2014/main" id="{AD944594-116D-4CEF-92C1-ABF2F1D80891}"/>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8</a:t>
              </a:r>
            </a:p>
          </p:txBody>
        </p:sp>
      </p:grpSp>
      <p:grpSp>
        <p:nvGrpSpPr>
          <p:cNvPr id="89" name="Groupe ROUGE">
            <a:extLst>
              <a:ext uri="{FF2B5EF4-FFF2-40B4-BE49-F238E27FC236}">
                <a16:creationId xmlns:a16="http://schemas.microsoft.com/office/drawing/2014/main" id="{B01DF01F-B66F-43E3-AAE7-80C1D1DA3D02}"/>
              </a:ext>
            </a:extLst>
          </p:cNvPr>
          <p:cNvGrpSpPr>
            <a:grpSpLocks/>
          </p:cNvGrpSpPr>
          <p:nvPr/>
        </p:nvGrpSpPr>
        <p:grpSpPr bwMode="auto">
          <a:xfrm>
            <a:off x="2668455" y="5285918"/>
            <a:ext cx="694112" cy="708749"/>
            <a:chOff x="7029269" y="1323810"/>
            <a:chExt cx="1771462" cy="1249740"/>
          </a:xfrm>
          <a:solidFill>
            <a:schemeClr val="accent5"/>
          </a:solidFill>
        </p:grpSpPr>
        <p:sp>
          <p:nvSpPr>
            <p:cNvPr id="90" name="rond rouge">
              <a:extLst>
                <a:ext uri="{FF2B5EF4-FFF2-40B4-BE49-F238E27FC236}">
                  <a16:creationId xmlns:a16="http://schemas.microsoft.com/office/drawing/2014/main" id="{25FF7406-4EA4-440F-B4E7-B79E4F17C111}"/>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91" name="? bleu">
              <a:extLst>
                <a:ext uri="{FF2B5EF4-FFF2-40B4-BE49-F238E27FC236}">
                  <a16:creationId xmlns:a16="http://schemas.microsoft.com/office/drawing/2014/main" id="{A38E7AC5-5A3B-445B-BC8C-D35133C390C1}"/>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9</a:t>
              </a:r>
            </a:p>
          </p:txBody>
        </p:sp>
      </p:grpSp>
      <p:grpSp>
        <p:nvGrpSpPr>
          <p:cNvPr id="92" name="Groupe ROUGE">
            <a:extLst>
              <a:ext uri="{FF2B5EF4-FFF2-40B4-BE49-F238E27FC236}">
                <a16:creationId xmlns:a16="http://schemas.microsoft.com/office/drawing/2014/main" id="{4918E1D1-5F12-4EF7-998C-F037C09AC286}"/>
              </a:ext>
            </a:extLst>
          </p:cNvPr>
          <p:cNvGrpSpPr>
            <a:grpSpLocks/>
          </p:cNvGrpSpPr>
          <p:nvPr/>
        </p:nvGrpSpPr>
        <p:grpSpPr bwMode="auto">
          <a:xfrm>
            <a:off x="9441954" y="3854282"/>
            <a:ext cx="694112" cy="708749"/>
            <a:chOff x="7029269" y="1323810"/>
            <a:chExt cx="1771462" cy="1249740"/>
          </a:xfrm>
          <a:solidFill>
            <a:schemeClr val="accent5"/>
          </a:solidFill>
        </p:grpSpPr>
        <p:sp>
          <p:nvSpPr>
            <p:cNvPr id="93" name="rond rouge">
              <a:extLst>
                <a:ext uri="{FF2B5EF4-FFF2-40B4-BE49-F238E27FC236}">
                  <a16:creationId xmlns:a16="http://schemas.microsoft.com/office/drawing/2014/main" id="{8E325918-F12A-4F10-BEB1-B4071CC1281E}"/>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94" name="? bleu">
              <a:extLst>
                <a:ext uri="{FF2B5EF4-FFF2-40B4-BE49-F238E27FC236}">
                  <a16:creationId xmlns:a16="http://schemas.microsoft.com/office/drawing/2014/main" id="{2D1EFCB5-616A-4EFA-A11F-8F5E43B67225}"/>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6</a:t>
              </a:r>
            </a:p>
          </p:txBody>
        </p:sp>
      </p:grpSp>
      <p:grpSp>
        <p:nvGrpSpPr>
          <p:cNvPr id="95" name="Groupe ROUGE">
            <a:extLst>
              <a:ext uri="{FF2B5EF4-FFF2-40B4-BE49-F238E27FC236}">
                <a16:creationId xmlns:a16="http://schemas.microsoft.com/office/drawing/2014/main" id="{F9DB9C64-0077-4F77-8A4D-8AC9915CAAFF}"/>
              </a:ext>
            </a:extLst>
          </p:cNvPr>
          <p:cNvGrpSpPr>
            <a:grpSpLocks/>
          </p:cNvGrpSpPr>
          <p:nvPr/>
        </p:nvGrpSpPr>
        <p:grpSpPr bwMode="auto">
          <a:xfrm>
            <a:off x="10721182" y="1019148"/>
            <a:ext cx="694112" cy="708749"/>
            <a:chOff x="7029269" y="1323810"/>
            <a:chExt cx="1771462" cy="1249740"/>
          </a:xfrm>
          <a:solidFill>
            <a:schemeClr val="accent5"/>
          </a:solidFill>
        </p:grpSpPr>
        <p:sp>
          <p:nvSpPr>
            <p:cNvPr id="96" name="rond rouge">
              <a:extLst>
                <a:ext uri="{FF2B5EF4-FFF2-40B4-BE49-F238E27FC236}">
                  <a16:creationId xmlns:a16="http://schemas.microsoft.com/office/drawing/2014/main" id="{1F778559-1203-4F65-98FD-FF48542149DB}"/>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97" name="? bleu">
              <a:extLst>
                <a:ext uri="{FF2B5EF4-FFF2-40B4-BE49-F238E27FC236}">
                  <a16:creationId xmlns:a16="http://schemas.microsoft.com/office/drawing/2014/main" id="{926F71BD-C6A0-457C-92BA-2F4D29E089A4}"/>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5</a:t>
              </a:r>
            </a:p>
          </p:txBody>
        </p:sp>
      </p:grpSp>
      <p:grpSp>
        <p:nvGrpSpPr>
          <p:cNvPr id="98" name="Groupe ROUGE">
            <a:extLst>
              <a:ext uri="{FF2B5EF4-FFF2-40B4-BE49-F238E27FC236}">
                <a16:creationId xmlns:a16="http://schemas.microsoft.com/office/drawing/2014/main" id="{961E2A4B-4A18-4F69-939F-183040445A1A}"/>
              </a:ext>
            </a:extLst>
          </p:cNvPr>
          <p:cNvGrpSpPr>
            <a:grpSpLocks/>
          </p:cNvGrpSpPr>
          <p:nvPr/>
        </p:nvGrpSpPr>
        <p:grpSpPr bwMode="auto">
          <a:xfrm>
            <a:off x="8567968" y="1135535"/>
            <a:ext cx="694112" cy="708749"/>
            <a:chOff x="7029269" y="1323810"/>
            <a:chExt cx="1771462" cy="1249740"/>
          </a:xfrm>
          <a:solidFill>
            <a:schemeClr val="accent5"/>
          </a:solidFill>
        </p:grpSpPr>
        <p:sp>
          <p:nvSpPr>
            <p:cNvPr id="99" name="rond rouge">
              <a:extLst>
                <a:ext uri="{FF2B5EF4-FFF2-40B4-BE49-F238E27FC236}">
                  <a16:creationId xmlns:a16="http://schemas.microsoft.com/office/drawing/2014/main" id="{96F1A80E-9414-41E2-9250-E07762433E91}"/>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00" name="? bleu">
              <a:extLst>
                <a:ext uri="{FF2B5EF4-FFF2-40B4-BE49-F238E27FC236}">
                  <a16:creationId xmlns:a16="http://schemas.microsoft.com/office/drawing/2014/main" id="{F8E7DACD-FB6E-4018-AB9A-07549FB52AB6}"/>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4</a:t>
              </a:r>
            </a:p>
          </p:txBody>
        </p:sp>
      </p:grpSp>
      <p:grpSp>
        <p:nvGrpSpPr>
          <p:cNvPr id="101" name="Groupe ROUGE">
            <a:extLst>
              <a:ext uri="{FF2B5EF4-FFF2-40B4-BE49-F238E27FC236}">
                <a16:creationId xmlns:a16="http://schemas.microsoft.com/office/drawing/2014/main" id="{D65AC4A0-6933-4417-9695-4DF605801FCD}"/>
              </a:ext>
            </a:extLst>
          </p:cNvPr>
          <p:cNvGrpSpPr>
            <a:grpSpLocks/>
          </p:cNvGrpSpPr>
          <p:nvPr/>
        </p:nvGrpSpPr>
        <p:grpSpPr bwMode="auto">
          <a:xfrm>
            <a:off x="4110440" y="834426"/>
            <a:ext cx="694112" cy="708749"/>
            <a:chOff x="7029269" y="1323810"/>
            <a:chExt cx="1771462" cy="1249740"/>
          </a:xfrm>
          <a:solidFill>
            <a:schemeClr val="accent5"/>
          </a:solidFill>
        </p:grpSpPr>
        <p:sp>
          <p:nvSpPr>
            <p:cNvPr id="102" name="rond rouge">
              <a:extLst>
                <a:ext uri="{FF2B5EF4-FFF2-40B4-BE49-F238E27FC236}">
                  <a16:creationId xmlns:a16="http://schemas.microsoft.com/office/drawing/2014/main" id="{B092A17D-179F-4625-A84C-F4743BBA9AE8}"/>
                </a:ext>
              </a:extLst>
            </p:cNvPr>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103" name="? bleu">
              <a:extLst>
                <a:ext uri="{FF2B5EF4-FFF2-40B4-BE49-F238E27FC236}">
                  <a16:creationId xmlns:a16="http://schemas.microsoft.com/office/drawing/2014/main" id="{313A5762-7CEF-4226-AA7F-DAF78C0B8982}"/>
                </a:ext>
              </a:extLst>
            </p:cNvPr>
            <p:cNvSpPr>
              <a:spLocks noChangeArrowheads="1"/>
            </p:cNvSpPr>
            <p:nvPr/>
          </p:nvSpPr>
          <p:spPr bwMode="auto">
            <a:xfrm>
              <a:off x="7306091"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2</a:t>
              </a:r>
            </a:p>
          </p:txBody>
        </p:sp>
      </p:grpSp>
    </p:spTree>
    <p:extLst>
      <p:ext uri="{BB962C8B-B14F-4D97-AF65-F5344CB8AC3E}">
        <p14:creationId xmlns:p14="http://schemas.microsoft.com/office/powerpoint/2010/main" val="393934688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0" restart="whenNotActive" fill="hold" evtFilter="cancelBubble" nodeType="interactiveSeq">
                <p:stCondLst>
                  <p:cond evt="onClick" delay="0">
                    <p:tgtEl>
                      <p:spTgt spid="45"/>
                    </p:tgtEl>
                  </p:cond>
                </p:stCondLst>
                <p:endSync evt="end" delay="0">
                  <p:rtn val="all"/>
                </p:endSync>
                <p:childTnLst>
                  <p:par>
                    <p:cTn id="11" fill="hold">
                      <p:stCondLst>
                        <p:cond delay="0"/>
                      </p:stCondLst>
                      <p:childTnLst>
                        <p:par>
                          <p:cTn id="12" fill="hold">
                            <p:stCondLst>
                              <p:cond delay="0"/>
                            </p:stCondLst>
                            <p:childTnLst>
                              <p:par>
                                <p:cTn id="13" presetID="22" presetClass="exit" presetSubtype="4" fill="hold" nodeType="withEffect">
                                  <p:stCondLst>
                                    <p:cond delay="0"/>
                                  </p:stCondLst>
                                  <p:childTnLst>
                                    <p:animEffect transition="out" filter="wipe(down)">
                                      <p:cBhvr>
                                        <p:cTn id="14" dur="500"/>
                                        <p:tgtEl>
                                          <p:spTgt spid="45"/>
                                        </p:tgtEl>
                                      </p:cBhvr>
                                    </p:animEffect>
                                    <p:set>
                                      <p:cBhvr>
                                        <p:cTn id="15" dur="1" fill="hold">
                                          <p:stCondLst>
                                            <p:cond delay="499"/>
                                          </p:stCondLst>
                                        </p:cTn>
                                        <p:tgtEl>
                                          <p:spTgt spid="4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8" restart="whenNotActive" fill="hold" evtFilter="cancelBubble" nodeType="interactiveSeq">
                <p:stCondLst>
                  <p:cond evt="onClick" delay="0">
                    <p:tgtEl>
                      <p:spTgt spid="48"/>
                    </p:tgtEl>
                  </p:cond>
                </p:stCondLst>
                <p:endSync evt="end" delay="0">
                  <p:rtn val="all"/>
                </p:endSync>
                <p:childTnLst>
                  <p:par>
                    <p:cTn id="19" fill="hold">
                      <p:stCondLst>
                        <p:cond delay="0"/>
                      </p:stCondLst>
                      <p:childTnLst>
                        <p:par>
                          <p:cTn id="20" fill="hold">
                            <p:stCondLst>
                              <p:cond delay="0"/>
                            </p:stCondLst>
                            <p:childTnLst>
                              <p:par>
                                <p:cTn id="21" presetID="22" presetClass="exit" presetSubtype="4" fill="hold" nodeType="withEffect">
                                  <p:stCondLst>
                                    <p:cond delay="0"/>
                                  </p:stCondLst>
                                  <p:childTnLst>
                                    <p:animEffect transition="out" filter="wipe(down)">
                                      <p:cBhvr>
                                        <p:cTn id="22" dur="500"/>
                                        <p:tgtEl>
                                          <p:spTgt spid="48"/>
                                        </p:tgtEl>
                                      </p:cBhvr>
                                    </p:animEffect>
                                    <p:set>
                                      <p:cBhvr>
                                        <p:cTn id="23" dur="1" fill="hold">
                                          <p:stCondLst>
                                            <p:cond delay="499"/>
                                          </p:stCondLst>
                                        </p:cTn>
                                        <p:tgtEl>
                                          <p:spTgt spid="48"/>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26" restart="whenNotActive" fill="hold" evtFilter="cancelBubble" nodeType="interactiveSeq">
                <p:stCondLst>
                  <p:cond evt="onClick" delay="0">
                    <p:tgtEl>
                      <p:spTgt spid="86"/>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withEffect">
                                  <p:stCondLst>
                                    <p:cond delay="0"/>
                                  </p:stCondLst>
                                  <p:childTnLst>
                                    <p:animEffect transition="out" filter="wipe(down)">
                                      <p:cBhvr>
                                        <p:cTn id="30" dur="500"/>
                                        <p:tgtEl>
                                          <p:spTgt spid="86"/>
                                        </p:tgtEl>
                                      </p:cBhvr>
                                    </p:animEffect>
                                    <p:set>
                                      <p:cBhvr>
                                        <p:cTn id="31" dur="1" fill="hold">
                                          <p:stCondLst>
                                            <p:cond delay="499"/>
                                          </p:stCondLst>
                                        </p:cTn>
                                        <p:tgtEl>
                                          <p:spTgt spid="86"/>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86"/>
                  </p:tgtEl>
                </p:cond>
              </p:nextCondLst>
            </p:seq>
            <p:seq concurrent="1" nextAc="seek">
              <p:cTn id="34" restart="whenNotActive" fill="hold" evtFilter="cancelBubble" nodeType="interactiveSeq">
                <p:stCondLst>
                  <p:cond evt="onClick" delay="0">
                    <p:tgtEl>
                      <p:spTgt spid="89"/>
                    </p:tgtEl>
                  </p:cond>
                </p:stCondLst>
                <p:endSync evt="end" delay="0">
                  <p:rtn val="all"/>
                </p:endSync>
                <p:childTnLst>
                  <p:par>
                    <p:cTn id="35" fill="hold">
                      <p:stCondLst>
                        <p:cond delay="0"/>
                      </p:stCondLst>
                      <p:childTnLst>
                        <p:par>
                          <p:cTn id="36" fill="hold">
                            <p:stCondLst>
                              <p:cond delay="0"/>
                            </p:stCondLst>
                            <p:childTnLst>
                              <p:par>
                                <p:cTn id="37" presetID="22" presetClass="exit" presetSubtype="4" fill="hold" nodeType="withEffect">
                                  <p:stCondLst>
                                    <p:cond delay="0"/>
                                  </p:stCondLst>
                                  <p:childTnLst>
                                    <p:animEffect transition="out" filter="wipe(down)">
                                      <p:cBhvr>
                                        <p:cTn id="38" dur="500"/>
                                        <p:tgtEl>
                                          <p:spTgt spid="89"/>
                                        </p:tgtEl>
                                      </p:cBhvr>
                                    </p:animEffect>
                                    <p:set>
                                      <p:cBhvr>
                                        <p:cTn id="39" dur="1" fill="hold">
                                          <p:stCondLst>
                                            <p:cond delay="499"/>
                                          </p:stCondLst>
                                        </p:cTn>
                                        <p:tgtEl>
                                          <p:spTgt spid="89"/>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42" restart="whenNotActive" fill="hold" evtFilter="cancelBubble" nodeType="interactiveSeq">
                <p:stCondLst>
                  <p:cond evt="onClick" delay="0">
                    <p:tgtEl>
                      <p:spTgt spid="92"/>
                    </p:tgtEl>
                  </p:cond>
                </p:stCondLst>
                <p:endSync evt="end" delay="0">
                  <p:rtn val="all"/>
                </p:endSync>
                <p:childTnLst>
                  <p:par>
                    <p:cTn id="43" fill="hold">
                      <p:stCondLst>
                        <p:cond delay="0"/>
                      </p:stCondLst>
                      <p:childTnLst>
                        <p:par>
                          <p:cTn id="44" fill="hold">
                            <p:stCondLst>
                              <p:cond delay="0"/>
                            </p:stCondLst>
                            <p:childTnLst>
                              <p:par>
                                <p:cTn id="45" presetID="22" presetClass="exit" presetSubtype="4" fill="hold" nodeType="withEffect">
                                  <p:stCondLst>
                                    <p:cond delay="0"/>
                                  </p:stCondLst>
                                  <p:childTnLst>
                                    <p:animEffect transition="out" filter="wipe(down)">
                                      <p:cBhvr>
                                        <p:cTn id="46" dur="500"/>
                                        <p:tgtEl>
                                          <p:spTgt spid="92"/>
                                        </p:tgtEl>
                                      </p:cBhvr>
                                    </p:animEffect>
                                    <p:set>
                                      <p:cBhvr>
                                        <p:cTn id="47" dur="1" fill="hold">
                                          <p:stCondLst>
                                            <p:cond delay="499"/>
                                          </p:stCondLst>
                                        </p:cTn>
                                        <p:tgtEl>
                                          <p:spTgt spid="92"/>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92"/>
                  </p:tgtEl>
                </p:cond>
              </p:nextCondLst>
            </p:seq>
            <p:seq concurrent="1" nextAc="seek">
              <p:cTn id="50" restart="whenNotActive" fill="hold" evtFilter="cancelBubble" nodeType="interactiveSeq">
                <p:stCondLst>
                  <p:cond evt="onClick" delay="0">
                    <p:tgtEl>
                      <p:spTgt spid="95"/>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nodeType="withEffect">
                                  <p:stCondLst>
                                    <p:cond delay="0"/>
                                  </p:stCondLst>
                                  <p:childTnLst>
                                    <p:animEffect transition="out" filter="wipe(down)">
                                      <p:cBhvr>
                                        <p:cTn id="54" dur="500"/>
                                        <p:tgtEl>
                                          <p:spTgt spid="95"/>
                                        </p:tgtEl>
                                      </p:cBhvr>
                                    </p:animEffect>
                                    <p:set>
                                      <p:cBhvr>
                                        <p:cTn id="55" dur="1" fill="hold">
                                          <p:stCondLst>
                                            <p:cond delay="499"/>
                                          </p:stCondLst>
                                        </p:cTn>
                                        <p:tgtEl>
                                          <p:spTgt spid="9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58" restart="whenNotActive" fill="hold" evtFilter="cancelBubble" nodeType="interactiveSeq">
                <p:stCondLst>
                  <p:cond evt="onClick" delay="0">
                    <p:tgtEl>
                      <p:spTgt spid="98"/>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nodeType="withEffect">
                                  <p:stCondLst>
                                    <p:cond delay="0"/>
                                  </p:stCondLst>
                                  <p:childTnLst>
                                    <p:animEffect transition="out" filter="wipe(down)">
                                      <p:cBhvr>
                                        <p:cTn id="62" dur="500"/>
                                        <p:tgtEl>
                                          <p:spTgt spid="98"/>
                                        </p:tgtEl>
                                      </p:cBhvr>
                                    </p:animEffect>
                                    <p:set>
                                      <p:cBhvr>
                                        <p:cTn id="63" dur="1" fill="hold">
                                          <p:stCondLst>
                                            <p:cond delay="499"/>
                                          </p:stCondLst>
                                        </p:cTn>
                                        <p:tgtEl>
                                          <p:spTgt spid="9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66" restart="whenNotActive" fill="hold" evtFilter="cancelBubble" nodeType="interactiveSeq">
                <p:stCondLst>
                  <p:cond evt="onClick" delay="0">
                    <p:tgtEl>
                      <p:spTgt spid="101"/>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par>
                                <p:cTn id="71" presetID="22" presetClass="exit" presetSubtype="4" fill="hold" nodeType="withEffect">
                                  <p:stCondLst>
                                    <p:cond delay="0"/>
                                  </p:stCondLst>
                                  <p:childTnLst>
                                    <p:animEffect transition="out" filter="wipe(down)">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7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
          </p:nvPr>
        </p:nvSpPr>
        <p:spPr>
          <a:xfrm>
            <a:off x="6309364" y="4934866"/>
            <a:ext cx="5882636" cy="1180692"/>
          </a:xfrm>
        </p:spPr>
        <p:txBody>
          <a:bodyPr/>
          <a:lstStyle/>
          <a:p>
            <a:r>
              <a:rPr lang="fr-FR" dirty="0">
                <a:ea typeface="Calibri" panose="020F0502020204030204" pitchFamily="34" charset="0"/>
                <a:cs typeface="Times New Roman" panose="02020603050405020304" pitchFamily="18" charset="0"/>
              </a:rPr>
              <a:t>La fumée de tabac contient </a:t>
            </a:r>
            <a:r>
              <a:rPr lang="fr-FR" b="1" dirty="0">
                <a:ea typeface="Calibri" panose="020F0502020204030204" pitchFamily="34" charset="0"/>
                <a:cs typeface="Times New Roman" panose="02020603050405020304" pitchFamily="18" charset="0"/>
              </a:rPr>
              <a:t>plus de 4000 substances chimiques</a:t>
            </a:r>
            <a:r>
              <a:rPr lang="fr-FR" dirty="0">
                <a:ea typeface="Calibri" panose="020F0502020204030204" pitchFamily="34" charset="0"/>
                <a:cs typeface="Times New Roman" panose="02020603050405020304" pitchFamily="18" charset="0"/>
              </a:rPr>
              <a:t> toxiques (dont plus d’une centaine cancérigène). </a:t>
            </a:r>
          </a:p>
          <a:p>
            <a:r>
              <a:rPr lang="fr-FR" sz="2000" dirty="0">
                <a:ea typeface="Calibri" panose="020F0502020204030204" pitchFamily="34" charset="0"/>
                <a:cs typeface="Times New Roman" panose="02020603050405020304" pitchFamily="18" charset="0"/>
              </a:rPr>
              <a:t>L’Académie de médecine a classé le tabac comme </a:t>
            </a:r>
            <a:r>
              <a:rPr lang="fr-FR" sz="2000" b="1" dirty="0">
                <a:ea typeface="Calibri" panose="020F0502020204030204" pitchFamily="34" charset="0"/>
                <a:cs typeface="Times New Roman" panose="02020603050405020304" pitchFamily="18" charset="0"/>
              </a:rPr>
              <a:t>premier polluant de l’air intérieur</a:t>
            </a:r>
            <a:r>
              <a:rPr lang="fr-FR" dirty="0">
                <a:ea typeface="Calibri" panose="020F0502020204030204" pitchFamily="34" charset="0"/>
                <a:cs typeface="Times New Roman" panose="02020603050405020304" pitchFamily="18" charset="0"/>
              </a:rPr>
              <a:t>.</a:t>
            </a:r>
          </a:p>
          <a:p>
            <a:pPr marL="0" indent="0">
              <a:buNone/>
            </a:pPr>
            <a:endParaRPr lang="fr-FR" sz="2000" dirty="0">
              <a:ea typeface="Calibri" panose="020F0502020204030204" pitchFamily="34" charset="0"/>
              <a:cs typeface="Times New Roman" panose="02020603050405020304" pitchFamily="18" charset="0"/>
            </a:endParaRPr>
          </a:p>
        </p:txBody>
      </p:sp>
      <p:pic>
        <p:nvPicPr>
          <p:cNvPr id="17" name="Imag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1439270">
            <a:off x="1354616" y="1947346"/>
            <a:ext cx="4938546" cy="348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re 2"/>
          <p:cNvSpPr>
            <a:spLocks noGrp="1"/>
          </p:cNvSpPr>
          <p:nvPr>
            <p:ph type="title"/>
          </p:nvPr>
        </p:nvSpPr>
        <p:spPr>
          <a:xfrm>
            <a:off x="1674662" y="365125"/>
            <a:ext cx="10517338" cy="1325563"/>
          </a:xfrm>
        </p:spPr>
        <p:txBody>
          <a:bodyPr/>
          <a:lstStyle/>
          <a:p>
            <a:r>
              <a:rPr lang="fr-FR" sz="3600" dirty="0"/>
              <a:t>Combien de substances toxiques contient la fumée de cigarette (approximativement) ? </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54</a:t>
            </a:fld>
            <a:endParaRPr lang="fr-FR" dirty="0">
              <a:solidFill>
                <a:schemeClr val="bg1"/>
              </a:solidFill>
            </a:endParaRPr>
          </a:p>
        </p:txBody>
      </p:sp>
      <p:sp>
        <p:nvSpPr>
          <p:cNvPr id="6" name="17% DE DIOXYG7NE">
            <a:extLst>
              <a:ext uri="{FF2B5EF4-FFF2-40B4-BE49-F238E27FC236}">
                <a16:creationId xmlns:a16="http://schemas.microsoft.com/office/drawing/2014/main" id="{8E761A9E-ACF6-46F0-9C6C-E0FE2E32CD0C}"/>
              </a:ext>
            </a:extLst>
          </p:cNvPr>
          <p:cNvSpPr>
            <a:spLocks noChangeArrowheads="1"/>
          </p:cNvSpPr>
          <p:nvPr/>
        </p:nvSpPr>
        <p:spPr bwMode="auto">
          <a:xfrm>
            <a:off x="8446148" y="1798849"/>
            <a:ext cx="120713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defRPr/>
            </a:pPr>
            <a:r>
              <a:rPr lang="fr-FR" altLang="fr-FR" sz="2400" b="1" dirty="0">
                <a:latin typeface="+mn-lt"/>
                <a:cs typeface="Arial" panose="020B0604020202020204" pitchFamily="34" charset="0"/>
              </a:rPr>
              <a:t>40</a:t>
            </a:r>
            <a:endParaRPr lang="fr-FR" altLang="fr-FR" sz="4000" b="1" dirty="0">
              <a:latin typeface="+mn-lt"/>
              <a:cs typeface="Arial" panose="020B0604020202020204" pitchFamily="34" charset="0"/>
            </a:endParaRPr>
          </a:p>
        </p:txBody>
      </p:sp>
      <p:sp>
        <p:nvSpPr>
          <p:cNvPr id="8" name="Rectangle 4">
            <a:extLst>
              <a:ext uri="{FF2B5EF4-FFF2-40B4-BE49-F238E27FC236}">
                <a16:creationId xmlns:a16="http://schemas.microsoft.com/office/drawing/2014/main" id="{7FECB015-8513-4EC0-8CBA-6887D4ABF7F6}"/>
              </a:ext>
            </a:extLst>
          </p:cNvPr>
          <p:cNvSpPr>
            <a:spLocks noChangeArrowheads="1"/>
          </p:cNvSpPr>
          <p:nvPr/>
        </p:nvSpPr>
        <p:spPr bwMode="auto">
          <a:xfrm>
            <a:off x="8441672" y="3749874"/>
            <a:ext cx="12116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2400" b="1" dirty="0">
                <a:latin typeface="+mn-lt"/>
                <a:cs typeface="Arial" panose="020B0604020202020204" pitchFamily="34" charset="0"/>
              </a:rPr>
              <a:t>4 000</a:t>
            </a:r>
            <a:endParaRPr lang="fr-FR" altLang="fr-FR" sz="4000" b="1" dirty="0">
              <a:latin typeface="+mn-lt"/>
              <a:cs typeface="Arial" panose="020B0604020202020204" pitchFamily="34" charset="0"/>
            </a:endParaRPr>
          </a:p>
        </p:txBody>
      </p:sp>
      <p:pic>
        <p:nvPicPr>
          <p:cNvPr id="10" name="Picture 5">
            <a:extLst>
              <a:ext uri="{FF2B5EF4-FFF2-40B4-BE49-F238E27FC236}">
                <a16:creationId xmlns:a16="http://schemas.microsoft.com/office/drawing/2014/main" id="{474CDB53-227A-45A1-974D-B5EF48F3C5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66295" y="3497391"/>
            <a:ext cx="842212" cy="885374"/>
          </a:xfrm>
          <a:prstGeom prst="rect">
            <a:avLst/>
          </a:prstGeom>
        </p:spPr>
      </p:pic>
      <p:pic>
        <p:nvPicPr>
          <p:cNvPr id="13" name="Picture 6">
            <a:extLst>
              <a:ext uri="{FF2B5EF4-FFF2-40B4-BE49-F238E27FC236}">
                <a16:creationId xmlns:a16="http://schemas.microsoft.com/office/drawing/2014/main" id="{96F2CFD7-A973-40CC-9478-C7E3C279AC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46217" y="1631362"/>
            <a:ext cx="756857" cy="759706"/>
          </a:xfrm>
          <a:prstGeom prst="rect">
            <a:avLst/>
          </a:prstGeom>
        </p:spPr>
      </p:pic>
      <p:sp>
        <p:nvSpPr>
          <p:cNvPr id="19" name="Rectangle 3">
            <a:extLst>
              <a:ext uri="{FF2B5EF4-FFF2-40B4-BE49-F238E27FC236}">
                <a16:creationId xmlns:a16="http://schemas.microsoft.com/office/drawing/2014/main" id="{0C442258-412E-4CDE-808B-1E21584F3527}"/>
              </a:ext>
            </a:extLst>
          </p:cNvPr>
          <p:cNvSpPr>
            <a:spLocks noChangeArrowheads="1"/>
          </p:cNvSpPr>
          <p:nvPr/>
        </p:nvSpPr>
        <p:spPr bwMode="auto">
          <a:xfrm>
            <a:off x="8503280" y="2800726"/>
            <a:ext cx="12116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2400" b="1" dirty="0">
                <a:latin typeface="+mn-lt"/>
                <a:cs typeface="Arial" panose="020B0604020202020204" pitchFamily="34" charset="0"/>
              </a:rPr>
              <a:t>400</a:t>
            </a:r>
            <a:endParaRPr lang="fr-FR" altLang="fr-FR" sz="4000" b="1" dirty="0">
              <a:latin typeface="+mn-lt"/>
              <a:cs typeface="Arial" panose="020B0604020202020204" pitchFamily="34" charset="0"/>
            </a:endParaRPr>
          </a:p>
        </p:txBody>
      </p:sp>
      <p:pic>
        <p:nvPicPr>
          <p:cNvPr id="21" name="Picture 6">
            <a:extLst>
              <a:ext uri="{FF2B5EF4-FFF2-40B4-BE49-F238E27FC236}">
                <a16:creationId xmlns:a16="http://schemas.microsoft.com/office/drawing/2014/main" id="{4189F4F3-0B9B-4EBD-9428-5C64FF56756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84988" y="2564376"/>
            <a:ext cx="756857" cy="759706"/>
          </a:xfrm>
          <a:prstGeom prst="rect">
            <a:avLst/>
          </a:prstGeom>
        </p:spPr>
      </p:pic>
      <p:grpSp>
        <p:nvGrpSpPr>
          <p:cNvPr id="23" name="Groupe 22">
            <a:extLst>
              <a:ext uri="{FF2B5EF4-FFF2-40B4-BE49-F238E27FC236}">
                <a16:creationId xmlns:a16="http://schemas.microsoft.com/office/drawing/2014/main" id="{99A0CFD0-2768-4209-8935-EF5BBAC4079C}"/>
              </a:ext>
            </a:extLst>
          </p:cNvPr>
          <p:cNvGrpSpPr/>
          <p:nvPr/>
        </p:nvGrpSpPr>
        <p:grpSpPr>
          <a:xfrm>
            <a:off x="7491658" y="1569811"/>
            <a:ext cx="756857" cy="759706"/>
            <a:chOff x="2979068" y="2181479"/>
            <a:chExt cx="1015200" cy="1015200"/>
          </a:xfrm>
          <a:solidFill>
            <a:srgbClr val="42C4E3"/>
          </a:solidFill>
        </p:grpSpPr>
        <p:sp>
          <p:nvSpPr>
            <p:cNvPr id="24" name="Numéro 1">
              <a:extLst>
                <a:ext uri="{FF2B5EF4-FFF2-40B4-BE49-F238E27FC236}">
                  <a16:creationId xmlns:a16="http://schemas.microsoft.com/office/drawing/2014/main" id="{0D786DCA-5935-482F-9D1A-73742186C5D4}"/>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957A6704-5AF1-440F-80B9-ED1586ABB7F8}"/>
                </a:ext>
              </a:extLst>
            </p:cNvPr>
            <p:cNvSpPr>
              <a:spLocks noChangeArrowheads="1"/>
            </p:cNvSpPr>
            <p:nvPr/>
          </p:nvSpPr>
          <p:spPr bwMode="auto">
            <a:xfrm>
              <a:off x="3185083" y="2181479"/>
              <a:ext cx="356488" cy="8316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6" name="Groupe 25">
            <a:extLst>
              <a:ext uri="{FF2B5EF4-FFF2-40B4-BE49-F238E27FC236}">
                <a16:creationId xmlns:a16="http://schemas.microsoft.com/office/drawing/2014/main" id="{B72C3F91-8461-46DD-B7B0-64AE87528555}"/>
              </a:ext>
            </a:extLst>
          </p:cNvPr>
          <p:cNvGrpSpPr/>
          <p:nvPr/>
        </p:nvGrpSpPr>
        <p:grpSpPr>
          <a:xfrm>
            <a:off x="7532568" y="3565764"/>
            <a:ext cx="756857" cy="773326"/>
            <a:chOff x="9725308" y="2275738"/>
            <a:chExt cx="1015200" cy="1033400"/>
          </a:xfrm>
        </p:grpSpPr>
        <p:sp>
          <p:nvSpPr>
            <p:cNvPr id="27" name="Numéro 3">
              <a:extLst>
                <a:ext uri="{FF2B5EF4-FFF2-40B4-BE49-F238E27FC236}">
                  <a16:creationId xmlns:a16="http://schemas.microsoft.com/office/drawing/2014/main" id="{1975EE09-606D-4659-AC09-43B1160A19CC}"/>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8" name="? bleu">
              <a:extLst>
                <a:ext uri="{FF2B5EF4-FFF2-40B4-BE49-F238E27FC236}">
                  <a16:creationId xmlns:a16="http://schemas.microsoft.com/office/drawing/2014/main" id="{6E0A20A1-C3E6-454A-A19F-2EE5387979C5}"/>
                </a:ext>
              </a:extLst>
            </p:cNvPr>
            <p:cNvSpPr>
              <a:spLocks noChangeArrowheads="1"/>
            </p:cNvSpPr>
            <p:nvPr/>
          </p:nvSpPr>
          <p:spPr bwMode="auto">
            <a:xfrm>
              <a:off x="9919362" y="2275738"/>
              <a:ext cx="356488" cy="8316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9" name="Groupe 28">
            <a:extLst>
              <a:ext uri="{FF2B5EF4-FFF2-40B4-BE49-F238E27FC236}">
                <a16:creationId xmlns:a16="http://schemas.microsoft.com/office/drawing/2014/main" id="{C053E5B7-B30C-4D63-AF3D-EF04423496A7}"/>
              </a:ext>
            </a:extLst>
          </p:cNvPr>
          <p:cNvGrpSpPr/>
          <p:nvPr/>
        </p:nvGrpSpPr>
        <p:grpSpPr>
          <a:xfrm>
            <a:off x="7564563" y="2532142"/>
            <a:ext cx="756857" cy="830997"/>
            <a:chOff x="6429109" y="2275219"/>
            <a:chExt cx="1015200" cy="1110467"/>
          </a:xfrm>
        </p:grpSpPr>
        <p:sp>
          <p:nvSpPr>
            <p:cNvPr id="30" name="Numéro 2">
              <a:extLst>
                <a:ext uri="{FF2B5EF4-FFF2-40B4-BE49-F238E27FC236}">
                  <a16:creationId xmlns:a16="http://schemas.microsoft.com/office/drawing/2014/main" id="{46E332C9-B695-46C2-B397-7E920A4EBC10}"/>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1" name="? bleu">
              <a:extLst>
                <a:ext uri="{FF2B5EF4-FFF2-40B4-BE49-F238E27FC236}">
                  <a16:creationId xmlns:a16="http://schemas.microsoft.com/office/drawing/2014/main" id="{80DCB550-30EC-435B-B6D5-CCABABCC6FDA}"/>
                </a:ext>
              </a:extLst>
            </p:cNvPr>
            <p:cNvSpPr>
              <a:spLocks noChangeArrowheads="1"/>
            </p:cNvSpPr>
            <p:nvPr/>
          </p:nvSpPr>
          <p:spPr bwMode="auto">
            <a:xfrm>
              <a:off x="6537333" y="2275219"/>
              <a:ext cx="712922" cy="111046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 name="Rectangle 2">
            <a:extLst>
              <a:ext uri="{FF2B5EF4-FFF2-40B4-BE49-F238E27FC236}">
                <a16:creationId xmlns:a16="http://schemas.microsoft.com/office/drawing/2014/main" id="{0540154E-119E-40B8-9E15-7382169CB12E}"/>
              </a:ext>
            </a:extLst>
          </p:cNvPr>
          <p:cNvSpPr/>
          <p:nvPr/>
        </p:nvSpPr>
        <p:spPr>
          <a:xfrm>
            <a:off x="8441672" y="3749874"/>
            <a:ext cx="1207135" cy="622555"/>
          </a:xfrm>
          <a:prstGeom prst="rect">
            <a:avLst/>
          </a:prstGeom>
          <a:noFill/>
          <a:ln w="47625">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0805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3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1000" fill="hold"/>
                                        <p:tgtEl>
                                          <p:spTgt spid="13"/>
                                        </p:tgtEl>
                                        <p:attrNameLst>
                                          <p:attrName>ppt_w</p:attrName>
                                        </p:attrNameLst>
                                      </p:cBhvr>
                                      <p:tavLst>
                                        <p:tav tm="0">
                                          <p:val>
                                            <p:fltVal val="0"/>
                                          </p:val>
                                        </p:tav>
                                        <p:tav tm="100000">
                                          <p:val>
                                            <p:strVal val="#ppt_w"/>
                                          </p:val>
                                        </p:tav>
                                      </p:tavLst>
                                    </p:anim>
                                    <p:anim calcmode="lin" valueType="num">
                                      <p:cBhvr>
                                        <p:cTn id="10" dur="1000" fill="hold"/>
                                        <p:tgtEl>
                                          <p:spTgt spid="13"/>
                                        </p:tgtEl>
                                        <p:attrNameLst>
                                          <p:attrName>ppt_h</p:attrName>
                                        </p:attrNameLst>
                                      </p:cBhvr>
                                      <p:tavLst>
                                        <p:tav tm="0">
                                          <p:val>
                                            <p:fltVal val="0"/>
                                          </p:val>
                                        </p:tav>
                                        <p:tav tm="100000">
                                          <p:val>
                                            <p:strVal val="#ppt_h"/>
                                          </p:val>
                                        </p:tav>
                                      </p:tavLst>
                                    </p:anim>
                                    <p:anim calcmode="lin" valueType="num">
                                      <p:cBhvr>
                                        <p:cTn id="11" dur="1000" fill="hold"/>
                                        <p:tgtEl>
                                          <p:spTgt spid="13"/>
                                        </p:tgtEl>
                                        <p:attrNameLst>
                                          <p:attrName>style.rotation</p:attrName>
                                        </p:attrNameLst>
                                      </p:cBhvr>
                                      <p:tavLst>
                                        <p:tav tm="0">
                                          <p:val>
                                            <p:fltVal val="90"/>
                                          </p:val>
                                        </p:tav>
                                        <p:tav tm="100000">
                                          <p:val>
                                            <p:fltVal val="0"/>
                                          </p:val>
                                        </p:tav>
                                      </p:tavLst>
                                    </p:anim>
                                    <p:animEffect transition="in" filter="fade">
                                      <p:cBhvr>
                                        <p:cTn id="12" dur="1000"/>
                                        <p:tgtEl>
                                          <p:spTgt spid="13"/>
                                        </p:tgtEl>
                                      </p:cBhvr>
                                    </p:animEffec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29"/>
                                        </p:tgtEl>
                                        <p:attrNameLst>
                                          <p:attrName>style.visibility</p:attrName>
                                        </p:attrNameLst>
                                      </p:cBhvr>
                                      <p:to>
                                        <p:strVal val="hidden"/>
                                      </p:to>
                                    </p:set>
                                  </p:childTnLst>
                                </p:cTn>
                              </p:par>
                              <p:par>
                                <p:cTn id="18" presetID="3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 calcmode="lin" valueType="num">
                                      <p:cBhvr>
                                        <p:cTn id="22" dur="1000" fill="hold"/>
                                        <p:tgtEl>
                                          <p:spTgt spid="21"/>
                                        </p:tgtEl>
                                        <p:attrNameLst>
                                          <p:attrName>style.rotation</p:attrName>
                                        </p:attrNameLst>
                                      </p:cBhvr>
                                      <p:tavLst>
                                        <p:tav tm="0">
                                          <p:val>
                                            <p:fltVal val="90"/>
                                          </p:val>
                                        </p:tav>
                                        <p:tav tm="100000">
                                          <p:val>
                                            <p:fltVal val="0"/>
                                          </p:val>
                                        </p:tav>
                                      </p:tavLst>
                                    </p:anim>
                                    <p:animEffect transition="in" filter="fade">
                                      <p:cBhvr>
                                        <p:cTn id="23" dur="1000"/>
                                        <p:tgtEl>
                                          <p:spTgt spid="21"/>
                                        </p:tgtEl>
                                      </p:cBhvr>
                                    </p:animEffec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par>
                                <p:cTn id="45" presetID="1" presetClass="entr" presetSubtype="0" fill="hold" grpId="0" nodeType="with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re 2"/>
          <p:cNvSpPr txBox="1">
            <a:spLocks/>
          </p:cNvSpPr>
          <p:nvPr/>
        </p:nvSpPr>
        <p:spPr>
          <a:xfrm>
            <a:off x="1674662" y="365125"/>
            <a:ext cx="1016635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fr-FR" altLang="fr-FR" sz="3600" b="1" dirty="0">
                <a:cs typeface="Arial" charset="0"/>
              </a:rPr>
              <a:t>Quelles sont les principales causes naturelles de pollution de l’air ? </a:t>
            </a:r>
            <a:br>
              <a:rPr lang="fr-FR" altLang="fr-FR" sz="3600" b="1" dirty="0">
                <a:solidFill>
                  <a:srgbClr val="6E9DD1"/>
                </a:solidFill>
                <a:cs typeface="Arial" charset="0"/>
              </a:rPr>
            </a:br>
            <a:endParaRPr lang="fr-FR" sz="3600" dirty="0"/>
          </a:p>
        </p:txBody>
      </p:sp>
      <p:grpSp>
        <p:nvGrpSpPr>
          <p:cNvPr id="75" name="Groupe 6"/>
          <p:cNvGrpSpPr>
            <a:grpSpLocks/>
          </p:cNvGrpSpPr>
          <p:nvPr/>
        </p:nvGrpSpPr>
        <p:grpSpPr bwMode="auto">
          <a:xfrm>
            <a:off x="7539291" y="4460817"/>
            <a:ext cx="2603412" cy="2183403"/>
            <a:chOff x="7067528" y="4305266"/>
            <a:chExt cx="2604666" cy="2183747"/>
          </a:xfrm>
        </p:grpSpPr>
        <p:pic>
          <p:nvPicPr>
            <p:cNvPr id="77"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67528" y="4964524"/>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Bulle ronde"/>
            <p:cNvSpPr/>
            <p:nvPr/>
          </p:nvSpPr>
          <p:spPr bwMode="auto">
            <a:xfrm>
              <a:off x="7804966" y="4305266"/>
              <a:ext cx="1867228" cy="1060580"/>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79" name="ZoneTexte 14"/>
            <p:cNvSpPr txBox="1">
              <a:spLocks noChangeArrowheads="1"/>
            </p:cNvSpPr>
            <p:nvPr/>
          </p:nvSpPr>
          <p:spPr bwMode="auto">
            <a:xfrm>
              <a:off x="7918675" y="4419991"/>
              <a:ext cx="1639809" cy="83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cs typeface="Calibri" panose="020F0502020204030204" pitchFamily="34" charset="0"/>
                </a:rPr>
                <a:t>Et d’autres encore comme les sables du désert, les marécages, le radon…</a:t>
              </a:r>
            </a:p>
          </p:txBody>
        </p:sp>
      </p:grpSp>
      <p:grpSp>
        <p:nvGrpSpPr>
          <p:cNvPr id="9" name="Groupe 8"/>
          <p:cNvGrpSpPr/>
          <p:nvPr/>
        </p:nvGrpSpPr>
        <p:grpSpPr>
          <a:xfrm>
            <a:off x="4326842" y="4511409"/>
            <a:ext cx="2238438" cy="2277588"/>
            <a:chOff x="1387287" y="4498651"/>
            <a:chExt cx="2238438" cy="2277588"/>
          </a:xfrm>
        </p:grpSpPr>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65604" y="4498651"/>
              <a:ext cx="2060121" cy="203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2"/>
            <p:cNvSpPr>
              <a:spLocks noChangeArrowheads="1"/>
            </p:cNvSpPr>
            <p:nvPr/>
          </p:nvSpPr>
          <p:spPr bwMode="auto">
            <a:xfrm>
              <a:off x="1387287" y="6379364"/>
              <a:ext cx="2097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incendies</a:t>
              </a:r>
            </a:p>
          </p:txBody>
        </p:sp>
      </p:grpSp>
      <p:pic>
        <p:nvPicPr>
          <p:cNvPr id="6146"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912563" y="1689437"/>
            <a:ext cx="2212851" cy="218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2"/>
          <p:cNvSpPr>
            <a:spLocks noChangeArrowheads="1"/>
          </p:cNvSpPr>
          <p:nvPr/>
        </p:nvSpPr>
        <p:spPr bwMode="auto">
          <a:xfrm>
            <a:off x="4919210" y="3899934"/>
            <a:ext cx="3908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pollens</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624195" y="1166886"/>
            <a:ext cx="1828750" cy="274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2"/>
          <p:cNvSpPr>
            <a:spLocks noChangeArrowheads="1"/>
          </p:cNvSpPr>
          <p:nvPr/>
        </p:nvSpPr>
        <p:spPr bwMode="auto">
          <a:xfrm>
            <a:off x="1893164" y="3746046"/>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éruptions</a:t>
            </a:r>
          </a:p>
          <a:p>
            <a:pPr algn="ctr" eaLnBrk="1" hangingPunct="1">
              <a:lnSpc>
                <a:spcPct val="100000"/>
              </a:lnSpc>
              <a:spcBef>
                <a:spcPct val="0"/>
              </a:spcBef>
              <a:buFontTx/>
              <a:buNone/>
            </a:pPr>
            <a:r>
              <a:rPr lang="fr-FR" altLang="fr-FR" sz="2000" b="1" dirty="0">
                <a:latin typeface="+mn-lt"/>
                <a:cs typeface="Calibri" panose="020F0502020204030204" pitchFamily="34" charset="0"/>
              </a:rPr>
              <a:t>volcaniques</a:t>
            </a:r>
          </a:p>
        </p:txBody>
      </p:sp>
      <p:pic>
        <p:nvPicPr>
          <p:cNvPr id="6153"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993464" y="1613377"/>
            <a:ext cx="2546908" cy="25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32"/>
          <p:cNvSpPr>
            <a:spLocks noChangeArrowheads="1"/>
          </p:cNvSpPr>
          <p:nvPr/>
        </p:nvSpPr>
        <p:spPr bwMode="auto">
          <a:xfrm>
            <a:off x="8661622" y="3899934"/>
            <a:ext cx="3132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ruminants</a:t>
            </a:r>
          </a:p>
        </p:txBody>
      </p:sp>
      <p:pic>
        <p:nvPicPr>
          <p:cNvPr id="80" name="Imag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4351458" y="3366440"/>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Image 10">
            <a:hlinkClick r:id="rId10"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6226560" y="6350061"/>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0" y="6572237"/>
            <a:ext cx="662489" cy="307777"/>
          </a:xfrm>
          <a:prstGeom prst="rect">
            <a:avLst/>
          </a:prstGeom>
          <a:noFill/>
        </p:spPr>
        <p:txBody>
          <a:bodyPr wrap="none" rtlCol="0">
            <a:spAutoFit/>
          </a:bodyPr>
          <a:lstStyle/>
          <a:p>
            <a:r>
              <a:rPr lang="fr-FR" sz="1400" dirty="0"/>
              <a:t>V.P.R.I.</a:t>
            </a:r>
          </a:p>
        </p:txBody>
      </p:sp>
      <p:grpSp>
        <p:nvGrpSpPr>
          <p:cNvPr id="82" name="Groupe 81"/>
          <p:cNvGrpSpPr/>
          <p:nvPr/>
        </p:nvGrpSpPr>
        <p:grpSpPr>
          <a:xfrm>
            <a:off x="2996013" y="2310982"/>
            <a:ext cx="1015200" cy="1015200"/>
            <a:chOff x="2979068" y="2181479"/>
            <a:chExt cx="1015200" cy="1015200"/>
          </a:xfrm>
          <a:solidFill>
            <a:srgbClr val="42C4E3"/>
          </a:solidFill>
        </p:grpSpPr>
        <p:sp>
          <p:nvSpPr>
            <p:cNvPr id="84"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85"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86" name="Groupe 85"/>
          <p:cNvGrpSpPr/>
          <p:nvPr/>
        </p:nvGrpSpPr>
        <p:grpSpPr>
          <a:xfrm>
            <a:off x="9725308" y="2310982"/>
            <a:ext cx="1015200" cy="1015200"/>
            <a:chOff x="9725308" y="2293938"/>
            <a:chExt cx="1015200" cy="1015200"/>
          </a:xfrm>
        </p:grpSpPr>
        <p:sp>
          <p:nvSpPr>
            <p:cNvPr id="87"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88"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89" name="Groupe 88"/>
          <p:cNvGrpSpPr/>
          <p:nvPr/>
        </p:nvGrpSpPr>
        <p:grpSpPr>
          <a:xfrm>
            <a:off x="8338190" y="5139066"/>
            <a:ext cx="1015200" cy="1015200"/>
            <a:chOff x="6250282" y="5007328"/>
            <a:chExt cx="1015200" cy="1015200"/>
          </a:xfrm>
        </p:grpSpPr>
        <p:sp>
          <p:nvSpPr>
            <p:cNvPr id="90"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1"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92" name="Groupe 91"/>
          <p:cNvGrpSpPr/>
          <p:nvPr/>
        </p:nvGrpSpPr>
        <p:grpSpPr>
          <a:xfrm>
            <a:off x="4867786" y="5139066"/>
            <a:ext cx="1015200" cy="1015200"/>
            <a:chOff x="3027027" y="5047015"/>
            <a:chExt cx="1015200" cy="1015200"/>
          </a:xfrm>
        </p:grpSpPr>
        <p:sp>
          <p:nvSpPr>
            <p:cNvPr id="93"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4"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95" name="Groupe 94"/>
          <p:cNvGrpSpPr/>
          <p:nvPr/>
        </p:nvGrpSpPr>
        <p:grpSpPr>
          <a:xfrm>
            <a:off x="6459653" y="2310982"/>
            <a:ext cx="1015200" cy="1015200"/>
            <a:chOff x="6429109" y="2275219"/>
            <a:chExt cx="1015200" cy="1015200"/>
          </a:xfrm>
        </p:grpSpPr>
        <p:sp>
          <p:nvSpPr>
            <p:cNvPr id="96"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97"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pic>
        <p:nvPicPr>
          <p:cNvPr id="46" name="Image 10">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1065999" y="3366440"/>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lus 3">
            <a:hlinkClick r:id="rId12" action="ppaction://hlinksldjump"/>
          </p:cNvPr>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bwMode="auto">
          <a:xfrm>
            <a:off x="4335333" y="3912122"/>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lus 3">
            <a:hlinkClick r:id="rId14" action="ppaction://hlinksldjump"/>
          </p:cNvPr>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bwMode="auto">
          <a:xfrm>
            <a:off x="7585414" y="3912122"/>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lus 3">
            <a:hlinkClick r:id="rId15" action="ppaction://hlinksldjump"/>
          </p:cNvPr>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bwMode="auto">
          <a:xfrm>
            <a:off x="11079556" y="3912122"/>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A6975CB3-950E-4025-A1C5-3373A41C9E6B}" type="slidenum">
              <a:rPr lang="fr-FR" smtClean="0"/>
              <a:pPr/>
              <a:t>55</a:t>
            </a:fld>
            <a:endParaRPr lang="fr-FR" dirty="0">
              <a:solidFill>
                <a:schemeClr val="bg1"/>
              </a:solidFill>
            </a:endParaRPr>
          </a:p>
        </p:txBody>
      </p:sp>
    </p:spTree>
    <p:extLst>
      <p:ext uri="{BB962C8B-B14F-4D97-AF65-F5344CB8AC3E}">
        <p14:creationId xmlns:p14="http://schemas.microsoft.com/office/powerpoint/2010/main" val="1468996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95"/>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withEffect">
                                  <p:stCondLst>
                                    <p:cond delay="0"/>
                                  </p:stCondLst>
                                  <p:childTnLst>
                                    <p:set>
                                      <p:cBhvr>
                                        <p:cTn id="19" dur="1" fill="hold">
                                          <p:stCondLst>
                                            <p:cond delay="0"/>
                                          </p:stCondLst>
                                        </p:cTn>
                                        <p:tgtEl>
                                          <p:spTgt spid="9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26" restart="whenNotActive" fill="hold" evtFilter="cancelBubble" nodeType="interactiveSeq">
                <p:stCondLst>
                  <p:cond evt="onClick" delay="0">
                    <p:tgtEl>
                      <p:spTgt spid="86"/>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withEffect">
                                  <p:stCondLst>
                                    <p:cond delay="0"/>
                                  </p:stCondLst>
                                  <p:childTnLst>
                                    <p:set>
                                      <p:cBhvr>
                                        <p:cTn id="30" dur="1" fill="hold">
                                          <p:stCondLst>
                                            <p:cond delay="0"/>
                                          </p:stCondLst>
                                        </p:cTn>
                                        <p:tgtEl>
                                          <p:spTgt spid="8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86"/>
                  </p:tgtEl>
                </p:cond>
              </p:nextCondLst>
            </p:seq>
            <p:seq concurrent="1" nextAc="seek">
              <p:cTn id="39" restart="whenNotActive" fill="hold" evtFilter="cancelBubble" nodeType="interactiveSeq">
                <p:stCondLst>
                  <p:cond evt="onClick" delay="0">
                    <p:tgtEl>
                      <p:spTgt spid="89"/>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withEffect">
                                  <p:stCondLst>
                                    <p:cond delay="0"/>
                                  </p:stCondLst>
                                  <p:childTnLst>
                                    <p:set>
                                      <p:cBhvr>
                                        <p:cTn id="43" dur="1" fill="hold">
                                          <p:stCondLst>
                                            <p:cond delay="0"/>
                                          </p:stCondLst>
                                        </p:cTn>
                                        <p:tgtEl>
                                          <p:spTgt spid="89"/>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46" restart="whenNotActive" fill="hold" evtFilter="cancelBubble" nodeType="interactiveSeq">
                <p:stCondLst>
                  <p:cond evt="onClick" delay="0">
                    <p:tgtEl>
                      <p:spTgt spid="92"/>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9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92"/>
                  </p:tgtEl>
                </p:cond>
              </p:nextCondLst>
            </p:seq>
          </p:childTnLst>
        </p:cTn>
      </p:par>
    </p:tnLst>
    <p:bldLst>
      <p:bldP spid="2" grpId="0"/>
      <p:bldP spid="3" grpId="0"/>
      <p:bldP spid="6151"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7236" b="1274"/>
          <a:stretch/>
        </p:blipFill>
        <p:spPr bwMode="auto">
          <a:xfrm>
            <a:off x="1703389" y="-20637"/>
            <a:ext cx="10488612"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rot="16200000">
            <a:off x="11289859" y="4876284"/>
            <a:ext cx="1305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a:solidFill>
                  <a:schemeClr val="bg1"/>
                </a:solidFill>
                <a:latin typeface="+mn-lt"/>
              </a:rPr>
              <a:t>David </a:t>
            </a:r>
            <a:r>
              <a:rPr lang="fr-FR" altLang="fr-FR" sz="1800" dirty="0" err="1">
                <a:solidFill>
                  <a:schemeClr val="bg1"/>
                </a:solidFill>
                <a:latin typeface="+mn-lt"/>
              </a:rPr>
              <a:t>Karnå</a:t>
            </a:r>
            <a:endParaRPr lang="fr-FR" altLang="fr-FR" sz="1800" dirty="0">
              <a:solidFill>
                <a:schemeClr val="bg1"/>
              </a:solidFill>
              <a:latin typeface="+mn-lt"/>
            </a:endParaRPr>
          </a:p>
        </p:txBody>
      </p:sp>
      <p:sp>
        <p:nvSpPr>
          <p:cNvPr id="3" name="Espace réservé du contenu 2"/>
          <p:cNvSpPr>
            <a:spLocks noGrp="1"/>
          </p:cNvSpPr>
          <p:nvPr>
            <p:ph sz="quarter" idx="4294967295"/>
          </p:nvPr>
        </p:nvSpPr>
        <p:spPr>
          <a:xfrm>
            <a:off x="1703388" y="0"/>
            <a:ext cx="10488612" cy="6858000"/>
          </a:xfrm>
          <a:prstGeom prst="rect">
            <a:avLst/>
          </a:prstGeom>
        </p:spPr>
        <p:txBody>
          <a:bodyPr/>
          <a:lstStyle/>
          <a:p>
            <a:pPr marL="0" indent="0">
              <a:buNone/>
            </a:pPr>
            <a:endParaRPr lang="fr-FR" dirty="0"/>
          </a:p>
        </p:txBody>
      </p:sp>
      <p:sp>
        <p:nvSpPr>
          <p:cNvPr id="2" name="Espace réservé du numéro de diapositive 1">
            <a:extLst>
              <a:ext uri="{FF2B5EF4-FFF2-40B4-BE49-F238E27FC236}">
                <a16:creationId xmlns:a16="http://schemas.microsoft.com/office/drawing/2014/main" id="{4D8E1350-22BD-D344-8FCC-7BBB0E2AE494}"/>
              </a:ext>
            </a:extLst>
          </p:cNvPr>
          <p:cNvSpPr>
            <a:spLocks noGrp="1"/>
          </p:cNvSpPr>
          <p:nvPr>
            <p:ph type="sldNum" sz="quarter" idx="12"/>
          </p:nvPr>
        </p:nvSpPr>
        <p:spPr/>
        <p:txBody>
          <a:bodyPr/>
          <a:lstStyle/>
          <a:p>
            <a:pPr>
              <a:defRPr/>
            </a:pPr>
            <a:fld id="{1B8BAF23-E3EA-4B7A-8B25-C6E0FCF3B388}" type="slidenum">
              <a:rPr lang="fr-FR" altLang="fr-FR" smtClean="0"/>
              <a:pPr>
                <a:defRPr/>
              </a:pPr>
              <a:t>56</a:t>
            </a:fld>
            <a:endParaRPr lang="fr-FR" altLang="fr-F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hlinkClick r:id="rId3" action="ppaction://hlinksldjump"/>
            <a:extLst>
              <a:ext uri="{FF2B5EF4-FFF2-40B4-BE49-F238E27FC236}">
                <a16:creationId xmlns:a16="http://schemas.microsoft.com/office/drawing/2014/main" id="{39F73F92-8E5B-4D36-B9C9-F3DA489F4F10}"/>
              </a:ext>
            </a:extLst>
          </p:cNvPr>
          <p:cNvSpPr/>
          <p:nvPr/>
        </p:nvSpPr>
        <p:spPr>
          <a:xfrm>
            <a:off x="1342663" y="0"/>
            <a:ext cx="10849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3917491"/>
      </p:ext>
    </p:extLst>
  </p:cSld>
  <p:clrMapOvr>
    <a:masterClrMapping/>
  </p:clrMapOvr>
  <p:transition spd="slow" advClick="0"/>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1703388" y="0"/>
            <a:ext cx="10488612" cy="6858000"/>
          </a:xfrm>
          <a:prstGeom prst="rect">
            <a:avLst/>
          </a:prstGeom>
        </p:spPr>
        <p:txBody>
          <a:bodyPr/>
          <a:lstStyle/>
          <a:p>
            <a:pPr marL="0" indent="0">
              <a:buNone/>
            </a:pPr>
            <a:endParaRPr lang="fr-FR" dirty="0"/>
          </a:p>
        </p:txBody>
      </p:sp>
      <p:pic>
        <p:nvPicPr>
          <p:cNvPr id="9" name="Imag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6151"/>
          <a:stretch/>
        </p:blipFill>
        <p:spPr bwMode="auto">
          <a:xfrm>
            <a:off x="1703388" y="0"/>
            <a:ext cx="104886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4D8E1350-22BD-D344-8FCC-7BBB0E2AE494}"/>
              </a:ext>
            </a:extLst>
          </p:cNvPr>
          <p:cNvSpPr>
            <a:spLocks noGrp="1"/>
          </p:cNvSpPr>
          <p:nvPr>
            <p:ph type="sldNum" sz="quarter" idx="12"/>
          </p:nvPr>
        </p:nvSpPr>
        <p:spPr/>
        <p:txBody>
          <a:bodyPr/>
          <a:lstStyle/>
          <a:p>
            <a:pPr>
              <a:defRPr/>
            </a:pPr>
            <a:fld id="{1B8BAF23-E3EA-4B7A-8B25-C6E0FCF3B388}" type="slidenum">
              <a:rPr lang="fr-FR" altLang="fr-FR" smtClean="0"/>
              <a:pPr>
                <a:defRPr/>
              </a:pPr>
              <a:t>57</a:t>
            </a:fld>
            <a:endParaRPr lang="fr-FR" altLang="fr-FR"/>
          </a:p>
        </p:txBody>
      </p:sp>
      <p:sp>
        <p:nvSpPr>
          <p:cNvPr id="10" name="Rectangle 9"/>
          <p:cNvSpPr>
            <a:spLocks noChangeArrowheads="1"/>
          </p:cNvSpPr>
          <p:nvPr/>
        </p:nvSpPr>
        <p:spPr bwMode="auto">
          <a:xfrm rot="16200000">
            <a:off x="11310314" y="4883757"/>
            <a:ext cx="1264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err="1">
                <a:solidFill>
                  <a:schemeClr val="bg1"/>
                </a:solidFill>
                <a:latin typeface="+mn-lt"/>
              </a:rPr>
              <a:t>Simonprodl</a:t>
            </a:r>
            <a:endParaRPr lang="fr-FR" altLang="fr-FR" sz="1800" dirty="0">
              <a:solidFill>
                <a:schemeClr val="bg1"/>
              </a:solidFill>
              <a:latin typeface="+mn-lt"/>
            </a:endParaRPr>
          </a:p>
        </p:txBody>
      </p:sp>
      <p:pic>
        <p:nvPicPr>
          <p:cNvPr id="6" name="clic retour">
            <a:hlinkClick r:id="rId3" action="ppaction://hlinksldjump"/>
            <a:extLst>
              <a:ext uri="{FF2B5EF4-FFF2-40B4-BE49-F238E27FC236}">
                <a16:creationId xmlns:a16="http://schemas.microsoft.com/office/drawing/2014/main" id="{FEF5EE27-7B10-43A0-B128-8A6A8504E0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211443"/>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84854" y="727864"/>
            <a:ext cx="5225212" cy="515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58</a:t>
            </a:fld>
            <a:endParaRPr lang="fr-FR" dirty="0">
              <a:solidFill>
                <a:schemeClr val="bg1"/>
              </a:solidFill>
            </a:endParaRPr>
          </a:p>
        </p:txBody>
      </p:sp>
      <p:sp>
        <p:nvSpPr>
          <p:cNvPr id="6" name="Titre 5"/>
          <p:cNvSpPr>
            <a:spLocks noGrp="1"/>
          </p:cNvSpPr>
          <p:nvPr>
            <p:ph type="title"/>
          </p:nvPr>
        </p:nvSpPr>
        <p:spPr/>
        <p:txBody>
          <a:bodyPr/>
          <a:lstStyle/>
          <a:p>
            <a:r>
              <a:rPr lang="fr-FR" sz="3600" dirty="0"/>
              <a:t>La pollution de l’air liée à l’élevage des ruminants</a:t>
            </a:r>
          </a:p>
        </p:txBody>
      </p:sp>
      <p:sp>
        <p:nvSpPr>
          <p:cNvPr id="4" name="Espace réservé du contenu 3"/>
          <p:cNvSpPr>
            <a:spLocks noGrp="1"/>
          </p:cNvSpPr>
          <p:nvPr>
            <p:ph sz="quarter" idx="4"/>
          </p:nvPr>
        </p:nvSpPr>
        <p:spPr>
          <a:xfrm>
            <a:off x="6322865" y="2069236"/>
            <a:ext cx="5417791" cy="4120427"/>
          </a:xfrm>
        </p:spPr>
        <p:txBody>
          <a:bodyPr/>
          <a:lstStyle/>
          <a:p>
            <a:pPr marL="0" indent="0">
              <a:buNone/>
            </a:pPr>
            <a:r>
              <a:rPr lang="fr-FR" sz="2000" dirty="0">
                <a:ea typeface="Times New Roman" panose="02020603050405020304" pitchFamily="18" charset="0"/>
              </a:rPr>
              <a:t>L’élevage joue un </a:t>
            </a:r>
            <a:r>
              <a:rPr lang="fr-FR" sz="2000" b="1" dirty="0">
                <a:ea typeface="Times New Roman" panose="02020603050405020304" pitchFamily="18" charset="0"/>
              </a:rPr>
              <a:t>rôle clé dans le cycle du carbone</a:t>
            </a:r>
            <a:r>
              <a:rPr lang="fr-FR" sz="2000" dirty="0">
                <a:ea typeface="Times New Roman" panose="02020603050405020304" pitchFamily="18" charset="0"/>
              </a:rPr>
              <a:t> et dans les flux de gaz à effet de serre (GES).</a:t>
            </a:r>
          </a:p>
          <a:p>
            <a:pPr marL="0" indent="0">
              <a:buNone/>
            </a:pPr>
            <a:r>
              <a:rPr lang="fr-FR" sz="2000" dirty="0">
                <a:ea typeface="Times New Roman" panose="02020603050405020304" pitchFamily="18" charset="0"/>
              </a:rPr>
              <a:t>La </a:t>
            </a:r>
            <a:r>
              <a:rPr lang="fr-FR" sz="2000" b="1" dirty="0">
                <a:ea typeface="Times New Roman" panose="02020603050405020304" pitchFamily="18" charset="0"/>
              </a:rPr>
              <a:t>majorité des émissions de GES ont lieu dans l’exploitation</a:t>
            </a:r>
            <a:r>
              <a:rPr lang="fr-FR" sz="2000" dirty="0">
                <a:ea typeface="Times New Roman" panose="02020603050405020304" pitchFamily="18" charset="0"/>
              </a:rPr>
              <a:t>. La transformation des produits, le transport et le commerce de détail y ont des rôles mineurs.</a:t>
            </a:r>
          </a:p>
          <a:p>
            <a:pPr marL="0" indent="0">
              <a:buNone/>
            </a:pPr>
            <a:r>
              <a:rPr lang="fr-FR" sz="2000" dirty="0">
                <a:ea typeface="Times New Roman" panose="02020603050405020304" pitchFamily="18" charset="0"/>
              </a:rPr>
              <a:t>Les émissions dans les exploitations sont majoritairement liées aux engrais de ferme et à la production de </a:t>
            </a:r>
            <a:r>
              <a:rPr lang="fr-FR" sz="2000" b="1" dirty="0">
                <a:ea typeface="Times New Roman" panose="02020603050405020304" pitchFamily="18" charset="0"/>
              </a:rPr>
              <a:t>méthane entérique </a:t>
            </a:r>
            <a:r>
              <a:rPr lang="fr-FR" sz="2000" dirty="0">
                <a:ea typeface="Times New Roman" panose="02020603050405020304" pitchFamily="18" charset="0"/>
              </a:rPr>
              <a:t>(      ) par les ruminants dans le cas de l’élevage bovin.</a:t>
            </a:r>
          </a:p>
          <a:p>
            <a:pPr marL="0" indent="0">
              <a:buNone/>
            </a:pPr>
            <a:endParaRPr lang="fr-FR" sz="2000" dirty="0"/>
          </a:p>
        </p:txBody>
      </p:sp>
      <p:grpSp>
        <p:nvGrpSpPr>
          <p:cNvPr id="16" name="Groupe 15">
            <a:extLst>
              <a:ext uri="{FF2B5EF4-FFF2-40B4-BE49-F238E27FC236}">
                <a16:creationId xmlns:a16="http://schemas.microsoft.com/office/drawing/2014/main" id="{10749A04-4768-1A48-A419-D16F32A0EB25}"/>
              </a:ext>
            </a:extLst>
          </p:cNvPr>
          <p:cNvGrpSpPr>
            <a:grpSpLocks/>
          </p:cNvGrpSpPr>
          <p:nvPr/>
        </p:nvGrpSpPr>
        <p:grpSpPr bwMode="auto">
          <a:xfrm>
            <a:off x="1184854" y="5468735"/>
            <a:ext cx="5138012" cy="1323439"/>
            <a:chOff x="9018886" y="3230487"/>
            <a:chExt cx="3543269" cy="733177"/>
          </a:xfrm>
        </p:grpSpPr>
        <p:sp>
          <p:nvSpPr>
            <p:cNvPr id="17" name="Ellipse 3">
              <a:extLst>
                <a:ext uri="{FF2B5EF4-FFF2-40B4-BE49-F238E27FC236}">
                  <a16:creationId xmlns:a16="http://schemas.microsoft.com/office/drawing/2014/main" id="{179336AE-C532-1C4C-997F-A61E861E8D21}"/>
                </a:ext>
              </a:extLst>
            </p:cNvPr>
            <p:cNvSpPr/>
            <p:nvPr/>
          </p:nvSpPr>
          <p:spPr>
            <a:xfrm>
              <a:off x="9018886" y="3230487"/>
              <a:ext cx="3543269" cy="69979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8"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151770" y="3230487"/>
              <a:ext cx="3350250" cy="73317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Le savais-tu ?</a:t>
              </a:r>
            </a:p>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La </a:t>
              </a:r>
              <a:r>
                <a:rPr lang="fr-FR" sz="1600" b="1" dirty="0">
                  <a:solidFill>
                    <a:schemeClr val="bg1"/>
                  </a:solidFill>
                  <a:latin typeface="+mn-lt"/>
                  <a:ea typeface="Times New Roman" panose="02020603050405020304" pitchFamily="18" charset="0"/>
                </a:rPr>
                <a:t>fermentation entérique</a:t>
              </a:r>
              <a:r>
                <a:rPr lang="fr-FR" sz="1600" dirty="0">
                  <a:solidFill>
                    <a:schemeClr val="bg1"/>
                  </a:solidFill>
                  <a:latin typeface="+mn-lt"/>
                  <a:ea typeface="Times New Roman" panose="02020603050405020304" pitchFamily="18" charset="0"/>
                </a:rPr>
                <a:t> est un processus digestif : les micro-organismes décomposent les substrats en molécules plus simples, permettant leur absorption dans la circulation sanguine de l’animal. </a:t>
              </a:r>
            </a:p>
          </p:txBody>
        </p:sp>
      </p:gr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1"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lus 3">
            <a:hlinkClick r:id="rId7" action="ppaction://hlinksldjump"/>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bwMode="auto">
          <a:xfrm>
            <a:off x="10322757" y="5070108"/>
            <a:ext cx="540000" cy="45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87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84854" y="1329747"/>
            <a:ext cx="5225212" cy="515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contenu 1"/>
          <p:cNvSpPr>
            <a:spLocks noGrp="1"/>
          </p:cNvSpPr>
          <p:nvPr>
            <p:ph sz="quarter" idx="4"/>
          </p:nvPr>
        </p:nvSpPr>
        <p:spPr/>
        <p:txBody>
          <a:bodyPr/>
          <a:lstStyle/>
          <a:p>
            <a:pPr marL="0" indent="0">
              <a:buNone/>
            </a:pPr>
            <a:r>
              <a:rPr lang="fr-FR" sz="2000" dirty="0">
                <a:ea typeface="Times New Roman" panose="02020603050405020304" pitchFamily="18" charset="0"/>
              </a:rPr>
              <a:t>Le </a:t>
            </a:r>
            <a:r>
              <a:rPr lang="fr-FR" sz="2000" b="1" dirty="0">
                <a:ea typeface="Times New Roman" panose="02020603050405020304" pitchFamily="18" charset="0"/>
              </a:rPr>
              <a:t>méthane</a:t>
            </a:r>
            <a:r>
              <a:rPr lang="fr-FR" sz="2000" dirty="0">
                <a:ea typeface="Times New Roman" panose="02020603050405020304" pitchFamily="18" charset="0"/>
              </a:rPr>
              <a:t> (CH</a:t>
            </a:r>
            <a:r>
              <a:rPr lang="fr-FR" sz="2000" baseline="-25000" dirty="0">
                <a:ea typeface="Times New Roman" panose="02020603050405020304" pitchFamily="18" charset="0"/>
              </a:rPr>
              <a:t>4</a:t>
            </a:r>
            <a:r>
              <a:rPr lang="fr-FR" sz="2000" dirty="0">
                <a:ea typeface="Times New Roman" panose="02020603050405020304" pitchFamily="18" charset="0"/>
              </a:rPr>
              <a:t>) est un gaz.</a:t>
            </a:r>
          </a:p>
          <a:p>
            <a:pPr marL="0" indent="0">
              <a:buNone/>
            </a:pPr>
            <a:r>
              <a:rPr lang="fr-FR" sz="2000" dirty="0">
                <a:ea typeface="Times New Roman" panose="02020603050405020304" pitchFamily="18" charset="0"/>
              </a:rPr>
              <a:t>Il est le principal gaz à effet de serre émis par les élevages, avec un potentiel de réchauffement global à 100 ans, 21 fois supérieur à celui du dioxyde de carbone.</a:t>
            </a:r>
          </a:p>
          <a:p>
            <a:pPr marL="0" lvl="0" indent="0">
              <a:spcAft>
                <a:spcPts val="0"/>
              </a:spcAft>
              <a:buNone/>
            </a:pPr>
            <a:r>
              <a:rPr lang="fr-FR" sz="2000" dirty="0">
                <a:ea typeface="Times New Roman" panose="02020603050405020304" pitchFamily="18" charset="0"/>
              </a:rPr>
              <a:t>En 2013, les productions animales étaient responsables de </a:t>
            </a:r>
            <a:r>
              <a:rPr lang="fr-FR" sz="2000" b="1" dirty="0">
                <a:ea typeface="Times New Roman" panose="02020603050405020304" pitchFamily="18" charset="0"/>
              </a:rPr>
              <a:t>67%</a:t>
            </a:r>
            <a:r>
              <a:rPr lang="fr-FR" sz="2000" dirty="0">
                <a:ea typeface="Times New Roman" panose="02020603050405020304" pitchFamily="18" charset="0"/>
              </a:rPr>
              <a:t> des émissions de méthane (fermentation entérique et gestion des déjections).</a:t>
            </a:r>
          </a:p>
        </p:txBody>
      </p:sp>
      <p:sp>
        <p:nvSpPr>
          <p:cNvPr id="5" name="Titre 4"/>
          <p:cNvSpPr>
            <a:spLocks noGrp="1"/>
          </p:cNvSpPr>
          <p:nvPr>
            <p:ph type="title"/>
          </p:nvPr>
        </p:nvSpPr>
        <p:spPr/>
        <p:txBody>
          <a:bodyPr/>
          <a:lstStyle/>
          <a:p>
            <a:r>
              <a:rPr lang="fr-FR" dirty="0"/>
              <a:t>Le méthane</a:t>
            </a:r>
          </a:p>
        </p:txBody>
      </p:sp>
      <p:pic>
        <p:nvPicPr>
          <p:cNvPr id="7"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p:cNvSpPr>
            <a:spLocks noGrp="1"/>
          </p:cNvSpPr>
          <p:nvPr>
            <p:ph type="sldNum" sz="quarter" idx="12"/>
          </p:nvPr>
        </p:nvSpPr>
        <p:spPr/>
        <p:txBody>
          <a:bodyPr/>
          <a:lstStyle/>
          <a:p>
            <a:fld id="{A6975CB3-950E-4025-A1C5-3373A41C9E6B}" type="slidenum">
              <a:rPr lang="fr-FR" smtClean="0"/>
              <a:pPr/>
              <a:t>59</a:t>
            </a:fld>
            <a:endParaRPr lang="fr-FR" dirty="0">
              <a:solidFill>
                <a:schemeClr val="bg1"/>
              </a:solidFill>
            </a:endParaRPr>
          </a:p>
        </p:txBody>
      </p:sp>
      <p:sp>
        <p:nvSpPr>
          <p:cNvPr id="6" name="Espace réservé du contenu 5"/>
          <p:cNvSpPr>
            <a:spLocks noGrp="1"/>
          </p:cNvSpPr>
          <p:nvPr>
            <p:ph sz="quarter" idx="13"/>
          </p:nvPr>
        </p:nvSpPr>
        <p:spPr/>
        <p:txBody>
          <a:bodyPr/>
          <a:lstStyle/>
          <a:p>
            <a:endParaRPr lang="fr-FR" dirty="0"/>
          </a:p>
        </p:txBody>
      </p:sp>
    </p:spTree>
    <p:extLst>
      <p:ext uri="{BB962C8B-B14F-4D97-AF65-F5344CB8AC3E}">
        <p14:creationId xmlns:p14="http://schemas.microsoft.com/office/powerpoint/2010/main" val="348921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6209802-F942-F649-951B-561DCA746DBC}"/>
              </a:ext>
            </a:extLst>
          </p:cNvPr>
          <p:cNvSpPr>
            <a:spLocks noGrp="1"/>
          </p:cNvSpPr>
          <p:nvPr>
            <p:ph type="sldNum" sz="quarter" idx="12"/>
          </p:nvPr>
        </p:nvSpPr>
        <p:spPr/>
        <p:txBody>
          <a:bodyPr/>
          <a:lstStyle/>
          <a:p>
            <a:pPr>
              <a:defRPr/>
            </a:pPr>
            <a:fld id="{50240480-DD0E-42A1-8670-F37586A9812A}" type="slidenum">
              <a:rPr lang="fr-FR" altLang="fr-FR" smtClean="0"/>
              <a:pPr>
                <a:defRPr/>
              </a:pPr>
              <a:t>6</a:t>
            </a:fld>
            <a:endParaRPr lang="fr-FR" altLang="fr-FR"/>
          </a:p>
        </p:txBody>
      </p:sp>
      <p:sp>
        <p:nvSpPr>
          <p:cNvPr id="3" name="Titre 2"/>
          <p:cNvSpPr>
            <a:spLocks noGrp="1"/>
          </p:cNvSpPr>
          <p:nvPr>
            <p:ph type="title"/>
          </p:nvPr>
        </p:nvSpPr>
        <p:spPr/>
        <p:txBody>
          <a:bodyPr/>
          <a:lstStyle/>
          <a:p>
            <a:r>
              <a:rPr lang="fr-FR" dirty="0"/>
              <a:t>Quand je vide ma bouteille de l’eau qu’elle contient, que reste-t-il dedans ? </a:t>
            </a:r>
          </a:p>
        </p:txBody>
      </p:sp>
      <p:sp>
        <p:nvSpPr>
          <p:cNvPr id="5" name="Espace réservé du contenu 4"/>
          <p:cNvSpPr>
            <a:spLocks noGrp="1"/>
          </p:cNvSpPr>
          <p:nvPr>
            <p:ph sz="quarter" idx="4"/>
          </p:nvPr>
        </p:nvSpPr>
        <p:spPr>
          <a:xfrm>
            <a:off x="6322865" y="2069236"/>
            <a:ext cx="5205519" cy="4120427"/>
          </a:xfrm>
        </p:spPr>
        <p:txBody>
          <a:bodyPr/>
          <a:lstStyle/>
          <a:p>
            <a:pPr marL="0" indent="0">
              <a:lnSpc>
                <a:spcPct val="100000"/>
              </a:lnSpc>
              <a:spcBef>
                <a:spcPct val="0"/>
              </a:spcBef>
              <a:spcAft>
                <a:spcPts val="600"/>
              </a:spcAft>
              <a:buNone/>
            </a:pPr>
            <a:r>
              <a:rPr lang="fr-FR" altLang="fr-FR" sz="2000" dirty="0">
                <a:solidFill>
                  <a:srgbClr val="000066"/>
                </a:solidFill>
                <a:cs typeface="Calibri" panose="020F0502020204030204" pitchFamily="34" charset="0"/>
              </a:rPr>
              <a:t>Quand je vide ma bouteille*, il y reste de l’air.</a:t>
            </a:r>
          </a:p>
          <a:p>
            <a:pPr marL="0" indent="0">
              <a:lnSpc>
                <a:spcPct val="100000"/>
              </a:lnSpc>
              <a:spcBef>
                <a:spcPct val="0"/>
              </a:spcBef>
              <a:spcAft>
                <a:spcPts val="600"/>
              </a:spcAft>
              <a:buNone/>
            </a:pPr>
            <a:r>
              <a:rPr lang="fr-FR" altLang="fr-FR" sz="2000" dirty="0">
                <a:solidFill>
                  <a:srgbClr val="000066"/>
                </a:solidFill>
                <a:cs typeface="Calibri" panose="020F0502020204030204" pitchFamily="34" charset="0"/>
              </a:rPr>
              <a:t>S’il y avait un litre d’eau dans </a:t>
            </a:r>
            <a:r>
              <a:rPr lang="fr-FR" altLang="fr-FR" dirty="0">
                <a:solidFill>
                  <a:srgbClr val="000066"/>
                </a:solidFill>
                <a:cs typeface="Calibri" panose="020F0502020204030204" pitchFamily="34" charset="0"/>
              </a:rPr>
              <a:t>ma bouteille</a:t>
            </a:r>
            <a:r>
              <a:rPr lang="fr-FR" altLang="fr-FR" sz="2000" dirty="0">
                <a:solidFill>
                  <a:srgbClr val="000066"/>
                </a:solidFill>
                <a:cs typeface="Calibri" panose="020F0502020204030204" pitchFamily="34" charset="0"/>
              </a:rPr>
              <a:t>, il y a maintenant un litre d’air dedans.</a:t>
            </a:r>
          </a:p>
          <a:p>
            <a:pPr>
              <a:spcBef>
                <a:spcPct val="0"/>
              </a:spcBef>
              <a:spcAft>
                <a:spcPts val="600"/>
              </a:spcAft>
            </a:pPr>
            <a:endParaRPr lang="fr-FR" altLang="fr-FR" b="1" dirty="0">
              <a:solidFill>
                <a:srgbClr val="000066"/>
              </a:solidFill>
              <a:cs typeface="Calibri" panose="020F0502020204030204" pitchFamily="34" charset="0"/>
            </a:endParaRPr>
          </a:p>
          <a:p>
            <a:pPr>
              <a:spcBef>
                <a:spcPct val="0"/>
              </a:spcBef>
              <a:spcAft>
                <a:spcPts val="600"/>
              </a:spcAft>
            </a:pPr>
            <a:endParaRPr lang="fr-FR" altLang="fr-FR" b="1" dirty="0">
              <a:solidFill>
                <a:srgbClr val="000066"/>
              </a:solidFill>
              <a:cs typeface="Calibri" panose="020F0502020204030204" pitchFamily="34" charset="0"/>
            </a:endParaRPr>
          </a:p>
          <a:p>
            <a:pPr>
              <a:spcBef>
                <a:spcPct val="0"/>
              </a:spcBef>
              <a:spcAft>
                <a:spcPts val="600"/>
              </a:spcAft>
            </a:pPr>
            <a:endParaRPr lang="fr-FR" altLang="fr-FR" b="1" dirty="0">
              <a:solidFill>
                <a:srgbClr val="000066"/>
              </a:solidFill>
              <a:cs typeface="Calibri" panose="020F0502020204030204" pitchFamily="34" charset="0"/>
            </a:endParaRPr>
          </a:p>
          <a:p>
            <a:pPr>
              <a:spcBef>
                <a:spcPct val="0"/>
              </a:spcBef>
              <a:spcAft>
                <a:spcPts val="600"/>
              </a:spcAft>
            </a:pPr>
            <a:endParaRPr lang="fr-FR" altLang="fr-FR" b="1" dirty="0">
              <a:solidFill>
                <a:srgbClr val="000066"/>
              </a:solidFill>
              <a:cs typeface="Calibri" panose="020F0502020204030204" pitchFamily="34" charset="0"/>
            </a:endParaRPr>
          </a:p>
          <a:p>
            <a:pPr>
              <a:spcBef>
                <a:spcPct val="0"/>
              </a:spcBef>
              <a:spcAft>
                <a:spcPts val="600"/>
              </a:spcAft>
            </a:pPr>
            <a:endParaRPr lang="fr-FR" altLang="fr-FR" b="1" dirty="0">
              <a:solidFill>
                <a:srgbClr val="000066"/>
              </a:solidFill>
              <a:cs typeface="Calibri" panose="020F0502020204030204" pitchFamily="34" charset="0"/>
            </a:endParaRPr>
          </a:p>
          <a:p>
            <a:pPr>
              <a:spcBef>
                <a:spcPct val="0"/>
              </a:spcBef>
              <a:spcAft>
                <a:spcPts val="600"/>
              </a:spcAft>
            </a:pPr>
            <a:endParaRPr lang="fr-FR" altLang="fr-FR" b="1" dirty="0">
              <a:solidFill>
                <a:srgbClr val="000066"/>
              </a:solidFill>
              <a:cs typeface="Calibri" panose="020F0502020204030204" pitchFamily="34" charset="0"/>
            </a:endParaRPr>
          </a:p>
          <a:p>
            <a:pPr>
              <a:spcBef>
                <a:spcPct val="0"/>
              </a:spcBef>
              <a:spcAft>
                <a:spcPts val="600"/>
              </a:spcAft>
            </a:pPr>
            <a:r>
              <a:rPr lang="fr-FR" altLang="fr-FR" sz="1600" b="1" dirty="0">
                <a:solidFill>
                  <a:srgbClr val="000066"/>
                </a:solidFill>
                <a:cs typeface="Calibri" panose="020F0502020204030204" pitchFamily="34" charset="0"/>
              </a:rPr>
              <a:t>*Attention, l’eau est une ressource précieuse qu’il est préférable de ne pas gaspiller, de préserver.</a:t>
            </a:r>
            <a:endParaRPr lang="fr-FR" altLang="fr-FR" sz="1600" dirty="0">
              <a:solidFill>
                <a:srgbClr val="000066"/>
              </a:solidFill>
              <a:cs typeface="Calibri" panose="020F0502020204030204" pitchFamily="34" charset="0"/>
            </a:endParaRPr>
          </a:p>
          <a:p>
            <a:pPr marL="0" indent="0">
              <a:lnSpc>
                <a:spcPct val="100000"/>
              </a:lnSpc>
              <a:spcBef>
                <a:spcPct val="0"/>
              </a:spcBef>
              <a:spcAft>
                <a:spcPts val="600"/>
              </a:spcAft>
              <a:buNone/>
            </a:pPr>
            <a:endParaRPr lang="fr-FR" altLang="fr-FR" sz="2000" dirty="0">
              <a:solidFill>
                <a:srgbClr val="000066"/>
              </a:solidFill>
              <a:cs typeface="Calibri" panose="020F0502020204030204" pitchFamily="34" charset="0"/>
            </a:endParaRPr>
          </a:p>
          <a:p>
            <a:pPr marL="0" indent="0">
              <a:lnSpc>
                <a:spcPct val="100000"/>
              </a:lnSpc>
              <a:spcBef>
                <a:spcPct val="0"/>
              </a:spcBef>
              <a:spcAft>
                <a:spcPts val="600"/>
              </a:spcAft>
              <a:buNone/>
            </a:pPr>
            <a:endParaRPr lang="fr-FR" altLang="fr-FR" sz="2000" dirty="0">
              <a:solidFill>
                <a:srgbClr val="000066"/>
              </a:solidFill>
              <a:cs typeface="Calibri" panose="020F0502020204030204" pitchFamily="34" charset="0"/>
            </a:endParaRPr>
          </a:p>
          <a:p>
            <a:pPr marL="0" indent="0">
              <a:lnSpc>
                <a:spcPct val="100000"/>
              </a:lnSpc>
              <a:spcBef>
                <a:spcPct val="0"/>
              </a:spcBef>
              <a:spcAft>
                <a:spcPts val="600"/>
              </a:spcAft>
              <a:buNone/>
            </a:pPr>
            <a:endParaRPr lang="fr-FR" altLang="fr-FR" sz="2000" dirty="0">
              <a:solidFill>
                <a:srgbClr val="000066"/>
              </a:solidFill>
              <a:cs typeface="Calibri" panose="020F0502020204030204" pitchFamily="34" charset="0"/>
            </a:endParaRPr>
          </a:p>
          <a:p>
            <a:endParaRPr lang="fr-FR" sz="2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864" y="1274409"/>
            <a:ext cx="3379943" cy="4437128"/>
          </a:xfrm>
          <a:prstGeom prst="rect">
            <a:avLst/>
          </a:prstGeom>
        </p:spPr>
      </p:pic>
      <p:grpSp>
        <p:nvGrpSpPr>
          <p:cNvPr id="8" name="Groupe 7"/>
          <p:cNvGrpSpPr>
            <a:grpSpLocks/>
          </p:cNvGrpSpPr>
          <p:nvPr/>
        </p:nvGrpSpPr>
        <p:grpSpPr bwMode="auto">
          <a:xfrm>
            <a:off x="1498938" y="5639865"/>
            <a:ext cx="2667114" cy="1099596"/>
            <a:chOff x="8883422" y="2612803"/>
            <a:chExt cx="2322016" cy="1648960"/>
          </a:xfrm>
          <a:solidFill>
            <a:schemeClr val="accent5"/>
          </a:solidFill>
        </p:grpSpPr>
        <p:sp>
          <p:nvSpPr>
            <p:cNvPr id="9" name="Ellipse 3"/>
            <p:cNvSpPr/>
            <p:nvPr/>
          </p:nvSpPr>
          <p:spPr>
            <a:xfrm>
              <a:off x="8883422" y="2612803"/>
              <a:ext cx="2322016" cy="164896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0" name="l'épaisseur de la zone respirable"/>
            <p:cNvSpPr txBox="1">
              <a:spLocks noChangeArrowheads="1"/>
            </p:cNvSpPr>
            <p:nvPr/>
          </p:nvSpPr>
          <p:spPr bwMode="auto">
            <a:xfrm>
              <a:off x="9032608" y="2651238"/>
              <a:ext cx="2172829" cy="83290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eaLnBrk="1" hangingPunct="1">
                <a:lnSpc>
                  <a:spcPct val="100000"/>
                </a:lnSpc>
                <a:spcBef>
                  <a:spcPct val="0"/>
                </a:spcBef>
                <a:buNone/>
              </a:pPr>
              <a:r>
                <a:rPr lang="fr-FR" altLang="fr-FR" sz="1600" dirty="0">
                  <a:solidFill>
                    <a:schemeClr val="bg1"/>
                  </a:solidFill>
                  <a:cs typeface="Calibri" panose="020F0502020204030204" pitchFamily="34" charset="0"/>
                </a:rPr>
                <a:t>Le savais-tu ? </a:t>
              </a:r>
            </a:p>
            <a:p>
              <a:pPr marL="0" indent="0" algn="ctr" eaLnBrk="1" hangingPunct="1">
                <a:lnSpc>
                  <a:spcPct val="100000"/>
                </a:lnSpc>
                <a:spcBef>
                  <a:spcPct val="0"/>
                </a:spcBef>
                <a:buNone/>
              </a:pPr>
              <a:r>
                <a:rPr lang="fr-FR" altLang="fr-FR" sz="1600" dirty="0">
                  <a:solidFill>
                    <a:schemeClr val="bg1"/>
                  </a:solidFill>
                  <a:cs typeface="Calibri" panose="020F0502020204030204" pitchFamily="34" charset="0"/>
                </a:rPr>
                <a:t>Si l’on mesure précisément un mètre cube d’air sec, on obtient 1,204 kg.</a:t>
              </a:r>
            </a:p>
          </p:txBody>
        </p:sp>
      </p:grpSp>
      <p:pic>
        <p:nvPicPr>
          <p:cNvPr id="11"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4">
            <a:alphaModFix/>
          </a:blip>
          <a:srcRect/>
          <a:stretch/>
        </p:blipFill>
        <p:spPr>
          <a:xfrm>
            <a:off x="1215205" y="1274409"/>
            <a:ext cx="1504224" cy="1589653"/>
          </a:xfrm>
          <a:prstGeom prst="rect">
            <a:avLst/>
          </a:prstGeom>
          <a:noFill/>
          <a:ln>
            <a:noFill/>
          </a:ln>
        </p:spPr>
      </p:pic>
      <p:pic>
        <p:nvPicPr>
          <p:cNvPr id="12" name="Image 11">
            <a:extLst>
              <a:ext uri="{FF2B5EF4-FFF2-40B4-BE49-F238E27FC236}">
                <a16:creationId xmlns:a16="http://schemas.microsoft.com/office/drawing/2014/main" id="{1793C638-7123-453A-9EDB-D35677E83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4" name="Image 13">
            <a:hlinkClick r:id="rId6" action="ppaction://hlinksldjump"/>
            <a:extLst>
              <a:ext uri="{FF2B5EF4-FFF2-40B4-BE49-F238E27FC236}">
                <a16:creationId xmlns:a16="http://schemas.microsoft.com/office/drawing/2014/main" id="{EC1C8FB0-7B3D-4734-AF35-5F21286F32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261" y="5041615"/>
            <a:ext cx="492240" cy="417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5682"/>
          <a:stretch/>
        </p:blipFill>
        <p:spPr bwMode="auto">
          <a:xfrm>
            <a:off x="1703389" y="0"/>
            <a:ext cx="10488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sz="quarter" idx="4294967295"/>
          </p:nvPr>
        </p:nvSpPr>
        <p:spPr>
          <a:xfrm>
            <a:off x="1703388" y="0"/>
            <a:ext cx="10488612" cy="6858000"/>
          </a:xfrm>
          <a:prstGeom prst="rect">
            <a:avLst/>
          </a:prstGeom>
        </p:spPr>
        <p:txBody>
          <a:bodyPr/>
          <a:lstStyle/>
          <a:p>
            <a:pPr marL="0" indent="0">
              <a:buNone/>
            </a:pPr>
            <a:endParaRPr lang="fr-FR" dirty="0"/>
          </a:p>
        </p:txBody>
      </p:sp>
      <p:sp>
        <p:nvSpPr>
          <p:cNvPr id="2" name="Espace réservé du numéro de diapositive 1">
            <a:extLst>
              <a:ext uri="{FF2B5EF4-FFF2-40B4-BE49-F238E27FC236}">
                <a16:creationId xmlns:a16="http://schemas.microsoft.com/office/drawing/2014/main" id="{4D8E1350-22BD-D344-8FCC-7BBB0E2AE494}"/>
              </a:ext>
            </a:extLst>
          </p:cNvPr>
          <p:cNvSpPr>
            <a:spLocks noGrp="1"/>
          </p:cNvSpPr>
          <p:nvPr>
            <p:ph type="sldNum" sz="quarter" idx="12"/>
          </p:nvPr>
        </p:nvSpPr>
        <p:spPr/>
        <p:txBody>
          <a:bodyPr/>
          <a:lstStyle/>
          <a:p>
            <a:pPr>
              <a:defRPr/>
            </a:pPr>
            <a:fld id="{1B8BAF23-E3EA-4B7A-8B25-C6E0FCF3B388}" type="slidenum">
              <a:rPr lang="fr-FR" altLang="fr-FR" smtClean="0"/>
              <a:pPr>
                <a:defRPr/>
              </a:pPr>
              <a:t>60</a:t>
            </a:fld>
            <a:endParaRPr lang="fr-FR" altLang="fr-FR"/>
          </a:p>
        </p:txBody>
      </p:sp>
      <p:sp>
        <p:nvSpPr>
          <p:cNvPr id="8" name="Rectangle 14"/>
          <p:cNvSpPr>
            <a:spLocks noChangeArrowheads="1"/>
          </p:cNvSpPr>
          <p:nvPr/>
        </p:nvSpPr>
        <p:spPr bwMode="auto">
          <a:xfrm rot="-5400000">
            <a:off x="11381518" y="5097687"/>
            <a:ext cx="11221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dirty="0">
                <a:solidFill>
                  <a:schemeClr val="bg1"/>
                </a:solidFill>
                <a:latin typeface="+mn-lt"/>
              </a:rPr>
              <a:t>AtmoSud </a:t>
            </a:r>
          </a:p>
        </p:txBody>
      </p:sp>
      <p:pic>
        <p:nvPicPr>
          <p:cNvPr id="10"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hlinkClick r:id="rId5" action="ppaction://hlinksldjump"/>
            <a:extLst>
              <a:ext uri="{FF2B5EF4-FFF2-40B4-BE49-F238E27FC236}">
                <a16:creationId xmlns:a16="http://schemas.microsoft.com/office/drawing/2014/main" id="{D4BAF6DB-B73B-4E5E-A806-0B0E07182828}"/>
              </a:ext>
            </a:extLst>
          </p:cNvPr>
          <p:cNvSpPr/>
          <p:nvPr/>
        </p:nvSpPr>
        <p:spPr>
          <a:xfrm>
            <a:off x="1342663" y="0"/>
            <a:ext cx="10849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799584"/>
      </p:ext>
    </p:extLst>
  </p:cSld>
  <p:clrMapOvr>
    <a:masterClrMapping/>
  </p:clrMapOvr>
  <p:transition spd="slow" advClick="0"/>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84074" y="-550444"/>
            <a:ext cx="3985061" cy="597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e 27">
            <a:extLst>
              <a:ext uri="{FF2B5EF4-FFF2-40B4-BE49-F238E27FC236}">
                <a16:creationId xmlns:a16="http://schemas.microsoft.com/office/drawing/2014/main" id="{10749A04-4768-1A48-A419-D16F32A0EB25}"/>
              </a:ext>
            </a:extLst>
          </p:cNvPr>
          <p:cNvGrpSpPr>
            <a:grpSpLocks/>
          </p:cNvGrpSpPr>
          <p:nvPr/>
        </p:nvGrpSpPr>
        <p:grpSpPr bwMode="auto">
          <a:xfrm>
            <a:off x="1331675" y="5254907"/>
            <a:ext cx="4895502" cy="1603095"/>
            <a:chOff x="8901591" y="2962049"/>
            <a:chExt cx="3496528" cy="935524"/>
          </a:xfrm>
        </p:grpSpPr>
        <p:sp>
          <p:nvSpPr>
            <p:cNvPr id="29" name="Ellipse 3">
              <a:extLst>
                <a:ext uri="{FF2B5EF4-FFF2-40B4-BE49-F238E27FC236}">
                  <a16:creationId xmlns:a16="http://schemas.microsoft.com/office/drawing/2014/main" id="{179336AE-C532-1C4C-997F-A61E861E8D21}"/>
                </a:ext>
              </a:extLst>
            </p:cNvPr>
            <p:cNvSpPr/>
            <p:nvPr/>
          </p:nvSpPr>
          <p:spPr>
            <a:xfrm>
              <a:off x="8901591" y="2962049"/>
              <a:ext cx="3496528" cy="93552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sz="1600"/>
            </a:p>
          </p:txBody>
        </p:sp>
        <p:sp>
          <p:nvSpPr>
            <p:cNvPr id="30"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8976839" y="3030183"/>
              <a:ext cx="3346032" cy="77232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spcAft>
                  <a:spcPts val="0"/>
                </a:spcAft>
                <a:buNone/>
              </a:pPr>
              <a:r>
                <a:rPr lang="fr-FR" sz="1600" b="1" dirty="0">
                  <a:solidFill>
                    <a:schemeClr val="bg1"/>
                  </a:solidFill>
                  <a:latin typeface="+mn-lt"/>
                  <a:ea typeface="Times New Roman" panose="02020603050405020304" pitchFamily="18" charset="0"/>
                </a:rPr>
                <a:t>Le savais-tu ? </a:t>
              </a:r>
            </a:p>
            <a:p>
              <a:pPr algn="ctr">
                <a:lnSpc>
                  <a:spcPct val="100000"/>
                </a:lnSpc>
                <a:spcBef>
                  <a:spcPts val="0"/>
                </a:spcBef>
                <a:spcAft>
                  <a:spcPts val="0"/>
                </a:spcAft>
                <a:buNone/>
              </a:pPr>
              <a:r>
                <a:rPr lang="fr-FR" sz="1600" dirty="0">
                  <a:solidFill>
                    <a:schemeClr val="bg1"/>
                  </a:solidFill>
                  <a:latin typeface="+mn-lt"/>
                  <a:ea typeface="Times New Roman" panose="02020603050405020304" pitchFamily="18" charset="0"/>
                </a:rPr>
                <a:t>Les volcans seraient responsables de l’émission de 130 à 230 millions de tonnes/an de CO</a:t>
              </a:r>
              <a:r>
                <a:rPr lang="fr-FR" sz="1600" baseline="-25000" dirty="0">
                  <a:solidFill>
                    <a:schemeClr val="bg1"/>
                  </a:solidFill>
                  <a:latin typeface="+mn-lt"/>
                  <a:ea typeface="Times New Roman" panose="02020603050405020304" pitchFamily="18" charset="0"/>
                </a:rPr>
                <a:t>2</a:t>
              </a:r>
              <a:r>
                <a:rPr lang="fr-FR" sz="1600" dirty="0">
                  <a:solidFill>
                    <a:schemeClr val="bg1"/>
                  </a:solidFill>
                  <a:latin typeface="+mn-lt"/>
                  <a:ea typeface="Times New Roman" panose="02020603050405020304" pitchFamily="18" charset="0"/>
                </a:rPr>
                <a:t>. L’homme en rejette 27 milliards de tonnes, soit 130 fois plus que l’intégralité des volcans présents sur la Terre.</a:t>
              </a:r>
            </a:p>
          </p:txBody>
        </p:sp>
      </p:gr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61</a:t>
            </a:fld>
            <a:endParaRPr lang="fr-FR" dirty="0">
              <a:solidFill>
                <a:schemeClr val="bg1"/>
              </a:solidFill>
            </a:endParaRPr>
          </a:p>
        </p:txBody>
      </p:sp>
      <p:sp>
        <p:nvSpPr>
          <p:cNvPr id="6" name="Titre 5"/>
          <p:cNvSpPr>
            <a:spLocks noGrp="1"/>
          </p:cNvSpPr>
          <p:nvPr>
            <p:ph type="title"/>
          </p:nvPr>
        </p:nvSpPr>
        <p:spPr/>
        <p:txBody>
          <a:bodyPr/>
          <a:lstStyle/>
          <a:p>
            <a:r>
              <a:rPr lang="fr-FR" sz="3600" dirty="0"/>
              <a:t>La pollution de l’air liée aux éruptions volcaniques</a:t>
            </a:r>
          </a:p>
        </p:txBody>
      </p:sp>
      <p:sp>
        <p:nvSpPr>
          <p:cNvPr id="4" name="Espace réservé du contenu 3"/>
          <p:cNvSpPr>
            <a:spLocks noGrp="1"/>
          </p:cNvSpPr>
          <p:nvPr>
            <p:ph sz="quarter" idx="4"/>
          </p:nvPr>
        </p:nvSpPr>
        <p:spPr>
          <a:xfrm>
            <a:off x="6322866" y="2069236"/>
            <a:ext cx="5124496" cy="4120427"/>
          </a:xfrm>
        </p:spPr>
        <p:txBody>
          <a:bodyPr/>
          <a:lstStyle/>
          <a:p>
            <a:pPr marL="0" indent="0">
              <a:lnSpc>
                <a:spcPct val="100000"/>
              </a:lnSpc>
              <a:spcAft>
                <a:spcPts val="0"/>
              </a:spcAft>
              <a:buNone/>
            </a:pPr>
            <a:r>
              <a:rPr lang="fr-FR" sz="2000" dirty="0">
                <a:ea typeface="Times New Roman" panose="02020603050405020304" pitchFamily="18" charset="0"/>
              </a:rPr>
              <a:t>Les éruptions volcaniques </a:t>
            </a:r>
            <a:r>
              <a:rPr lang="fr-FR" sz="2000" b="1" dirty="0">
                <a:ea typeface="Times New Roman" panose="02020603050405020304" pitchFamily="18" charset="0"/>
              </a:rPr>
              <a:t>liées à une montée de magma</a:t>
            </a:r>
            <a:r>
              <a:rPr lang="fr-FR" sz="2000" dirty="0">
                <a:ea typeface="Times New Roman" panose="02020603050405020304" pitchFamily="18" charset="0"/>
              </a:rPr>
              <a:t> sont responsables de rejets de cendres, de poussières et de gaz (soufre, dont le dioxyde de soufre, gaz halogènes, vapeur d’eau et dioxyde de carbone).</a:t>
            </a:r>
          </a:p>
          <a:p>
            <a:pPr marL="0" indent="0">
              <a:lnSpc>
                <a:spcPct val="100000"/>
              </a:lnSpc>
              <a:buNone/>
            </a:pPr>
            <a:r>
              <a:rPr lang="fr-FR" sz="2000" dirty="0">
                <a:ea typeface="Calibri" panose="020F0502020204030204" pitchFamily="34" charset="0"/>
                <a:cs typeface="Times New Roman" panose="02020603050405020304" pitchFamily="18" charset="0"/>
              </a:rPr>
              <a:t>Au contact de l’atmosphère, le </a:t>
            </a:r>
            <a:r>
              <a:rPr lang="fr-FR" sz="2000" b="1" dirty="0">
                <a:ea typeface="Calibri" panose="020F0502020204030204" pitchFamily="34" charset="0"/>
                <a:cs typeface="Times New Roman" panose="02020603050405020304" pitchFamily="18" charset="0"/>
              </a:rPr>
              <a:t>dioxyde de soufre</a:t>
            </a:r>
            <a:r>
              <a:rPr lang="fr-FR" sz="2000" dirty="0">
                <a:ea typeface="Calibri" panose="020F0502020204030204" pitchFamily="34" charset="0"/>
                <a:cs typeface="Times New Roman" panose="02020603050405020304" pitchFamily="18" charset="0"/>
              </a:rPr>
              <a:t> se transforme par oxydation en fines particules appelées </a:t>
            </a:r>
            <a:r>
              <a:rPr lang="fr-FR" sz="2000" b="1" dirty="0">
                <a:ea typeface="Calibri" panose="020F0502020204030204" pitchFamily="34" charset="0"/>
                <a:cs typeface="Times New Roman" panose="02020603050405020304" pitchFamily="18" charset="0"/>
              </a:rPr>
              <a:t>aérosols sulfatés</a:t>
            </a:r>
            <a:r>
              <a:rPr lang="fr-FR" sz="2000" dirty="0">
                <a:ea typeface="Calibri" panose="020F0502020204030204" pitchFamily="34" charset="0"/>
                <a:cs typeface="Times New Roman" panose="02020603050405020304" pitchFamily="18" charset="0"/>
              </a:rPr>
              <a:t>. Ces particules sont étroitement surveillées </a:t>
            </a:r>
            <a:r>
              <a:rPr lang="fr-FR" dirty="0">
                <a:ea typeface="Calibri" panose="020F0502020204030204" pitchFamily="34" charset="0"/>
                <a:cs typeface="Times New Roman" panose="02020603050405020304" pitchFamily="18" charset="0"/>
              </a:rPr>
              <a:t>pour leur impact sur </a:t>
            </a:r>
            <a:r>
              <a:rPr lang="fr-FR" sz="2000" dirty="0">
                <a:ea typeface="Calibri" panose="020F0502020204030204" pitchFamily="34" charset="0"/>
                <a:cs typeface="Times New Roman" panose="02020603050405020304" pitchFamily="18" charset="0"/>
              </a:rPr>
              <a:t>la santé.</a:t>
            </a:r>
            <a:endParaRPr lang="fr-FR" sz="2000" dirty="0">
              <a:ea typeface="Times New Roman" panose="02020603050405020304" pitchFamily="18" charset="0"/>
            </a:endParaRPr>
          </a:p>
          <a:p>
            <a:pPr marL="0" indent="0">
              <a:buNone/>
            </a:pPr>
            <a:endParaRPr lang="fr-FR" sz="2000" dirty="0"/>
          </a:p>
        </p:txBody>
      </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2"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834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contenu 4"/>
          <p:cNvSpPr>
            <a:spLocks noGrp="1"/>
          </p:cNvSpPr>
          <p:nvPr>
            <p:ph sz="quarter" idx="4"/>
          </p:nvPr>
        </p:nvSpPr>
        <p:spPr>
          <a:xfrm>
            <a:off x="5254573" y="2069236"/>
            <a:ext cx="6621052" cy="4120427"/>
          </a:xfrm>
        </p:spPr>
        <p:txBody>
          <a:bodyPr/>
          <a:lstStyle/>
          <a:p>
            <a:pPr marL="0" indent="0">
              <a:buNone/>
            </a:pPr>
            <a:r>
              <a:rPr lang="fr-FR" sz="2000" b="1" dirty="0">
                <a:ea typeface="Calibri" panose="020F0502020204030204" pitchFamily="34" charset="0"/>
                <a:cs typeface="Times New Roman" panose="02020603050405020304" pitchFamily="18" charset="0"/>
              </a:rPr>
              <a:t>Certains </a:t>
            </a:r>
            <a:r>
              <a:rPr lang="fr-FR" b="1" dirty="0">
                <a:cs typeface="Times New Roman" panose="02020603050405020304" pitchFamily="18" charset="0"/>
              </a:rPr>
              <a:t>polluants chimiques de l’air </a:t>
            </a:r>
            <a:r>
              <a:rPr lang="fr-FR" sz="2000" dirty="0">
                <a:ea typeface="Calibri" panose="020F0502020204030204" pitchFamily="34" charset="0"/>
                <a:cs typeface="Times New Roman" panose="02020603050405020304" pitchFamily="18" charset="0"/>
              </a:rPr>
              <a:t>peuvent modifier la réaction allergique en agissant soit sur les grains de pollen, soit directement sur les sujets sensibilisés. Les polluants sont, dans leur majorité, des </a:t>
            </a:r>
            <a:r>
              <a:rPr lang="fr-FR" sz="2000" b="1" dirty="0">
                <a:ea typeface="Calibri" panose="020F0502020204030204" pitchFamily="34" charset="0"/>
                <a:cs typeface="Times New Roman" panose="02020603050405020304" pitchFamily="18" charset="0"/>
              </a:rPr>
              <a:t>irritants</a:t>
            </a:r>
            <a:r>
              <a:rPr lang="fr-FR" b="1" dirty="0">
                <a:ea typeface="Calibri" panose="020F0502020204030204" pitchFamily="34" charset="0"/>
                <a:cs typeface="Times New Roman" panose="02020603050405020304" pitchFamily="18" charset="0"/>
              </a:rPr>
              <a:t>. </a:t>
            </a:r>
            <a:r>
              <a:rPr lang="fr-FR" sz="2000" dirty="0">
                <a:ea typeface="Calibri" panose="020F0502020204030204" pitchFamily="34" charset="0"/>
                <a:cs typeface="Times New Roman" panose="02020603050405020304" pitchFamily="18" charset="0"/>
              </a:rPr>
              <a:t>Par exemple, l’ozone altère les muqueuses respiratoires, ce qui va engendrer une réaction allergique à des concentrations de pollen généralement plus faibles qu’en l’absence d’ozone.</a:t>
            </a:r>
          </a:p>
          <a:p>
            <a:pPr marL="0" indent="0">
              <a:buNone/>
            </a:pPr>
            <a:r>
              <a:rPr lang="fr-FR" sz="2000" b="1" dirty="0">
                <a:ea typeface="Calibri" panose="020F0502020204030204" pitchFamily="34" charset="0"/>
                <a:cs typeface="Times New Roman" panose="02020603050405020304" pitchFamily="18" charset="0"/>
              </a:rPr>
              <a:t>Le changement climatique </a:t>
            </a:r>
            <a:r>
              <a:rPr lang="fr-FR" sz="2000" dirty="0">
                <a:ea typeface="Calibri" panose="020F0502020204030204" pitchFamily="34" charset="0"/>
                <a:cs typeface="Times New Roman" panose="02020603050405020304" pitchFamily="18" charset="0"/>
              </a:rPr>
              <a:t>a un effet sur certains pollens : précocité de la date de début de pollinisation, quantité de pollens produite, translation de certaines espèces du sud vers le nord, quantités de pollen produit…</a:t>
            </a:r>
          </a:p>
          <a:p>
            <a:pPr marL="0" indent="0">
              <a:buNone/>
            </a:pPr>
            <a:endParaRPr lang="fr-FR" sz="20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662" y="1703859"/>
            <a:ext cx="3579911" cy="4485804"/>
          </a:xfrm>
          <a:prstGeom prst="rect">
            <a:avLst/>
          </a:prstGeom>
        </p:spPr>
      </p:pic>
      <p:sp>
        <p:nvSpPr>
          <p:cNvPr id="7" name="Titre 6"/>
          <p:cNvSpPr>
            <a:spLocks noGrp="1"/>
          </p:cNvSpPr>
          <p:nvPr>
            <p:ph type="title"/>
          </p:nvPr>
        </p:nvSpPr>
        <p:spPr/>
        <p:txBody>
          <a:bodyPr/>
          <a:lstStyle/>
          <a:p>
            <a:r>
              <a:rPr lang="fr-FR" sz="3600" dirty="0"/>
              <a:t>La pollution de l’air liée aux pollens</a:t>
            </a:r>
          </a:p>
        </p:txBody>
      </p:sp>
      <p:pic>
        <p:nvPicPr>
          <p:cNvPr id="6"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62</a:t>
            </a:fld>
            <a:endParaRPr lang="fr-FR" dirty="0">
              <a:solidFill>
                <a:schemeClr val="bg1"/>
              </a:solidFill>
            </a:endParaRPr>
          </a:p>
        </p:txBody>
      </p:sp>
    </p:spTree>
    <p:extLst>
      <p:ext uri="{BB962C8B-B14F-4D97-AF65-F5344CB8AC3E}">
        <p14:creationId xmlns:p14="http://schemas.microsoft.com/office/powerpoint/2010/main" val="1429177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6" name="Espace réservé du contenu 5" descr="Une image contenant texte&#10;&#10;Description générée automatiquement">
            <a:extLst>
              <a:ext uri="{FF2B5EF4-FFF2-40B4-BE49-F238E27FC236}">
                <a16:creationId xmlns:a16="http://schemas.microsoft.com/office/drawing/2014/main" id="{FBF96741-7303-4DAB-8DFA-231EF8B5FC4B}"/>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3310" r="6114"/>
          <a:stretch/>
        </p:blipFill>
        <p:spPr>
          <a:xfrm>
            <a:off x="1504706" y="0"/>
            <a:ext cx="10687294" cy="6857999"/>
          </a:xfrm>
        </p:spPr>
      </p:pic>
      <p:sp>
        <p:nvSpPr>
          <p:cNvPr id="3" name="Espace réservé du texte 2"/>
          <p:cNvSpPr>
            <a:spLocks noGrp="1"/>
          </p:cNvSpPr>
          <p:nvPr>
            <p:ph type="body" sz="quarter" idx="14"/>
          </p:nvPr>
        </p:nvSpPr>
        <p:spPr>
          <a:xfrm>
            <a:off x="1846851" y="6015571"/>
            <a:ext cx="3649074" cy="703132"/>
          </a:xfrm>
        </p:spPr>
        <p:txBody>
          <a:bodyPr/>
          <a:lstStyle/>
          <a:p>
            <a:r>
              <a:rPr lang="fr-FR" dirty="0">
                <a:solidFill>
                  <a:schemeClr val="accent4"/>
                </a:solidFill>
              </a:rPr>
              <a:t>Les transports</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63</a:t>
            </a:fld>
            <a:endParaRPr lang="fr-FR" dirty="0">
              <a:solidFill>
                <a:schemeClr val="bg1"/>
              </a:solidFill>
            </a:endParaRPr>
          </a:p>
        </p:txBody>
      </p:sp>
    </p:spTree>
    <p:extLst>
      <p:ext uri="{BB962C8B-B14F-4D97-AF65-F5344CB8AC3E}">
        <p14:creationId xmlns:p14="http://schemas.microsoft.com/office/powerpoint/2010/main" val="3750544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transports</a:t>
            </a:r>
          </a:p>
        </p:txBody>
      </p:sp>
      <p:sp>
        <p:nvSpPr>
          <p:cNvPr id="3" name="Espace réservé du contenu 2"/>
          <p:cNvSpPr>
            <a:spLocks noGrp="1"/>
          </p:cNvSpPr>
          <p:nvPr>
            <p:ph sz="quarter" idx="4"/>
          </p:nvPr>
        </p:nvSpPr>
        <p:spPr>
          <a:xfrm>
            <a:off x="6096000" y="1539434"/>
            <a:ext cx="5259388" cy="4650230"/>
          </a:xfrm>
        </p:spPr>
        <p:txBody>
          <a:bodyPr/>
          <a:lstStyle/>
          <a:p>
            <a:pPr marL="0" indent="0">
              <a:lnSpc>
                <a:spcPct val="115000"/>
              </a:lnSpc>
              <a:spcAft>
                <a:spcPts val="0"/>
              </a:spcAft>
              <a:buNone/>
            </a:pPr>
            <a:r>
              <a:rPr lang="fr-FR" sz="2000" dirty="0">
                <a:ea typeface="Times New Roman" panose="02020603050405020304" pitchFamily="18" charset="0"/>
              </a:rPr>
              <a:t>Le transport routier est la </a:t>
            </a:r>
            <a:r>
              <a:rPr lang="fr-FR" sz="2000" b="1" dirty="0">
                <a:ea typeface="Times New Roman" panose="02020603050405020304" pitchFamily="18" charset="0"/>
              </a:rPr>
              <a:t>principale</a:t>
            </a:r>
            <a:r>
              <a:rPr lang="fr-FR" sz="2000" dirty="0">
                <a:ea typeface="Times New Roman" panose="02020603050405020304" pitchFamily="18" charset="0"/>
              </a:rPr>
              <a:t> </a:t>
            </a:r>
            <a:r>
              <a:rPr lang="fr-FR" sz="2000" b="1" dirty="0">
                <a:ea typeface="Times New Roman" panose="02020603050405020304" pitchFamily="18" charset="0"/>
              </a:rPr>
              <a:t>source d’émission de particules </a:t>
            </a:r>
            <a:r>
              <a:rPr lang="fr-FR" sz="2000" dirty="0">
                <a:ea typeface="Times New Roman" panose="02020603050405020304" pitchFamily="18" charset="0"/>
              </a:rPr>
              <a:t>issues de la combustion fossile.</a:t>
            </a:r>
          </a:p>
          <a:p>
            <a:pPr marL="0" indent="0">
              <a:lnSpc>
                <a:spcPct val="115000"/>
              </a:lnSpc>
              <a:buNone/>
            </a:pPr>
            <a:r>
              <a:rPr lang="fr-FR" sz="2000" dirty="0">
                <a:ea typeface="Times New Roman" panose="02020603050405020304" pitchFamily="18" charset="0"/>
              </a:rPr>
              <a:t>Il est à l’origine </a:t>
            </a:r>
            <a:r>
              <a:rPr lang="fr-FR" dirty="0">
                <a:ea typeface="Times New Roman" panose="02020603050405020304" pitchFamily="18" charset="0"/>
              </a:rPr>
              <a:t>de</a:t>
            </a:r>
            <a:r>
              <a:rPr lang="fr-FR" sz="2000" dirty="0">
                <a:ea typeface="Times New Roman" panose="02020603050405020304" pitchFamily="18" charset="0"/>
              </a:rPr>
              <a:t> 2 types de particules :</a:t>
            </a:r>
          </a:p>
          <a:p>
            <a:pPr marL="285750" indent="-285750">
              <a:lnSpc>
                <a:spcPct val="115000"/>
              </a:lnSpc>
              <a:buFont typeface="Arial" panose="020B0604020202020204" pitchFamily="34" charset="0"/>
              <a:buChar char="•"/>
            </a:pPr>
            <a:r>
              <a:rPr lang="fr-FR" sz="1800" dirty="0">
                <a:ea typeface="Times New Roman" panose="02020603050405020304" pitchFamily="18" charset="0"/>
              </a:rPr>
              <a:t>Les particules émises à l’échappement ;</a:t>
            </a:r>
          </a:p>
          <a:p>
            <a:pPr marL="285750" indent="-285750">
              <a:lnSpc>
                <a:spcPct val="115000"/>
              </a:lnSpc>
              <a:buFont typeface="Arial" panose="020B0604020202020204" pitchFamily="34" charset="0"/>
              <a:buChar char="•"/>
            </a:pPr>
            <a:r>
              <a:rPr lang="fr-FR" sz="1800" dirty="0">
                <a:ea typeface="Times New Roman" panose="02020603050405020304" pitchFamily="18" charset="0"/>
              </a:rPr>
              <a:t>Les particules émises hors échappement (érosion des routes, débris de plaquettes de freins, frottement des pneus, remise en suspension dans l’air des poussières lors du passage d’un véhicule…). </a:t>
            </a:r>
          </a:p>
          <a:p>
            <a:pPr marL="0" indent="0">
              <a:lnSpc>
                <a:spcPct val="115000"/>
              </a:lnSpc>
              <a:spcAft>
                <a:spcPts val="0"/>
              </a:spcAft>
              <a:buNone/>
            </a:pPr>
            <a:r>
              <a:rPr lang="fr-FR" sz="2000" dirty="0">
                <a:ea typeface="Times New Roman" panose="02020603050405020304" pitchFamily="18" charset="0"/>
              </a:rPr>
              <a:t>Ces particules sont composées de matière carbonée, de composés soufrés, d’ions solubles dans l’eau et de résidus métalliques.</a:t>
            </a:r>
            <a:endParaRPr 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64</a:t>
            </a:fld>
            <a:endParaRPr lang="fr-FR"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636" y="2011635"/>
            <a:ext cx="4590780" cy="423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60"/>
          <p:cNvGrpSpPr>
            <a:grpSpLocks/>
          </p:cNvGrpSpPr>
          <p:nvPr/>
        </p:nvGrpSpPr>
        <p:grpSpPr bwMode="auto">
          <a:xfrm>
            <a:off x="9531813" y="1328356"/>
            <a:ext cx="2154408" cy="1734672"/>
            <a:chOff x="6955847" y="3185050"/>
            <a:chExt cx="2153091" cy="1733914"/>
          </a:xfrm>
        </p:grpSpPr>
        <p:pic>
          <p:nvPicPr>
            <p:cNvPr id="62535" name="Imag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55847" y="3185050"/>
              <a:ext cx="2153091" cy="13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30"/>
            <p:cNvSpPr>
              <a:spLocks noChangeArrowheads="1"/>
            </p:cNvSpPr>
            <p:nvPr/>
          </p:nvSpPr>
          <p:spPr bwMode="auto">
            <a:xfrm>
              <a:off x="7539957" y="4519029"/>
              <a:ext cx="1238351" cy="399935"/>
            </a:xfrm>
            <a:prstGeom prst="rect">
              <a:avLst/>
            </a:prstGeom>
            <a:noFill/>
            <a:ln w="9525">
              <a:noFill/>
              <a:miter lim="800000"/>
              <a:headEnd/>
              <a:tailEnd/>
            </a:ln>
          </p:spPr>
          <p:txBody>
            <a:bodyPr wrap="square">
              <a:spAutoFit/>
            </a:bodyPr>
            <a:lstStyle/>
            <a:p>
              <a:pPr algn="ctr">
                <a:defRPr/>
              </a:pPr>
              <a:r>
                <a:rPr lang="fr-FR" sz="2000" b="1" dirty="0">
                  <a:latin typeface="+mn-lt"/>
                  <a:ea typeface="+mj-ea"/>
                  <a:cs typeface="Calibri" panose="020F0502020204030204" pitchFamily="34" charset="0"/>
                </a:rPr>
                <a:t>Le bus</a:t>
              </a:r>
            </a:p>
          </p:txBody>
        </p:sp>
      </p:grpSp>
      <p:grpSp>
        <p:nvGrpSpPr>
          <p:cNvPr id="4" name="Groupe 63"/>
          <p:cNvGrpSpPr>
            <a:grpSpLocks/>
          </p:cNvGrpSpPr>
          <p:nvPr/>
        </p:nvGrpSpPr>
        <p:grpSpPr bwMode="auto">
          <a:xfrm>
            <a:off x="1543787" y="4995132"/>
            <a:ext cx="1816100" cy="1618621"/>
            <a:chOff x="497290" y="2084556"/>
            <a:chExt cx="1815378" cy="1619073"/>
          </a:xfrm>
        </p:grpSpPr>
        <p:sp>
          <p:nvSpPr>
            <p:cNvPr id="90" name="Rectangle 4"/>
            <p:cNvSpPr>
              <a:spLocks noChangeArrowheads="1"/>
            </p:cNvSpPr>
            <p:nvPr/>
          </p:nvSpPr>
          <p:spPr bwMode="auto">
            <a:xfrm>
              <a:off x="497290" y="3303407"/>
              <a:ext cx="1815378" cy="400222"/>
            </a:xfrm>
            <a:prstGeom prst="rect">
              <a:avLst/>
            </a:prstGeom>
            <a:noFill/>
            <a:ln w="9525">
              <a:noFill/>
              <a:miter lim="800000"/>
              <a:headEnd/>
              <a:tailEnd/>
            </a:ln>
          </p:spPr>
          <p:txBody>
            <a:bodyPr>
              <a:spAutoFit/>
            </a:bodyPr>
            <a:lstStyle/>
            <a:p>
              <a:pPr algn="ctr">
                <a:defRPr/>
              </a:pPr>
              <a:r>
                <a:rPr lang="fr-FR" sz="2000" b="1" dirty="0">
                  <a:latin typeface="+mn-lt"/>
                  <a:ea typeface="+mj-ea"/>
                  <a:cs typeface="Calibri" panose="020F0502020204030204" pitchFamily="34" charset="0"/>
                </a:rPr>
                <a:t>L’avion</a:t>
              </a:r>
            </a:p>
          </p:txBody>
        </p:sp>
        <p:pic>
          <p:nvPicPr>
            <p:cNvPr id="62532" name="Imag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1564" y="2084556"/>
              <a:ext cx="1754319" cy="131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e 62"/>
          <p:cNvGrpSpPr>
            <a:grpSpLocks/>
          </p:cNvGrpSpPr>
          <p:nvPr/>
        </p:nvGrpSpPr>
        <p:grpSpPr bwMode="auto">
          <a:xfrm>
            <a:off x="6673776" y="929276"/>
            <a:ext cx="2623309" cy="2132819"/>
            <a:chOff x="5275601" y="4800944"/>
            <a:chExt cx="2625206" cy="2132620"/>
          </a:xfrm>
        </p:grpSpPr>
        <p:sp>
          <p:nvSpPr>
            <p:cNvPr id="96" name="Rectangle 95"/>
            <p:cNvSpPr>
              <a:spLocks noChangeArrowheads="1"/>
            </p:cNvSpPr>
            <p:nvPr/>
          </p:nvSpPr>
          <p:spPr bwMode="auto">
            <a:xfrm>
              <a:off x="5275601" y="6533491"/>
              <a:ext cx="2625206" cy="400073"/>
            </a:xfrm>
            <a:prstGeom prst="rect">
              <a:avLst/>
            </a:prstGeom>
            <a:noFill/>
            <a:ln w="9525">
              <a:noFill/>
              <a:miter lim="800000"/>
              <a:headEnd/>
              <a:tailEnd/>
            </a:ln>
          </p:spPr>
          <p:txBody>
            <a:bodyPr wrap="square">
              <a:spAutoFit/>
            </a:bodyPr>
            <a:lstStyle/>
            <a:p>
              <a:pPr algn="ctr">
                <a:defRPr/>
              </a:pPr>
              <a:r>
                <a:rPr lang="fr-FR" sz="2000" b="1" dirty="0">
                  <a:latin typeface="+mn-lt"/>
                  <a:ea typeface="+mj-ea"/>
                  <a:cs typeface="Calibri" panose="020F0502020204030204" pitchFamily="34" charset="0"/>
                </a:rPr>
                <a:t>Le bateau à moteur</a:t>
              </a:r>
            </a:p>
          </p:txBody>
        </p:sp>
        <p:pic>
          <p:nvPicPr>
            <p:cNvPr id="62528" name="Imag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546768" y="4800944"/>
              <a:ext cx="2084259" cy="208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5"/>
          <p:cNvGrpSpPr>
            <a:grpSpLocks/>
          </p:cNvGrpSpPr>
          <p:nvPr/>
        </p:nvGrpSpPr>
        <p:grpSpPr bwMode="auto">
          <a:xfrm>
            <a:off x="1644145" y="3279099"/>
            <a:ext cx="1615384" cy="1679011"/>
            <a:chOff x="664822" y="5407544"/>
            <a:chExt cx="1615540" cy="1680552"/>
          </a:xfrm>
        </p:grpSpPr>
        <p:sp>
          <p:nvSpPr>
            <p:cNvPr id="101" name="Rectangle 10"/>
            <p:cNvSpPr>
              <a:spLocks noChangeArrowheads="1"/>
            </p:cNvSpPr>
            <p:nvPr/>
          </p:nvSpPr>
          <p:spPr bwMode="auto">
            <a:xfrm>
              <a:off x="664822" y="6687619"/>
              <a:ext cx="1615540" cy="400477"/>
            </a:xfrm>
            <a:prstGeom prst="rect">
              <a:avLst/>
            </a:prstGeom>
            <a:noFill/>
            <a:ln w="9525">
              <a:noFill/>
              <a:miter lim="800000"/>
              <a:headEnd/>
              <a:tailEnd/>
            </a:ln>
          </p:spPr>
          <p:txBody>
            <a:bodyPr wrap="square">
              <a:spAutoFit/>
            </a:bodyPr>
            <a:lstStyle/>
            <a:p>
              <a:pPr algn="ctr">
                <a:defRPr/>
              </a:pPr>
              <a:r>
                <a:rPr lang="fr-FR" sz="2000" b="1" dirty="0">
                  <a:latin typeface="+mn-lt"/>
                  <a:ea typeface="+mj-ea"/>
                  <a:cs typeface="Calibri" panose="020F0502020204030204" pitchFamily="34" charset="0"/>
                </a:rPr>
                <a:t>Le camion</a:t>
              </a:r>
            </a:p>
          </p:txBody>
        </p:sp>
        <p:pic>
          <p:nvPicPr>
            <p:cNvPr id="62526" name="Imag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27243" y="5407544"/>
              <a:ext cx="1415012" cy="145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61"/>
          <p:cNvGrpSpPr>
            <a:grpSpLocks/>
          </p:cNvGrpSpPr>
          <p:nvPr/>
        </p:nvGrpSpPr>
        <p:grpSpPr bwMode="auto">
          <a:xfrm>
            <a:off x="4293663" y="3272808"/>
            <a:ext cx="1900243" cy="1691593"/>
            <a:chOff x="2327771" y="5408481"/>
            <a:chExt cx="1901465" cy="1691634"/>
          </a:xfrm>
        </p:grpSpPr>
        <p:sp>
          <p:nvSpPr>
            <p:cNvPr id="108" name="Rectangle 25"/>
            <p:cNvSpPr>
              <a:spLocks noChangeArrowheads="1"/>
            </p:cNvSpPr>
            <p:nvPr/>
          </p:nvSpPr>
          <p:spPr bwMode="auto">
            <a:xfrm>
              <a:off x="2531800" y="6699995"/>
              <a:ext cx="1544971" cy="400120"/>
            </a:xfrm>
            <a:prstGeom prst="rect">
              <a:avLst/>
            </a:prstGeom>
            <a:noFill/>
            <a:ln w="9525">
              <a:noFill/>
              <a:miter lim="800000"/>
              <a:headEnd/>
              <a:tailEnd/>
            </a:ln>
          </p:spPr>
          <p:txBody>
            <a:bodyPr wrap="square">
              <a:spAutoFit/>
            </a:bodyPr>
            <a:lstStyle/>
            <a:p>
              <a:pPr>
                <a:defRPr/>
              </a:pPr>
              <a:r>
                <a:rPr lang="fr-FR" sz="2000" b="1" dirty="0">
                  <a:latin typeface="+mn-lt"/>
                  <a:ea typeface="+mj-ea"/>
                  <a:cs typeface="Calibri" panose="020F0502020204030204" pitchFamily="34" charset="0"/>
                </a:rPr>
                <a:t>La voiture</a:t>
              </a:r>
            </a:p>
          </p:txBody>
        </p:sp>
        <p:pic>
          <p:nvPicPr>
            <p:cNvPr id="62524" name="Imag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327771" y="5408481"/>
              <a:ext cx="1901465" cy="158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55"/>
          <p:cNvGrpSpPr>
            <a:grpSpLocks/>
          </p:cNvGrpSpPr>
          <p:nvPr/>
        </p:nvGrpSpPr>
        <p:grpSpPr bwMode="auto">
          <a:xfrm>
            <a:off x="6854588" y="5074303"/>
            <a:ext cx="2401356" cy="1769183"/>
            <a:chOff x="3066208" y="4335023"/>
            <a:chExt cx="1926402" cy="1202939"/>
          </a:xfrm>
        </p:grpSpPr>
        <p:sp>
          <p:nvSpPr>
            <p:cNvPr id="116" name="Rectangle 20"/>
            <p:cNvSpPr>
              <a:spLocks noChangeArrowheads="1"/>
            </p:cNvSpPr>
            <p:nvPr/>
          </p:nvSpPr>
          <p:spPr bwMode="auto">
            <a:xfrm>
              <a:off x="3464369" y="5137561"/>
              <a:ext cx="1126061" cy="400401"/>
            </a:xfrm>
            <a:prstGeom prst="rect">
              <a:avLst/>
            </a:prstGeom>
            <a:noFill/>
            <a:ln w="9525">
              <a:noFill/>
              <a:miter lim="800000"/>
              <a:headEnd/>
              <a:tailEnd/>
            </a:ln>
          </p:spPr>
          <p:txBody>
            <a:bodyPr>
              <a:spAutoFit/>
            </a:bodyPr>
            <a:lstStyle/>
            <a:p>
              <a:pPr algn="ctr">
                <a:defRPr/>
              </a:pPr>
              <a:r>
                <a:rPr lang="fr-FR" sz="2000" b="1" dirty="0">
                  <a:latin typeface="+mn-lt"/>
                  <a:ea typeface="+mj-ea"/>
                  <a:cs typeface="Calibri" panose="020F0502020204030204" pitchFamily="34" charset="0"/>
                </a:rPr>
                <a:t>Le TGV</a:t>
              </a:r>
            </a:p>
          </p:txBody>
        </p:sp>
        <p:pic>
          <p:nvPicPr>
            <p:cNvPr id="62520" name="Imag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3066208" y="4335023"/>
              <a:ext cx="1926402" cy="96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e 54"/>
          <p:cNvGrpSpPr>
            <a:grpSpLocks/>
          </p:cNvGrpSpPr>
          <p:nvPr/>
        </p:nvGrpSpPr>
        <p:grpSpPr bwMode="auto">
          <a:xfrm>
            <a:off x="4321881" y="1423613"/>
            <a:ext cx="1843807" cy="1636929"/>
            <a:chOff x="1188428" y="3611826"/>
            <a:chExt cx="1843807" cy="1636276"/>
          </a:xfrm>
        </p:grpSpPr>
        <p:sp>
          <p:nvSpPr>
            <p:cNvPr id="119" name="Rectangle 23"/>
            <p:cNvSpPr>
              <a:spLocks noChangeArrowheads="1"/>
            </p:cNvSpPr>
            <p:nvPr/>
          </p:nvSpPr>
          <p:spPr bwMode="auto">
            <a:xfrm>
              <a:off x="1188428" y="4848152"/>
              <a:ext cx="1651918" cy="399950"/>
            </a:xfrm>
            <a:prstGeom prst="rect">
              <a:avLst/>
            </a:prstGeom>
            <a:noFill/>
            <a:ln w="9525">
              <a:noFill/>
              <a:miter lim="800000"/>
              <a:headEnd/>
              <a:tailEnd/>
            </a:ln>
          </p:spPr>
          <p:txBody>
            <a:bodyPr wrap="square">
              <a:spAutoFit/>
            </a:bodyPr>
            <a:lstStyle/>
            <a:p>
              <a:pPr algn="ctr">
                <a:defRPr/>
              </a:pPr>
              <a:r>
                <a:rPr lang="fr-FR" sz="2000" b="1" dirty="0">
                  <a:latin typeface="+mn-lt"/>
                  <a:ea typeface="+mj-ea"/>
                  <a:cs typeface="Calibri" panose="020F0502020204030204" pitchFamily="34" charset="0"/>
                </a:rPr>
                <a:t>Le tramway</a:t>
              </a:r>
            </a:p>
          </p:txBody>
        </p:sp>
        <p:pic>
          <p:nvPicPr>
            <p:cNvPr id="62518" name="Imag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307679" y="3611826"/>
              <a:ext cx="1724556" cy="121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59"/>
          <p:cNvGrpSpPr>
            <a:grpSpLocks/>
          </p:cNvGrpSpPr>
          <p:nvPr/>
        </p:nvGrpSpPr>
        <p:grpSpPr bwMode="auto">
          <a:xfrm>
            <a:off x="9800014" y="3293727"/>
            <a:ext cx="1618007" cy="1664840"/>
            <a:chOff x="7706387" y="4693251"/>
            <a:chExt cx="1617531" cy="1663617"/>
          </a:xfrm>
        </p:grpSpPr>
        <p:sp>
          <p:nvSpPr>
            <p:cNvPr id="125" name="Rectangle 124"/>
            <p:cNvSpPr>
              <a:spLocks noChangeArrowheads="1"/>
            </p:cNvSpPr>
            <p:nvPr/>
          </p:nvSpPr>
          <p:spPr bwMode="auto">
            <a:xfrm>
              <a:off x="8022560" y="5957052"/>
              <a:ext cx="1214081" cy="399816"/>
            </a:xfrm>
            <a:prstGeom prst="rect">
              <a:avLst/>
            </a:prstGeom>
            <a:noFill/>
            <a:ln w="9525">
              <a:noFill/>
              <a:miter lim="800000"/>
              <a:headEnd/>
              <a:tailEnd/>
            </a:ln>
          </p:spPr>
          <p:txBody>
            <a:bodyPr>
              <a:spAutoFit/>
            </a:bodyPr>
            <a:lstStyle/>
            <a:p>
              <a:pPr algn="ctr">
                <a:defRPr/>
              </a:pPr>
              <a:r>
                <a:rPr lang="fr-FR" sz="2000" b="1" dirty="0">
                  <a:latin typeface="+mn-lt"/>
                  <a:ea typeface="+mj-ea"/>
                  <a:cs typeface="Calibri" panose="020F0502020204030204" pitchFamily="34" charset="0"/>
                </a:rPr>
                <a:t>La moto</a:t>
              </a:r>
            </a:p>
          </p:txBody>
        </p:sp>
        <p:pic>
          <p:nvPicPr>
            <p:cNvPr id="62514" name="Imag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7706387" y="4693251"/>
              <a:ext cx="1617531" cy="134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e 54"/>
          <p:cNvGrpSpPr>
            <a:grpSpLocks/>
          </p:cNvGrpSpPr>
          <p:nvPr/>
        </p:nvGrpSpPr>
        <p:grpSpPr bwMode="auto">
          <a:xfrm>
            <a:off x="7519363" y="3348747"/>
            <a:ext cx="1066801" cy="1612129"/>
            <a:chOff x="6230164" y="2565049"/>
            <a:chExt cx="1067378" cy="1612463"/>
          </a:xfrm>
        </p:grpSpPr>
        <p:sp>
          <p:nvSpPr>
            <p:cNvPr id="129" name="Rectangle 28"/>
            <p:cNvSpPr>
              <a:spLocks noChangeArrowheads="1"/>
            </p:cNvSpPr>
            <p:nvPr/>
          </p:nvSpPr>
          <p:spPr bwMode="auto">
            <a:xfrm>
              <a:off x="6230164" y="3777319"/>
              <a:ext cx="1067378" cy="400193"/>
            </a:xfrm>
            <a:prstGeom prst="rect">
              <a:avLst/>
            </a:prstGeom>
            <a:noFill/>
            <a:ln w="9525">
              <a:noFill/>
              <a:miter lim="800000"/>
              <a:headEnd/>
              <a:tailEnd/>
            </a:ln>
          </p:spPr>
          <p:txBody>
            <a:bodyPr>
              <a:spAutoFit/>
            </a:bodyPr>
            <a:lstStyle/>
            <a:p>
              <a:pPr algn="ctr">
                <a:defRPr/>
              </a:pPr>
              <a:r>
                <a:rPr lang="fr-FR" sz="2000" b="1" dirty="0">
                  <a:latin typeface="+mn-lt"/>
                  <a:ea typeface="+mj-ea"/>
                  <a:cs typeface="Calibri" panose="020F0502020204030204" pitchFamily="34" charset="0"/>
                </a:rPr>
                <a:t>Le vélo</a:t>
              </a:r>
            </a:p>
          </p:txBody>
        </p:sp>
        <p:pic>
          <p:nvPicPr>
            <p:cNvPr id="62512"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6428451" y="2565049"/>
              <a:ext cx="703473" cy="126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e 58"/>
          <p:cNvGrpSpPr>
            <a:grpSpLocks/>
          </p:cNvGrpSpPr>
          <p:nvPr/>
        </p:nvGrpSpPr>
        <p:grpSpPr bwMode="auto">
          <a:xfrm>
            <a:off x="4154218" y="4997568"/>
            <a:ext cx="2179132" cy="1613749"/>
            <a:chOff x="759195" y="2728819"/>
            <a:chExt cx="2180243" cy="1610521"/>
          </a:xfrm>
        </p:grpSpPr>
        <p:pic>
          <p:nvPicPr>
            <p:cNvPr id="62509" name="Image 1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195" y="2728819"/>
              <a:ext cx="2180243" cy="12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angle 23"/>
            <p:cNvSpPr>
              <a:spLocks noChangeArrowheads="1"/>
            </p:cNvSpPr>
            <p:nvPr/>
          </p:nvSpPr>
          <p:spPr bwMode="auto">
            <a:xfrm>
              <a:off x="927841" y="3940030"/>
              <a:ext cx="1781163" cy="399310"/>
            </a:xfrm>
            <a:prstGeom prst="rect">
              <a:avLst/>
            </a:prstGeom>
            <a:noFill/>
            <a:ln w="9525">
              <a:noFill/>
              <a:miter lim="800000"/>
              <a:headEnd/>
              <a:tailEnd/>
            </a:ln>
          </p:spPr>
          <p:txBody>
            <a:bodyPr wrap="square">
              <a:spAutoFit/>
            </a:bodyPr>
            <a:lstStyle/>
            <a:p>
              <a:pPr algn="ctr">
                <a:defRPr/>
              </a:pPr>
              <a:r>
                <a:rPr lang="fr-FR" sz="2000" b="1" dirty="0">
                  <a:latin typeface="+mn-lt"/>
                  <a:ea typeface="+mj-ea"/>
                  <a:cs typeface="Calibri" panose="020F0502020204030204" pitchFamily="34" charset="0"/>
                </a:rPr>
                <a:t>Le métro</a:t>
              </a:r>
            </a:p>
          </p:txBody>
        </p:sp>
      </p:grpSp>
      <p:grpSp>
        <p:nvGrpSpPr>
          <p:cNvPr id="16" name="Groupe 57"/>
          <p:cNvGrpSpPr>
            <a:grpSpLocks/>
          </p:cNvGrpSpPr>
          <p:nvPr/>
        </p:nvGrpSpPr>
        <p:grpSpPr bwMode="auto">
          <a:xfrm>
            <a:off x="1738634" y="1426172"/>
            <a:ext cx="1426407" cy="1630434"/>
            <a:chOff x="121166" y="3301337"/>
            <a:chExt cx="1426380" cy="1631135"/>
          </a:xfrm>
        </p:grpSpPr>
        <p:pic>
          <p:nvPicPr>
            <p:cNvPr id="62507" name="Imag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68476" y="3301337"/>
              <a:ext cx="1051772" cy="135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28"/>
            <p:cNvSpPr>
              <a:spLocks noChangeArrowheads="1"/>
            </p:cNvSpPr>
            <p:nvPr/>
          </p:nvSpPr>
          <p:spPr bwMode="auto">
            <a:xfrm>
              <a:off x="121166" y="4532190"/>
              <a:ext cx="1426380" cy="400282"/>
            </a:xfrm>
            <a:prstGeom prst="rect">
              <a:avLst/>
            </a:prstGeom>
            <a:noFill/>
            <a:ln w="9525">
              <a:noFill/>
              <a:miter lim="800000"/>
              <a:headEnd/>
              <a:tailEnd/>
            </a:ln>
          </p:spPr>
          <p:txBody>
            <a:bodyPr wrap="square">
              <a:spAutoFit/>
            </a:bodyPr>
            <a:lstStyle/>
            <a:p>
              <a:pPr algn="ctr">
                <a:defRPr/>
              </a:pPr>
              <a:r>
                <a:rPr lang="fr-FR" sz="2000" b="1" dirty="0">
                  <a:latin typeface="+mn-lt"/>
                  <a:ea typeface="+mj-ea"/>
                  <a:cs typeface="Calibri" panose="020F0502020204030204" pitchFamily="34" charset="0"/>
                </a:rPr>
                <a:t>La marche</a:t>
              </a:r>
            </a:p>
          </p:txBody>
        </p:sp>
      </p:grpSp>
      <p:pic>
        <p:nvPicPr>
          <p:cNvPr id="79" name="Btn_Camera_Txt1">
            <a:hlinkClick r:id="rId14"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3175405" y="6225996"/>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Btn_Camera_Txt1">
            <a:hlinkClick r:id="rId16"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6194704" y="2628583"/>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Btn_Camera_Txt1">
            <a:hlinkClick r:id="rId17"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9234275" y="2628583"/>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Btn_Camera_Txt1">
            <a:hlinkClick r:id="rId18"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11235669" y="2628583"/>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Btn_Camera_Txt1">
            <a:hlinkClick r:id="rId19"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6194704" y="6225996"/>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Btn_Camera_Txt1">
            <a:hlinkClick r:id="rId20"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3175405" y="4542934"/>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Btn_Camera_Txt1">
            <a:hlinkClick r:id="rId21"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6194704" y="4542934"/>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Btn_Camera_Txt1">
            <a:hlinkClick r:id="rId22"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9234275" y="4542934"/>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Btn_Camera_Txt1">
            <a:hlinkClick r:id="rId23" action="ppaction://hlinksldjump"/>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bwMode="auto">
          <a:xfrm>
            <a:off x="9234275" y="6225996"/>
            <a:ext cx="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re 16"/>
          <p:cNvSpPr>
            <a:spLocks noGrp="1"/>
          </p:cNvSpPr>
          <p:nvPr>
            <p:ph type="title"/>
          </p:nvPr>
        </p:nvSpPr>
        <p:spPr/>
        <p:txBody>
          <a:bodyPr/>
          <a:lstStyle/>
          <a:p>
            <a:r>
              <a:rPr lang="fr-FR" altLang="fr-FR" b="1" dirty="0">
                <a:cs typeface="Calibri" panose="020F0502020204030204" pitchFamily="34" charset="0"/>
              </a:rPr>
              <a:t>Parmi les moyens de transport ci-dessous, quels sont les 5 qui polluent le moins l’air ?</a:t>
            </a:r>
            <a:br>
              <a:rPr lang="fr-FR" altLang="fr-FR" b="1" dirty="0">
                <a:cs typeface="Calibri" panose="020F0502020204030204" pitchFamily="34" charset="0"/>
              </a:rPr>
            </a:br>
            <a:endParaRPr lang="fr-FR" dirty="0"/>
          </a:p>
        </p:txBody>
      </p:sp>
      <p:sp>
        <p:nvSpPr>
          <p:cNvPr id="18" name="Espace réservé du numéro de diapositive 17"/>
          <p:cNvSpPr>
            <a:spLocks noGrp="1"/>
          </p:cNvSpPr>
          <p:nvPr>
            <p:ph type="sldNum" sz="quarter" idx="12"/>
          </p:nvPr>
        </p:nvSpPr>
        <p:spPr/>
        <p:txBody>
          <a:bodyPr/>
          <a:lstStyle/>
          <a:p>
            <a:fld id="{A6975CB3-950E-4025-A1C5-3373A41C9E6B}" type="slidenum">
              <a:rPr lang="fr-FR" smtClean="0"/>
              <a:pPr/>
              <a:t>65</a:t>
            </a:fld>
            <a:endParaRPr lang="fr-FR" dirty="0">
              <a:solidFill>
                <a:schemeClr val="bg1"/>
              </a:solidFill>
            </a:endParaRPr>
          </a:p>
        </p:txBody>
      </p:sp>
      <p:pic>
        <p:nvPicPr>
          <p:cNvPr id="63"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163490" y="3665600"/>
            <a:ext cx="756857" cy="759706"/>
          </a:xfrm>
          <a:prstGeom prst="rect">
            <a:avLst/>
          </a:prstGeom>
        </p:spPr>
      </p:pic>
      <p:pic>
        <p:nvPicPr>
          <p:cNvPr id="64"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163490" y="5390408"/>
            <a:ext cx="756857" cy="759706"/>
          </a:xfrm>
          <a:prstGeom prst="rect">
            <a:avLst/>
          </a:prstGeom>
        </p:spPr>
      </p:pic>
      <p:pic>
        <p:nvPicPr>
          <p:cNvPr id="65"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558186" y="1822888"/>
            <a:ext cx="756857" cy="759706"/>
          </a:xfrm>
          <a:prstGeom prst="rect">
            <a:avLst/>
          </a:prstGeom>
        </p:spPr>
      </p:pic>
      <p:pic>
        <p:nvPicPr>
          <p:cNvPr id="66"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660964" y="1822888"/>
            <a:ext cx="756857" cy="759706"/>
          </a:xfrm>
          <a:prstGeom prst="rect">
            <a:avLst/>
          </a:prstGeom>
        </p:spPr>
      </p:pic>
      <p:pic>
        <p:nvPicPr>
          <p:cNvPr id="67"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4953552" y="3665600"/>
            <a:ext cx="756857" cy="759706"/>
          </a:xfrm>
          <a:prstGeom prst="rect">
            <a:avLst/>
          </a:prstGeom>
        </p:spPr>
      </p:pic>
      <p:pic>
        <p:nvPicPr>
          <p:cNvPr id="68" name="Picture 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374193" y="3665600"/>
            <a:ext cx="756857" cy="759706"/>
          </a:xfrm>
          <a:prstGeom prst="rect">
            <a:avLst/>
          </a:prstGeom>
        </p:spPr>
      </p:pic>
      <p:sp>
        <p:nvSpPr>
          <p:cNvPr id="3" name="Ellipse 2">
            <a:extLst>
              <a:ext uri="{FF2B5EF4-FFF2-40B4-BE49-F238E27FC236}">
                <a16:creationId xmlns:a16="http://schemas.microsoft.com/office/drawing/2014/main" id="{C6FE74A9-1743-493A-B321-B96E49A15CC1}"/>
              </a:ext>
            </a:extLst>
          </p:cNvPr>
          <p:cNvSpPr/>
          <p:nvPr/>
        </p:nvSpPr>
        <p:spPr>
          <a:xfrm>
            <a:off x="4167056" y="1423613"/>
            <a:ext cx="1998632" cy="1196461"/>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17499DF9-2176-4B3F-ADA7-1ABA5EDA160E}"/>
              </a:ext>
            </a:extLst>
          </p:cNvPr>
          <p:cNvSpPr/>
          <p:nvPr/>
        </p:nvSpPr>
        <p:spPr>
          <a:xfrm>
            <a:off x="7111693" y="3332061"/>
            <a:ext cx="1998632" cy="1284859"/>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4CE07715-8252-4062-A398-63DA2738FD6B}"/>
              </a:ext>
            </a:extLst>
          </p:cNvPr>
          <p:cNvSpPr/>
          <p:nvPr/>
        </p:nvSpPr>
        <p:spPr>
          <a:xfrm>
            <a:off x="6819594" y="5188874"/>
            <a:ext cx="2394409" cy="1064041"/>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79C1968F-6F43-4A8D-9BB7-CDC7B6D9B204}"/>
              </a:ext>
            </a:extLst>
          </p:cNvPr>
          <p:cNvSpPr/>
          <p:nvPr/>
        </p:nvSpPr>
        <p:spPr>
          <a:xfrm>
            <a:off x="3998310" y="5043664"/>
            <a:ext cx="2394409" cy="1150959"/>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FD242153-8B21-4E5F-911E-EDED143A6537}"/>
              </a:ext>
            </a:extLst>
          </p:cNvPr>
          <p:cNvSpPr/>
          <p:nvPr/>
        </p:nvSpPr>
        <p:spPr>
          <a:xfrm>
            <a:off x="1592999" y="1481208"/>
            <a:ext cx="1998632" cy="1064041"/>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648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p:cTn id="32" dur="1000" fill="hold"/>
                                        <p:tgtEl>
                                          <p:spTgt spid="66"/>
                                        </p:tgtEl>
                                        <p:attrNameLst>
                                          <p:attrName>ppt_w</p:attrName>
                                        </p:attrNameLst>
                                      </p:cBhvr>
                                      <p:tavLst>
                                        <p:tav tm="0">
                                          <p:val>
                                            <p:fltVal val="0"/>
                                          </p:val>
                                        </p:tav>
                                        <p:tav tm="100000">
                                          <p:val>
                                            <p:strVal val="#ppt_w"/>
                                          </p:val>
                                        </p:tav>
                                      </p:tavLst>
                                    </p:anim>
                                    <p:anim calcmode="lin" valueType="num">
                                      <p:cBhvr>
                                        <p:cTn id="33" dur="1000" fill="hold"/>
                                        <p:tgtEl>
                                          <p:spTgt spid="66"/>
                                        </p:tgtEl>
                                        <p:attrNameLst>
                                          <p:attrName>ppt_h</p:attrName>
                                        </p:attrNameLst>
                                      </p:cBhvr>
                                      <p:tavLst>
                                        <p:tav tm="0">
                                          <p:val>
                                            <p:fltVal val="0"/>
                                          </p:val>
                                        </p:tav>
                                        <p:tav tm="100000">
                                          <p:val>
                                            <p:strVal val="#ppt_h"/>
                                          </p:val>
                                        </p:tav>
                                      </p:tavLst>
                                    </p:anim>
                                    <p:anim calcmode="lin" valueType="num">
                                      <p:cBhvr>
                                        <p:cTn id="34" dur="1000" fill="hold"/>
                                        <p:tgtEl>
                                          <p:spTgt spid="66"/>
                                        </p:tgtEl>
                                        <p:attrNameLst>
                                          <p:attrName>style.rotation</p:attrName>
                                        </p:attrNameLst>
                                      </p:cBhvr>
                                      <p:tavLst>
                                        <p:tav tm="0">
                                          <p:val>
                                            <p:fltVal val="90"/>
                                          </p:val>
                                        </p:tav>
                                        <p:tav tm="100000">
                                          <p:val>
                                            <p:fltVal val="0"/>
                                          </p:val>
                                        </p:tav>
                                      </p:tavLst>
                                    </p:anim>
                                    <p:animEffect transition="in" filter="fade">
                                      <p:cBhvr>
                                        <p:cTn id="35" dur="1000"/>
                                        <p:tgtEl>
                                          <p:spTgt spid="66"/>
                                        </p:tgtEl>
                                      </p:cBhvr>
                                    </p:animEffec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1000" fill="hold"/>
                                        <p:tgtEl>
                                          <p:spTgt spid="65"/>
                                        </p:tgtEl>
                                        <p:attrNameLst>
                                          <p:attrName>ppt_w</p:attrName>
                                        </p:attrNameLst>
                                      </p:cBhvr>
                                      <p:tavLst>
                                        <p:tav tm="0">
                                          <p:val>
                                            <p:fltVal val="0"/>
                                          </p:val>
                                        </p:tav>
                                        <p:tav tm="100000">
                                          <p:val>
                                            <p:strVal val="#ppt_w"/>
                                          </p:val>
                                        </p:tav>
                                      </p:tavLst>
                                    </p:anim>
                                    <p:anim calcmode="lin" valueType="num">
                                      <p:cBhvr>
                                        <p:cTn id="42" dur="1000" fill="hold"/>
                                        <p:tgtEl>
                                          <p:spTgt spid="65"/>
                                        </p:tgtEl>
                                        <p:attrNameLst>
                                          <p:attrName>ppt_h</p:attrName>
                                        </p:attrNameLst>
                                      </p:cBhvr>
                                      <p:tavLst>
                                        <p:tav tm="0">
                                          <p:val>
                                            <p:fltVal val="0"/>
                                          </p:val>
                                        </p:tav>
                                        <p:tav tm="100000">
                                          <p:val>
                                            <p:strVal val="#ppt_h"/>
                                          </p:val>
                                        </p:tav>
                                      </p:tavLst>
                                    </p:anim>
                                    <p:anim calcmode="lin" valueType="num">
                                      <p:cBhvr>
                                        <p:cTn id="43" dur="1000" fill="hold"/>
                                        <p:tgtEl>
                                          <p:spTgt spid="65"/>
                                        </p:tgtEl>
                                        <p:attrNameLst>
                                          <p:attrName>style.rotation</p:attrName>
                                        </p:attrNameLst>
                                      </p:cBhvr>
                                      <p:tavLst>
                                        <p:tav tm="0">
                                          <p:val>
                                            <p:fltVal val="90"/>
                                          </p:val>
                                        </p:tav>
                                        <p:tav tm="100000">
                                          <p:val>
                                            <p:fltVal val="0"/>
                                          </p:val>
                                        </p:tav>
                                      </p:tavLst>
                                    </p:anim>
                                    <p:animEffect transition="in" filter="fade">
                                      <p:cBhvr>
                                        <p:cTn id="44" dur="1000"/>
                                        <p:tgtEl>
                                          <p:spTgt spid="65"/>
                                        </p:tgtEl>
                                      </p:cBhvr>
                                    </p:animEffect>
                                  </p:child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1000" fill="hold"/>
                                        <p:tgtEl>
                                          <p:spTgt spid="63"/>
                                        </p:tgtEl>
                                        <p:attrNameLst>
                                          <p:attrName>ppt_w</p:attrName>
                                        </p:attrNameLst>
                                      </p:cBhvr>
                                      <p:tavLst>
                                        <p:tav tm="0">
                                          <p:val>
                                            <p:fltVal val="0"/>
                                          </p:val>
                                        </p:tav>
                                        <p:tav tm="100000">
                                          <p:val>
                                            <p:strVal val="#ppt_w"/>
                                          </p:val>
                                        </p:tav>
                                      </p:tavLst>
                                    </p:anim>
                                    <p:anim calcmode="lin" valueType="num">
                                      <p:cBhvr>
                                        <p:cTn id="51" dur="1000" fill="hold"/>
                                        <p:tgtEl>
                                          <p:spTgt spid="63"/>
                                        </p:tgtEl>
                                        <p:attrNameLst>
                                          <p:attrName>ppt_h</p:attrName>
                                        </p:attrNameLst>
                                      </p:cBhvr>
                                      <p:tavLst>
                                        <p:tav tm="0">
                                          <p:val>
                                            <p:fltVal val="0"/>
                                          </p:val>
                                        </p:tav>
                                        <p:tav tm="100000">
                                          <p:val>
                                            <p:strVal val="#ppt_h"/>
                                          </p:val>
                                        </p:tav>
                                      </p:tavLst>
                                    </p:anim>
                                    <p:anim calcmode="lin" valueType="num">
                                      <p:cBhvr>
                                        <p:cTn id="52" dur="1000" fill="hold"/>
                                        <p:tgtEl>
                                          <p:spTgt spid="63"/>
                                        </p:tgtEl>
                                        <p:attrNameLst>
                                          <p:attrName>style.rotation</p:attrName>
                                        </p:attrNameLst>
                                      </p:cBhvr>
                                      <p:tavLst>
                                        <p:tav tm="0">
                                          <p:val>
                                            <p:fltVal val="90"/>
                                          </p:val>
                                        </p:tav>
                                        <p:tav tm="100000">
                                          <p:val>
                                            <p:fltVal val="0"/>
                                          </p:val>
                                        </p:tav>
                                      </p:tavLst>
                                    </p:anim>
                                    <p:animEffect transition="in" filter="fade">
                                      <p:cBhvr>
                                        <p:cTn id="53" dur="1000"/>
                                        <p:tgtEl>
                                          <p:spTgt spid="63"/>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p:cTn id="59" dur="1000" fill="hold"/>
                                        <p:tgtEl>
                                          <p:spTgt spid="67"/>
                                        </p:tgtEl>
                                        <p:attrNameLst>
                                          <p:attrName>ppt_w</p:attrName>
                                        </p:attrNameLst>
                                      </p:cBhvr>
                                      <p:tavLst>
                                        <p:tav tm="0">
                                          <p:val>
                                            <p:fltVal val="0"/>
                                          </p:val>
                                        </p:tav>
                                        <p:tav tm="100000">
                                          <p:val>
                                            <p:strVal val="#ppt_w"/>
                                          </p:val>
                                        </p:tav>
                                      </p:tavLst>
                                    </p:anim>
                                    <p:anim calcmode="lin" valueType="num">
                                      <p:cBhvr>
                                        <p:cTn id="60" dur="1000" fill="hold"/>
                                        <p:tgtEl>
                                          <p:spTgt spid="67"/>
                                        </p:tgtEl>
                                        <p:attrNameLst>
                                          <p:attrName>ppt_h</p:attrName>
                                        </p:attrNameLst>
                                      </p:cBhvr>
                                      <p:tavLst>
                                        <p:tav tm="0">
                                          <p:val>
                                            <p:fltVal val="0"/>
                                          </p:val>
                                        </p:tav>
                                        <p:tav tm="100000">
                                          <p:val>
                                            <p:strVal val="#ppt_h"/>
                                          </p:val>
                                        </p:tav>
                                      </p:tavLst>
                                    </p:anim>
                                    <p:anim calcmode="lin" valueType="num">
                                      <p:cBhvr>
                                        <p:cTn id="61" dur="1000" fill="hold"/>
                                        <p:tgtEl>
                                          <p:spTgt spid="67"/>
                                        </p:tgtEl>
                                        <p:attrNameLst>
                                          <p:attrName>style.rotation</p:attrName>
                                        </p:attrNameLst>
                                      </p:cBhvr>
                                      <p:tavLst>
                                        <p:tav tm="0">
                                          <p:val>
                                            <p:fltVal val="90"/>
                                          </p:val>
                                        </p:tav>
                                        <p:tav tm="100000">
                                          <p:val>
                                            <p:fltVal val="0"/>
                                          </p:val>
                                        </p:tav>
                                      </p:tavLst>
                                    </p:anim>
                                    <p:animEffect transition="in" filter="fade">
                                      <p:cBhvr>
                                        <p:cTn id="62" dur="1000"/>
                                        <p:tgtEl>
                                          <p:spTgt spid="67"/>
                                        </p:tgtEl>
                                      </p:cBhvr>
                                    </p:animEffec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p:cTn id="68" dur="1000" fill="hold"/>
                                        <p:tgtEl>
                                          <p:spTgt spid="68"/>
                                        </p:tgtEl>
                                        <p:attrNameLst>
                                          <p:attrName>ppt_w</p:attrName>
                                        </p:attrNameLst>
                                      </p:cBhvr>
                                      <p:tavLst>
                                        <p:tav tm="0">
                                          <p:val>
                                            <p:fltVal val="0"/>
                                          </p:val>
                                        </p:tav>
                                        <p:tav tm="100000">
                                          <p:val>
                                            <p:strVal val="#ppt_w"/>
                                          </p:val>
                                        </p:tav>
                                      </p:tavLst>
                                    </p:anim>
                                    <p:anim calcmode="lin" valueType="num">
                                      <p:cBhvr>
                                        <p:cTn id="69" dur="1000" fill="hold"/>
                                        <p:tgtEl>
                                          <p:spTgt spid="68"/>
                                        </p:tgtEl>
                                        <p:attrNameLst>
                                          <p:attrName>ppt_h</p:attrName>
                                        </p:attrNameLst>
                                      </p:cBhvr>
                                      <p:tavLst>
                                        <p:tav tm="0">
                                          <p:val>
                                            <p:fltVal val="0"/>
                                          </p:val>
                                        </p:tav>
                                        <p:tav tm="100000">
                                          <p:val>
                                            <p:strVal val="#ppt_h"/>
                                          </p:val>
                                        </p:tav>
                                      </p:tavLst>
                                    </p:anim>
                                    <p:anim calcmode="lin" valueType="num">
                                      <p:cBhvr>
                                        <p:cTn id="70" dur="1000" fill="hold"/>
                                        <p:tgtEl>
                                          <p:spTgt spid="68"/>
                                        </p:tgtEl>
                                        <p:attrNameLst>
                                          <p:attrName>style.rotation</p:attrName>
                                        </p:attrNameLst>
                                      </p:cBhvr>
                                      <p:tavLst>
                                        <p:tav tm="0">
                                          <p:val>
                                            <p:fltVal val="90"/>
                                          </p:val>
                                        </p:tav>
                                        <p:tav tm="100000">
                                          <p:val>
                                            <p:fltVal val="0"/>
                                          </p:val>
                                        </p:tav>
                                      </p:tavLst>
                                    </p:anim>
                                    <p:animEffect transition="in" filter="fade">
                                      <p:cBhvr>
                                        <p:cTn id="71" dur="1000"/>
                                        <p:tgtEl>
                                          <p:spTgt spid="68"/>
                                        </p:tgtEl>
                                      </p:cBhvr>
                                    </p:animEffect>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p:cTn id="77" dur="1000" fill="hold"/>
                                        <p:tgtEl>
                                          <p:spTgt spid="64"/>
                                        </p:tgtEl>
                                        <p:attrNameLst>
                                          <p:attrName>ppt_w</p:attrName>
                                        </p:attrNameLst>
                                      </p:cBhvr>
                                      <p:tavLst>
                                        <p:tav tm="0">
                                          <p:val>
                                            <p:fltVal val="0"/>
                                          </p:val>
                                        </p:tav>
                                        <p:tav tm="100000">
                                          <p:val>
                                            <p:strVal val="#ppt_w"/>
                                          </p:val>
                                        </p:tav>
                                      </p:tavLst>
                                    </p:anim>
                                    <p:anim calcmode="lin" valueType="num">
                                      <p:cBhvr>
                                        <p:cTn id="78" dur="1000" fill="hold"/>
                                        <p:tgtEl>
                                          <p:spTgt spid="64"/>
                                        </p:tgtEl>
                                        <p:attrNameLst>
                                          <p:attrName>ppt_h</p:attrName>
                                        </p:attrNameLst>
                                      </p:cBhvr>
                                      <p:tavLst>
                                        <p:tav tm="0">
                                          <p:val>
                                            <p:fltVal val="0"/>
                                          </p:val>
                                        </p:tav>
                                        <p:tav tm="100000">
                                          <p:val>
                                            <p:strVal val="#ppt_h"/>
                                          </p:val>
                                        </p:tav>
                                      </p:tavLst>
                                    </p:anim>
                                    <p:anim calcmode="lin" valueType="num">
                                      <p:cBhvr>
                                        <p:cTn id="79" dur="1000" fill="hold"/>
                                        <p:tgtEl>
                                          <p:spTgt spid="64"/>
                                        </p:tgtEl>
                                        <p:attrNameLst>
                                          <p:attrName>style.rotation</p:attrName>
                                        </p:attrNameLst>
                                      </p:cBhvr>
                                      <p:tavLst>
                                        <p:tav tm="0">
                                          <p:val>
                                            <p:fltVal val="90"/>
                                          </p:val>
                                        </p:tav>
                                        <p:tav tm="100000">
                                          <p:val>
                                            <p:fltVal val="0"/>
                                          </p:val>
                                        </p:tav>
                                      </p:tavLst>
                                    </p:anim>
                                    <p:animEffect transition="in" filter="fade">
                                      <p:cBhvr>
                                        <p:cTn id="80" dur="1000"/>
                                        <p:tgtEl>
                                          <p:spTgt spid="64"/>
                                        </p:tgtEl>
                                      </p:cBhvr>
                                    </p:animEffect>
                                  </p:childTnLst>
                                </p:cTn>
                              </p:par>
                            </p:childTnLst>
                          </p:cTn>
                        </p:par>
                      </p:childTnLst>
                    </p:cTn>
                  </p:par>
                </p:childTnLst>
              </p:cTn>
              <p:nextCondLst>
                <p:cond evt="onClick" delay="0">
                  <p:tgtEl>
                    <p:spTgt spid="4"/>
                  </p:tgtEl>
                </p:cond>
              </p:nextCondLst>
            </p:seq>
          </p:childTnLst>
        </p:cTn>
      </p:par>
    </p:tnLst>
    <p:bldLst>
      <p:bldP spid="3" grpId="0" animBg="1"/>
      <p:bldP spid="58" grpId="0" animBg="1"/>
      <p:bldP spid="59" grpId="0" animBg="1"/>
      <p:bldP spid="60" grpId="0" animBg="1"/>
      <p:bldP spid="6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L’avion pollue-t-il l’air ? </a:t>
            </a:r>
          </a:p>
        </p:txBody>
      </p:sp>
      <p:sp>
        <p:nvSpPr>
          <p:cNvPr id="3" name="Espace réservé du contenu 2"/>
          <p:cNvSpPr>
            <a:spLocks noGrp="1"/>
          </p:cNvSpPr>
          <p:nvPr>
            <p:ph sz="quarter" idx="4"/>
          </p:nvPr>
        </p:nvSpPr>
        <p:spPr/>
        <p:txBody>
          <a:bodyPr/>
          <a:lstStyle/>
          <a:p>
            <a:pPr marL="0" indent="0" fontAlgn="base">
              <a:lnSpc>
                <a:spcPct val="100000"/>
              </a:lnSpc>
              <a:spcBef>
                <a:spcPct val="0"/>
              </a:spcBef>
              <a:spcAft>
                <a:spcPct val="0"/>
              </a:spcAft>
              <a:buNone/>
              <a:defRPr/>
            </a:pPr>
            <a:r>
              <a:rPr lang="fr-FR" altLang="fr-FR" sz="2000" dirty="0"/>
              <a:t>L’avion peut transporter plus de </a:t>
            </a:r>
            <a:r>
              <a:rPr lang="fr-FR" altLang="fr-FR" sz="2000" b="1" dirty="0"/>
              <a:t>850 passagers</a:t>
            </a:r>
            <a:r>
              <a:rPr lang="fr-FR" altLang="fr-FR" sz="2000" dirty="0">
                <a:cs typeface="Arial" panose="020B0604020202020204" pitchFamily="34" charset="0"/>
              </a:rPr>
              <a:t>. </a:t>
            </a:r>
            <a:r>
              <a:rPr lang="fr-FR" altLang="fr-FR" sz="2000" dirty="0"/>
              <a:t>C’est au décollage que l’avion pollue le plus l’air.</a:t>
            </a:r>
            <a:endParaRPr lang="fr-FR" altLang="fr-FR" sz="2000" dirty="0">
              <a:cs typeface="Arial" panose="020B0604020202020204" pitchFamily="34" charset="0"/>
            </a:endParaRPr>
          </a:p>
          <a:p>
            <a:pPr marL="0" indent="0" fontAlgn="base">
              <a:lnSpc>
                <a:spcPct val="100000"/>
              </a:lnSpc>
              <a:spcBef>
                <a:spcPct val="0"/>
              </a:spcBef>
              <a:spcAft>
                <a:spcPct val="0"/>
              </a:spcAft>
              <a:buNone/>
              <a:defRPr/>
            </a:pPr>
            <a:r>
              <a:rPr lang="fr-FR" altLang="fr-FR" sz="2000" dirty="0"/>
              <a:t>La quasi-totalité des avions pollue l’air car ils utilisent un combustible polluant </a:t>
            </a:r>
            <a:r>
              <a:rPr lang="fr-FR" altLang="fr-FR" dirty="0"/>
              <a:t>: </a:t>
            </a:r>
            <a:r>
              <a:rPr lang="fr-FR" altLang="fr-FR" sz="2000" dirty="0"/>
              <a:t>le kérosène, dérivé du pétrole.</a:t>
            </a:r>
            <a:endParaRPr lang="fr-FR" altLang="fr-FR" sz="2000" dirty="0">
              <a:cs typeface="Arial" panose="020B0604020202020204" pitchFamily="34" charset="0"/>
            </a:endParaRPr>
          </a:p>
          <a:p>
            <a:pPr marL="0" lvl="0" indent="0" fontAlgn="base">
              <a:lnSpc>
                <a:spcPct val="100000"/>
              </a:lnSpc>
              <a:spcBef>
                <a:spcPct val="0"/>
              </a:spcBef>
              <a:spcAft>
                <a:spcPct val="0"/>
              </a:spcAft>
              <a:buNone/>
              <a:defRPr/>
            </a:pPr>
            <a:endParaRPr lang="fr-FR" altLang="fr-FR" sz="2000" dirty="0"/>
          </a:p>
          <a:p>
            <a:pPr marL="0" lvl="0" indent="0" fontAlgn="base">
              <a:lnSpc>
                <a:spcPct val="100000"/>
              </a:lnSpc>
              <a:spcBef>
                <a:spcPct val="0"/>
              </a:spcBef>
              <a:spcAft>
                <a:spcPct val="0"/>
              </a:spcAft>
              <a:buNone/>
              <a:defRPr/>
            </a:pPr>
            <a:r>
              <a:rPr lang="fr-FR" altLang="fr-FR" sz="2000" dirty="0"/>
              <a:t>Mais attention :</a:t>
            </a:r>
          </a:p>
          <a:p>
            <a:pPr marL="0" lvl="0" indent="0" fontAlgn="base">
              <a:lnSpc>
                <a:spcPct val="100000"/>
              </a:lnSpc>
              <a:spcBef>
                <a:spcPct val="0"/>
              </a:spcBef>
              <a:spcAft>
                <a:spcPct val="0"/>
              </a:spcAft>
              <a:buNone/>
              <a:defRPr/>
            </a:pPr>
            <a:r>
              <a:rPr lang="fr-FR" altLang="fr-FR" sz="2000" dirty="0"/>
              <a:t>Le planeur ne pollue pas l’air. </a:t>
            </a:r>
          </a:p>
          <a:p>
            <a:pPr marL="0" lvl="0" indent="0" fontAlgn="base">
              <a:lnSpc>
                <a:spcPct val="100000"/>
              </a:lnSpc>
              <a:spcBef>
                <a:spcPct val="0"/>
              </a:spcBef>
              <a:spcAft>
                <a:spcPct val="0"/>
              </a:spcAft>
              <a:buNone/>
              <a:defRPr/>
            </a:pPr>
            <a:r>
              <a:rPr lang="fr-FR" altLang="fr-FR" sz="2000" dirty="0"/>
              <a:t>Il existe aussi des prototypes d’avions solaires.</a:t>
            </a:r>
          </a:p>
        </p:txBody>
      </p:sp>
      <p:pic>
        <p:nvPicPr>
          <p:cNvPr id="5"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numéro de diapositive 5"/>
          <p:cNvSpPr>
            <a:spLocks noGrp="1"/>
          </p:cNvSpPr>
          <p:nvPr>
            <p:ph type="sldNum" sz="quarter" idx="12"/>
          </p:nvPr>
        </p:nvSpPr>
        <p:spPr/>
        <p:txBody>
          <a:bodyPr/>
          <a:lstStyle/>
          <a:p>
            <a:fld id="{A6975CB3-950E-4025-A1C5-3373A41C9E6B}" type="slidenum">
              <a:rPr lang="fr-FR" smtClean="0"/>
              <a:pPr/>
              <a:t>66</a:t>
            </a:fld>
            <a:endParaRPr lang="fr-FR" dirty="0">
              <a:solidFill>
                <a:schemeClr val="bg1"/>
              </a:solidFill>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662" y="2239676"/>
            <a:ext cx="4273950" cy="3206367"/>
          </a:xfrm>
          <a:prstGeom prst="rect">
            <a:avLst/>
          </a:prstGeom>
        </p:spPr>
      </p:pic>
    </p:spTree>
    <p:extLst>
      <p:ext uri="{BB962C8B-B14F-4D97-AF65-F5344CB8AC3E}">
        <p14:creationId xmlns:p14="http://schemas.microsoft.com/office/powerpoint/2010/main" val="9729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tramway pollue-t-il l’air ? </a:t>
            </a:r>
          </a:p>
        </p:txBody>
      </p:sp>
      <p:sp>
        <p:nvSpPr>
          <p:cNvPr id="3" name="Espace réservé du contenu 2"/>
          <p:cNvSpPr>
            <a:spLocks noGrp="1"/>
          </p:cNvSpPr>
          <p:nvPr>
            <p:ph sz="quarter" idx="4"/>
          </p:nvPr>
        </p:nvSpPr>
        <p:spPr/>
        <p:txBody>
          <a:bodyPr/>
          <a:lstStyle/>
          <a:p>
            <a:pPr marL="0" indent="0" fontAlgn="base">
              <a:lnSpc>
                <a:spcPct val="100000"/>
              </a:lnSpc>
              <a:spcBef>
                <a:spcPct val="0"/>
              </a:spcBef>
              <a:spcAft>
                <a:spcPct val="0"/>
              </a:spcAft>
              <a:buNone/>
            </a:pPr>
            <a:r>
              <a:rPr lang="fr-FR" altLang="fr-FR" sz="2000" dirty="0"/>
              <a:t>Le </a:t>
            </a:r>
            <a:r>
              <a:rPr lang="fr-FR" altLang="fr-FR" sz="2000" b="1" dirty="0"/>
              <a:t>tramway</a:t>
            </a:r>
            <a:r>
              <a:rPr lang="fr-FR" altLang="fr-FR" sz="2000" dirty="0"/>
              <a:t> ne pollue pas l’air car il fonctionne avec l’électricité. </a:t>
            </a:r>
            <a:r>
              <a:rPr lang="fr-FR" sz="2000" dirty="0"/>
              <a:t>Un tramway peut transporter environ </a:t>
            </a:r>
            <a:r>
              <a:rPr lang="fr-FR" sz="2000" b="1" dirty="0"/>
              <a:t>200 personnes.</a:t>
            </a:r>
            <a:endParaRPr lang="fr-FR" dirty="0"/>
          </a:p>
          <a:p>
            <a:pPr marL="0" indent="0" fontAlgn="base">
              <a:lnSpc>
                <a:spcPct val="100000"/>
              </a:lnSpc>
              <a:spcBef>
                <a:spcPct val="0"/>
              </a:spcBef>
              <a:spcAft>
                <a:spcPct val="0"/>
              </a:spcAft>
              <a:buNone/>
            </a:pPr>
            <a:endParaRPr lang="fr-FR" altLang="fr-FR" dirty="0"/>
          </a:p>
          <a:p>
            <a:pPr marL="0" indent="0" fontAlgn="base">
              <a:lnSpc>
                <a:spcPct val="100000"/>
              </a:lnSpc>
              <a:spcBef>
                <a:spcPct val="0"/>
              </a:spcBef>
              <a:spcAft>
                <a:spcPct val="0"/>
              </a:spcAft>
              <a:buNone/>
            </a:pPr>
            <a:r>
              <a:rPr lang="fr-FR" altLang="fr-FR" dirty="0"/>
              <a:t>Mais a</a:t>
            </a:r>
            <a:r>
              <a:rPr lang="fr-FR" altLang="fr-FR" sz="2000" dirty="0"/>
              <a:t>ttention : </a:t>
            </a:r>
          </a:p>
          <a:p>
            <a:pPr marL="0" indent="0" fontAlgn="base">
              <a:lnSpc>
                <a:spcPct val="100000"/>
              </a:lnSpc>
              <a:spcBef>
                <a:spcPct val="0"/>
              </a:spcBef>
              <a:spcAft>
                <a:spcPct val="0"/>
              </a:spcAft>
              <a:buNone/>
            </a:pPr>
            <a:r>
              <a:rPr lang="fr-FR" altLang="fr-FR" sz="2000" dirty="0"/>
              <a:t>L’énergie électrique peut polluer l’air au moment de sa production</a:t>
            </a:r>
            <a:r>
              <a:rPr lang="fr-FR" altLang="fr-FR" dirty="0"/>
              <a:t>.</a:t>
            </a:r>
            <a:endParaRPr 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67</a:t>
            </a:fld>
            <a:endParaRPr lang="fr-FR"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613" y="2678545"/>
            <a:ext cx="4803653" cy="3380509"/>
          </a:xfrm>
          <a:prstGeom prst="rect">
            <a:avLst/>
          </a:prstGeom>
        </p:spPr>
      </p:pic>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7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bateau à moteur pollue-t-il l’air ? </a:t>
            </a:r>
          </a:p>
        </p:txBody>
      </p:sp>
      <p:sp>
        <p:nvSpPr>
          <p:cNvPr id="3" name="Espace réservé du contenu 2"/>
          <p:cNvSpPr>
            <a:spLocks noGrp="1"/>
          </p:cNvSpPr>
          <p:nvPr>
            <p:ph sz="quarter" idx="4"/>
          </p:nvPr>
        </p:nvSpPr>
        <p:spPr/>
        <p:txBody>
          <a:bodyPr/>
          <a:lstStyle/>
          <a:p>
            <a:pPr marL="0" indent="0" fontAlgn="base">
              <a:lnSpc>
                <a:spcPct val="100000"/>
              </a:lnSpc>
              <a:spcBef>
                <a:spcPct val="0"/>
              </a:spcBef>
              <a:spcAft>
                <a:spcPct val="0"/>
              </a:spcAft>
              <a:buNone/>
            </a:pPr>
            <a:r>
              <a:rPr lang="fr-FR" altLang="fr-FR" sz="2000" dirty="0"/>
              <a:t>La majorité des bateaux à moteur polluent l’air car ils utilisent un </a:t>
            </a:r>
            <a:r>
              <a:rPr lang="fr-FR" altLang="fr-FR" sz="2000" b="1" dirty="0"/>
              <a:t>combustible polluant </a:t>
            </a:r>
            <a:r>
              <a:rPr lang="fr-FR" altLang="fr-FR" sz="2000" dirty="0"/>
              <a:t>dérivé du pétrole.</a:t>
            </a:r>
          </a:p>
          <a:p>
            <a:pPr marL="0" indent="0" fontAlgn="base">
              <a:lnSpc>
                <a:spcPct val="100000"/>
              </a:lnSpc>
              <a:spcBef>
                <a:spcPct val="0"/>
              </a:spcBef>
              <a:spcAft>
                <a:spcPct val="0"/>
              </a:spcAft>
              <a:buNone/>
            </a:pPr>
            <a:endParaRPr lang="fr-FR" altLang="fr-FR" sz="2000" dirty="0"/>
          </a:p>
          <a:p>
            <a:pPr marL="0" indent="0" fontAlgn="base">
              <a:lnSpc>
                <a:spcPct val="100000"/>
              </a:lnSpc>
              <a:spcBef>
                <a:spcPct val="0"/>
              </a:spcBef>
              <a:spcAft>
                <a:spcPct val="0"/>
              </a:spcAft>
              <a:buNone/>
            </a:pPr>
            <a:r>
              <a:rPr lang="fr-FR" altLang="fr-FR" sz="2000" dirty="0"/>
              <a:t>Mais attention : </a:t>
            </a:r>
          </a:p>
          <a:p>
            <a:pPr marL="0" indent="0" fontAlgn="base">
              <a:lnSpc>
                <a:spcPct val="100000"/>
              </a:lnSpc>
              <a:spcBef>
                <a:spcPct val="0"/>
              </a:spcBef>
              <a:spcAft>
                <a:spcPct val="0"/>
              </a:spcAft>
              <a:buNone/>
            </a:pPr>
            <a:r>
              <a:rPr lang="fr-FR" altLang="fr-FR" dirty="0"/>
              <a:t>L</a:t>
            </a:r>
            <a:r>
              <a:rPr lang="fr-FR" altLang="fr-FR" sz="2000" dirty="0"/>
              <a:t>es bateaux électriques de petites tailles (qui font leur apparition), les bateaux solaires et les voiliers ne polluent pas l’air.</a:t>
            </a:r>
          </a:p>
          <a:p>
            <a:pPr marL="0" indent="0" fontAlgn="base">
              <a:lnSpc>
                <a:spcPct val="100000"/>
              </a:lnSpc>
              <a:spcBef>
                <a:spcPct val="0"/>
              </a:spcBef>
              <a:spcAft>
                <a:spcPct val="0"/>
              </a:spcAft>
              <a:buNone/>
            </a:pPr>
            <a:endParaRPr lang="fr-FR" alt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68</a:t>
            </a:fld>
            <a:endParaRPr lang="fr-FR" dirty="0">
              <a:solidFill>
                <a:schemeClr val="bg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45" y="1283855"/>
            <a:ext cx="5163127" cy="5163127"/>
          </a:xfrm>
          <a:prstGeom prst="rect">
            <a:avLst/>
          </a:prstGeom>
        </p:spPr>
      </p:pic>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9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vélo pollue-t-il l’air ? </a:t>
            </a:r>
          </a:p>
        </p:txBody>
      </p:sp>
      <p:sp>
        <p:nvSpPr>
          <p:cNvPr id="3" name="Espace réservé du contenu 2"/>
          <p:cNvSpPr>
            <a:spLocks noGrp="1"/>
          </p:cNvSpPr>
          <p:nvPr>
            <p:ph sz="quarter" idx="4"/>
          </p:nvPr>
        </p:nvSpPr>
        <p:spPr>
          <a:xfrm>
            <a:off x="6322866" y="2069236"/>
            <a:ext cx="5032522" cy="4120427"/>
          </a:xfrm>
        </p:spPr>
        <p:txBody>
          <a:bodyPr/>
          <a:lstStyle/>
          <a:p>
            <a:pPr marL="0" indent="0" fontAlgn="base">
              <a:lnSpc>
                <a:spcPct val="100000"/>
              </a:lnSpc>
              <a:spcBef>
                <a:spcPct val="0"/>
              </a:spcBef>
              <a:spcAft>
                <a:spcPct val="0"/>
              </a:spcAft>
              <a:buNone/>
            </a:pPr>
            <a:r>
              <a:rPr lang="fr-FR" altLang="fr-FR" sz="2000" dirty="0"/>
              <a:t>Le vélo ne pollue pas l’air car il utilise </a:t>
            </a:r>
            <a:r>
              <a:rPr lang="fr-FR" altLang="fr-FR" sz="2000" b="1" dirty="0"/>
              <a:t>l’énergie humaine </a:t>
            </a:r>
            <a:r>
              <a:rPr lang="fr-FR" altLang="fr-FR" sz="2000" dirty="0"/>
              <a:t>! Pédaler c’est bon pour la santé.</a:t>
            </a:r>
          </a:p>
          <a:p>
            <a:pPr marL="0" indent="0" fontAlgn="base">
              <a:lnSpc>
                <a:spcPct val="100000"/>
              </a:lnSpc>
              <a:spcBef>
                <a:spcPct val="0"/>
              </a:spcBef>
              <a:spcAft>
                <a:spcPct val="0"/>
              </a:spcAft>
              <a:buNone/>
            </a:pPr>
            <a:endParaRPr lang="fr-FR" altLang="fr-FR" sz="2000" dirty="0"/>
          </a:p>
          <a:p>
            <a:pPr marL="0" indent="0" fontAlgn="base">
              <a:lnSpc>
                <a:spcPct val="100000"/>
              </a:lnSpc>
              <a:spcBef>
                <a:spcPct val="0"/>
              </a:spcBef>
              <a:spcAft>
                <a:spcPct val="0"/>
              </a:spcAft>
              <a:buNone/>
            </a:pPr>
            <a:r>
              <a:rPr lang="fr-FR" altLang="fr-FR" sz="2000" dirty="0"/>
              <a:t>A savoir : </a:t>
            </a:r>
          </a:p>
          <a:p>
            <a:pPr marL="0" indent="0" fontAlgn="base">
              <a:lnSpc>
                <a:spcPct val="100000"/>
              </a:lnSpc>
              <a:spcBef>
                <a:spcPct val="0"/>
              </a:spcBef>
              <a:spcAft>
                <a:spcPct val="0"/>
              </a:spcAft>
              <a:buNone/>
            </a:pPr>
            <a:r>
              <a:rPr lang="fr-FR" altLang="fr-FR" dirty="0"/>
              <a:t>I</a:t>
            </a:r>
            <a:r>
              <a:rPr lang="fr-FR" altLang="fr-FR" sz="2000" dirty="0"/>
              <a:t>l existe aussi des vélos électriques.</a:t>
            </a:r>
          </a:p>
          <a:p>
            <a:pPr marL="0" indent="0" fontAlgn="base">
              <a:lnSpc>
                <a:spcPct val="100000"/>
              </a:lnSpc>
              <a:spcBef>
                <a:spcPct val="0"/>
              </a:spcBef>
              <a:spcAft>
                <a:spcPct val="0"/>
              </a:spcAft>
              <a:buNone/>
            </a:pPr>
            <a:endParaRPr lang="fr-FR" alt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69</a:t>
            </a:fld>
            <a:endParaRPr lang="fr-FR" dirty="0">
              <a:solidFill>
                <a:schemeClr val="bg1"/>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481" y="1366981"/>
            <a:ext cx="2793378" cy="5038437"/>
          </a:xfrm>
          <a:prstGeom prst="rect">
            <a:avLst/>
          </a:prstGeom>
        </p:spPr>
      </p:pic>
      <p:pic>
        <p:nvPicPr>
          <p:cNvPr id="9"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2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695" y="5330014"/>
            <a:ext cx="767773" cy="900000"/>
          </a:xfrm>
          <a:prstGeom prst="rect">
            <a:avLst/>
          </a:prstGeom>
        </p:spPr>
      </p:pic>
      <p:pic>
        <p:nvPicPr>
          <p:cNvPr id="16"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611" y="4097942"/>
            <a:ext cx="767773" cy="900000"/>
          </a:xfrm>
          <a:prstGeom prst="rect">
            <a:avLst/>
          </a:prstGeom>
        </p:spPr>
      </p:pic>
      <p:pic>
        <p:nvPicPr>
          <p:cNvPr id="19"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828" y="1637147"/>
            <a:ext cx="767773" cy="900000"/>
          </a:xfrm>
          <a:prstGeom prst="rect">
            <a:avLst/>
          </a:prstGeom>
        </p:spPr>
      </p:pic>
      <p:pic>
        <p:nvPicPr>
          <p:cNvPr id="15" name="Image 2"/>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2902828" y="2865870"/>
            <a:ext cx="763508" cy="900000"/>
          </a:xfrm>
          <a:prstGeom prst="rect">
            <a:avLst/>
          </a:prstGeom>
        </p:spPr>
      </p:pic>
      <p:pic>
        <p:nvPicPr>
          <p:cNvPr id="72"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8393" y="5233641"/>
            <a:ext cx="842212" cy="885374"/>
          </a:xfrm>
          <a:prstGeom prst="rect">
            <a:avLst/>
          </a:prstGeom>
        </p:spPr>
      </p:pic>
      <p:pic>
        <p:nvPicPr>
          <p:cNvPr id="102"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08393" y="4142463"/>
            <a:ext cx="756857" cy="759706"/>
          </a:xfrm>
          <a:prstGeom prst="rect">
            <a:avLst/>
          </a:prstGeom>
        </p:spPr>
      </p:pic>
      <p:pic>
        <p:nvPicPr>
          <p:cNvPr id="101"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08393" y="2907211"/>
            <a:ext cx="756857" cy="759706"/>
          </a:xfrm>
          <a:prstGeom prst="rect">
            <a:avLst/>
          </a:prstGeom>
        </p:spPr>
      </p:pic>
      <p:pic>
        <p:nvPicPr>
          <p:cNvPr id="70"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08393" y="1707294"/>
            <a:ext cx="756857" cy="759706"/>
          </a:xfrm>
          <a:prstGeom prst="rect">
            <a:avLst/>
          </a:prstGeom>
        </p:spPr>
      </p:pic>
      <p:sp>
        <p:nvSpPr>
          <p:cNvPr id="18" name="Rectangle 100L"/>
          <p:cNvSpPr/>
          <p:nvPr/>
        </p:nvSpPr>
        <p:spPr bwMode="auto">
          <a:xfrm>
            <a:off x="1919288" y="1268413"/>
            <a:ext cx="3225800" cy="216058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latin typeface="Candara" panose="020E0502030303020204" pitchFamily="34" charset="0"/>
            </a:endParaRPr>
          </a:p>
        </p:txBody>
      </p:sp>
      <p:sp>
        <p:nvSpPr>
          <p:cNvPr id="71" name="Rectangle 70"/>
          <p:cNvSpPr/>
          <p:nvPr/>
        </p:nvSpPr>
        <p:spPr bwMode="auto">
          <a:xfrm>
            <a:off x="5585062" y="2043316"/>
            <a:ext cx="3008312" cy="180181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000" b="1">
              <a:solidFill>
                <a:srgbClr val="002060"/>
              </a:solidFill>
              <a:latin typeface="Candara" panose="020E0502030303020204" pitchFamily="34" charset="0"/>
            </a:endParaRPr>
          </a:p>
        </p:txBody>
      </p:sp>
      <p:sp>
        <p:nvSpPr>
          <p:cNvPr id="15403" name="Text100L"/>
          <p:cNvSpPr txBox="1">
            <a:spLocks noChangeArrowheads="1"/>
          </p:cNvSpPr>
          <p:nvPr/>
        </p:nvSpPr>
        <p:spPr bwMode="auto">
          <a:xfrm>
            <a:off x="3841138" y="1764792"/>
            <a:ext cx="3176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2400" b="1" dirty="0">
                <a:latin typeface="+mn-lt"/>
                <a:cs typeface="Calibri" panose="020F0502020204030204" pitchFamily="34" charset="0"/>
              </a:rPr>
              <a:t>100 litres</a:t>
            </a:r>
          </a:p>
        </p:txBody>
      </p:sp>
      <p:sp>
        <p:nvSpPr>
          <p:cNvPr id="77" name="Rectangle 76"/>
          <p:cNvSpPr/>
          <p:nvPr/>
        </p:nvSpPr>
        <p:spPr bwMode="auto">
          <a:xfrm>
            <a:off x="9159637" y="1699072"/>
            <a:ext cx="2855914" cy="180181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15399" name="Text Box 13"/>
          <p:cNvSpPr txBox="1">
            <a:spLocks noChangeArrowheads="1"/>
          </p:cNvSpPr>
          <p:nvPr/>
        </p:nvSpPr>
        <p:spPr bwMode="auto">
          <a:xfrm>
            <a:off x="3836886" y="3015595"/>
            <a:ext cx="3240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6350" indent="-6350" eaLnBrk="1" hangingPunct="1">
              <a:lnSpc>
                <a:spcPct val="100000"/>
              </a:lnSpc>
              <a:spcBef>
                <a:spcPct val="50000"/>
              </a:spcBef>
              <a:buFontTx/>
              <a:buNone/>
              <a:defRPr sz="2400" b="1">
                <a:latin typeface="+mn-lt"/>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dirty="0"/>
              <a:t>1 500 litres</a:t>
            </a:r>
          </a:p>
        </p:txBody>
      </p:sp>
      <p:sp>
        <p:nvSpPr>
          <p:cNvPr id="83" name="Rectangle 82"/>
          <p:cNvSpPr/>
          <p:nvPr/>
        </p:nvSpPr>
        <p:spPr bwMode="auto">
          <a:xfrm>
            <a:off x="5566117" y="4147921"/>
            <a:ext cx="2622550" cy="180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15395" name="Text Box 13"/>
          <p:cNvSpPr txBox="1">
            <a:spLocks noChangeArrowheads="1"/>
          </p:cNvSpPr>
          <p:nvPr/>
        </p:nvSpPr>
        <p:spPr bwMode="auto">
          <a:xfrm>
            <a:off x="3842117" y="4266398"/>
            <a:ext cx="3125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6350" indent="-6350" eaLnBrk="1" hangingPunct="1">
              <a:lnSpc>
                <a:spcPct val="100000"/>
              </a:lnSpc>
              <a:spcBef>
                <a:spcPct val="50000"/>
              </a:spcBef>
              <a:buFontTx/>
              <a:buNone/>
              <a:defRPr sz="2400" b="1">
                <a:latin typeface="+mn-lt"/>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dirty="0"/>
              <a:t>3 000 litres</a:t>
            </a:r>
          </a:p>
        </p:txBody>
      </p:sp>
      <p:sp>
        <p:nvSpPr>
          <p:cNvPr id="15391" name="Text Box 13"/>
          <p:cNvSpPr txBox="1">
            <a:spLocks noChangeArrowheads="1"/>
          </p:cNvSpPr>
          <p:nvPr/>
        </p:nvSpPr>
        <p:spPr bwMode="auto">
          <a:xfrm>
            <a:off x="3836886" y="5507891"/>
            <a:ext cx="3176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6350" indent="-6350" eaLnBrk="1" hangingPunct="1">
              <a:lnSpc>
                <a:spcPct val="100000"/>
              </a:lnSpc>
              <a:spcBef>
                <a:spcPct val="50000"/>
              </a:spcBef>
              <a:buFontTx/>
              <a:buNone/>
              <a:defRPr sz="2400" b="1">
                <a:latin typeface="+mn-lt"/>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dirty="0"/>
              <a:t>15 000 litres</a:t>
            </a:r>
          </a:p>
        </p:txBody>
      </p:sp>
      <p:sp>
        <p:nvSpPr>
          <p:cNvPr id="3" name="Titre 2"/>
          <p:cNvSpPr>
            <a:spLocks noGrp="1"/>
          </p:cNvSpPr>
          <p:nvPr>
            <p:ph type="title"/>
          </p:nvPr>
        </p:nvSpPr>
        <p:spPr/>
        <p:txBody>
          <a:bodyPr/>
          <a:lstStyle/>
          <a:p>
            <a:r>
              <a:rPr lang="fr-FR" altLang="fr-FR" dirty="0"/>
              <a:t>Combien de litres d’air est-ce que je respire approximativement par jour* ?</a:t>
            </a:r>
            <a:br>
              <a:rPr lang="fr-FR" altLang="fr-FR" sz="3600" b="1" dirty="0">
                <a:solidFill>
                  <a:srgbClr val="002060"/>
                </a:solidFill>
                <a:latin typeface="Candara" panose="020E0502030303020204" pitchFamily="34" charset="0"/>
                <a:cs typeface="Arial" panose="020B0604020202020204" pitchFamily="34" charset="0"/>
              </a:rPr>
            </a:br>
            <a:endParaRPr lang="fr-FR" dirty="0"/>
          </a:p>
        </p:txBody>
      </p:sp>
      <p:sp>
        <p:nvSpPr>
          <p:cNvPr id="2" name="Espace réservé du numéro de diapositive 1">
            <a:extLst>
              <a:ext uri="{FF2B5EF4-FFF2-40B4-BE49-F238E27FC236}">
                <a16:creationId xmlns:a16="http://schemas.microsoft.com/office/drawing/2014/main" id="{A3419FD4-B1C7-4F42-B454-211B824F4865}"/>
              </a:ext>
            </a:extLst>
          </p:cNvPr>
          <p:cNvSpPr>
            <a:spLocks noGrp="1"/>
          </p:cNvSpPr>
          <p:nvPr>
            <p:ph type="sldNum" sz="quarter" idx="12"/>
          </p:nvPr>
        </p:nvSpPr>
        <p:spPr/>
        <p:txBody>
          <a:bodyPr/>
          <a:lstStyle/>
          <a:p>
            <a:pPr>
              <a:defRPr/>
            </a:pPr>
            <a:fld id="{50240480-DD0E-42A1-8670-F37586A9812A}" type="slidenum">
              <a:rPr lang="fr-FR" altLang="fr-FR" smtClean="0"/>
              <a:pPr>
                <a:defRPr/>
              </a:pPr>
              <a:t>7</a:t>
            </a:fld>
            <a:endParaRPr lang="fr-FR" altLang="fr-FR"/>
          </a:p>
        </p:txBody>
      </p:sp>
      <p:pic>
        <p:nvPicPr>
          <p:cNvPr id="73" name="Imag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6573960" y="1283884"/>
            <a:ext cx="4013007" cy="536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04F5609A-BB7E-4580-8DF6-9E28201441ED}"/>
              </a:ext>
            </a:extLst>
          </p:cNvPr>
          <p:cNvSpPr/>
          <p:nvPr/>
        </p:nvSpPr>
        <p:spPr>
          <a:xfrm>
            <a:off x="3847074" y="5427445"/>
            <a:ext cx="1958465" cy="622555"/>
          </a:xfrm>
          <a:prstGeom prst="rect">
            <a:avLst/>
          </a:prstGeom>
          <a:noFill/>
          <a:ln w="47625">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6">
            <a:extLst>
              <a:ext uri="{FF2B5EF4-FFF2-40B4-BE49-F238E27FC236}">
                <a16:creationId xmlns:a16="http://schemas.microsoft.com/office/drawing/2014/main" id="{EEEFABD9-F027-C4CD-0FFC-2198D6C728FF}"/>
              </a:ext>
            </a:extLst>
          </p:cNvPr>
          <p:cNvSpPr txBox="1">
            <a:spLocks noChangeArrowheads="1"/>
          </p:cNvSpPr>
          <p:nvPr/>
        </p:nvSpPr>
        <p:spPr bwMode="auto">
          <a:xfrm>
            <a:off x="2120630" y="6218307"/>
            <a:ext cx="9131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400" dirty="0">
                <a:latin typeface="+mn-lt"/>
                <a:cs typeface="Calibri" panose="020F0502020204030204" pitchFamily="34" charset="0"/>
              </a:rPr>
              <a:t>* La quantité d’air exacte que je respire dépend de mon sexe, de ma taille, de ma corpulence et surtout de l'activité physique que je réalise</a:t>
            </a:r>
            <a:r>
              <a:rPr lang="fr-FR" altLang="fr-FR" sz="1400" dirty="0">
                <a:latin typeface="Franklin Gothic Book (Corps)"/>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fltVal val="0"/>
                                          </p:val>
                                        </p:tav>
                                        <p:tav tm="100000">
                                          <p:val>
                                            <p:strVal val="#ppt_w"/>
                                          </p:val>
                                        </p:tav>
                                      </p:tavLst>
                                    </p:anim>
                                    <p:anim calcmode="lin" valueType="num">
                                      <p:cBhvr>
                                        <p:cTn id="8" dur="1000" fill="hold"/>
                                        <p:tgtEl>
                                          <p:spTgt spid="70"/>
                                        </p:tgtEl>
                                        <p:attrNameLst>
                                          <p:attrName>ppt_h</p:attrName>
                                        </p:attrNameLst>
                                      </p:cBhvr>
                                      <p:tavLst>
                                        <p:tav tm="0">
                                          <p:val>
                                            <p:fltVal val="0"/>
                                          </p:val>
                                        </p:tav>
                                        <p:tav tm="100000">
                                          <p:val>
                                            <p:strVal val="#ppt_h"/>
                                          </p:val>
                                        </p:tav>
                                      </p:tavLst>
                                    </p:anim>
                                    <p:anim calcmode="lin" valueType="num">
                                      <p:cBhvr>
                                        <p:cTn id="9" dur="1000" fill="hold"/>
                                        <p:tgtEl>
                                          <p:spTgt spid="70"/>
                                        </p:tgtEl>
                                        <p:attrNameLst>
                                          <p:attrName>style.rotation</p:attrName>
                                        </p:attrNameLst>
                                      </p:cBhvr>
                                      <p:tavLst>
                                        <p:tav tm="0">
                                          <p:val>
                                            <p:fltVal val="90"/>
                                          </p:val>
                                        </p:tav>
                                        <p:tav tm="100000">
                                          <p:val>
                                            <p:fltVal val="0"/>
                                          </p:val>
                                        </p:tav>
                                      </p:tavLst>
                                    </p:anim>
                                    <p:animEffect transition="in" filter="fade">
                                      <p:cBhvr>
                                        <p:cTn id="10" dur="1000"/>
                                        <p:tgtEl>
                                          <p:spTgt spid="70"/>
                                        </p:tgtEl>
                                      </p:cBhvr>
                                    </p:animEffec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1000" fill="hold"/>
                                        <p:tgtEl>
                                          <p:spTgt spid="101"/>
                                        </p:tgtEl>
                                        <p:attrNameLst>
                                          <p:attrName>ppt_w</p:attrName>
                                        </p:attrNameLst>
                                      </p:cBhvr>
                                      <p:tavLst>
                                        <p:tav tm="0">
                                          <p:val>
                                            <p:fltVal val="0"/>
                                          </p:val>
                                        </p:tav>
                                        <p:tav tm="100000">
                                          <p:val>
                                            <p:strVal val="#ppt_w"/>
                                          </p:val>
                                        </p:tav>
                                      </p:tavLst>
                                    </p:anim>
                                    <p:anim calcmode="lin" valueType="num">
                                      <p:cBhvr>
                                        <p:cTn id="17" dur="1000" fill="hold"/>
                                        <p:tgtEl>
                                          <p:spTgt spid="101"/>
                                        </p:tgtEl>
                                        <p:attrNameLst>
                                          <p:attrName>ppt_h</p:attrName>
                                        </p:attrNameLst>
                                      </p:cBhvr>
                                      <p:tavLst>
                                        <p:tav tm="0">
                                          <p:val>
                                            <p:fltVal val="0"/>
                                          </p:val>
                                        </p:tav>
                                        <p:tav tm="100000">
                                          <p:val>
                                            <p:strVal val="#ppt_h"/>
                                          </p:val>
                                        </p:tav>
                                      </p:tavLst>
                                    </p:anim>
                                    <p:anim calcmode="lin" valueType="num">
                                      <p:cBhvr>
                                        <p:cTn id="18" dur="1000" fill="hold"/>
                                        <p:tgtEl>
                                          <p:spTgt spid="101"/>
                                        </p:tgtEl>
                                        <p:attrNameLst>
                                          <p:attrName>style.rotation</p:attrName>
                                        </p:attrNameLst>
                                      </p:cBhvr>
                                      <p:tavLst>
                                        <p:tav tm="0">
                                          <p:val>
                                            <p:fltVal val="90"/>
                                          </p:val>
                                        </p:tav>
                                        <p:tav tm="100000">
                                          <p:val>
                                            <p:fltVal val="0"/>
                                          </p:val>
                                        </p:tav>
                                      </p:tavLst>
                                    </p:anim>
                                    <p:animEffect transition="in" filter="fade">
                                      <p:cBhvr>
                                        <p:cTn id="19" dur="1000"/>
                                        <p:tgtEl>
                                          <p:spTgt spid="101"/>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 calcmode="lin" valueType="num">
                                      <p:cBhvr>
                                        <p:cTn id="27" dur="1000" fill="hold"/>
                                        <p:tgtEl>
                                          <p:spTgt spid="102"/>
                                        </p:tgtEl>
                                        <p:attrNameLst>
                                          <p:attrName>style.rotation</p:attrName>
                                        </p:attrNameLst>
                                      </p:cBhvr>
                                      <p:tavLst>
                                        <p:tav tm="0">
                                          <p:val>
                                            <p:fltVal val="90"/>
                                          </p:val>
                                        </p:tav>
                                        <p:tav tm="100000">
                                          <p:val>
                                            <p:fltVal val="0"/>
                                          </p:val>
                                        </p:tav>
                                      </p:tavLst>
                                    </p:anim>
                                    <p:animEffect transition="in" filter="fade">
                                      <p:cBhvr>
                                        <p:cTn id="28" dur="1000"/>
                                        <p:tgtEl>
                                          <p:spTgt spid="102"/>
                                        </p:tgtEl>
                                      </p:cBhvr>
                                    </p:animEffec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ipe(down)">
                                      <p:cBhvr>
                                        <p:cTn id="34" dur="580">
                                          <p:stCondLst>
                                            <p:cond delay="0"/>
                                          </p:stCondLst>
                                        </p:cTn>
                                        <p:tgtEl>
                                          <p:spTgt spid="72"/>
                                        </p:tgtEl>
                                      </p:cBhvr>
                                    </p:animEffect>
                                    <p:anim calcmode="lin" valueType="num">
                                      <p:cBhvr>
                                        <p:cTn id="35"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40" dur="26">
                                          <p:stCondLst>
                                            <p:cond delay="650"/>
                                          </p:stCondLst>
                                        </p:cTn>
                                        <p:tgtEl>
                                          <p:spTgt spid="72"/>
                                        </p:tgtEl>
                                      </p:cBhvr>
                                      <p:to x="100000" y="60000"/>
                                    </p:animScale>
                                    <p:animScale>
                                      <p:cBhvr>
                                        <p:cTn id="41" dur="166" decel="50000">
                                          <p:stCondLst>
                                            <p:cond delay="676"/>
                                          </p:stCondLst>
                                        </p:cTn>
                                        <p:tgtEl>
                                          <p:spTgt spid="72"/>
                                        </p:tgtEl>
                                      </p:cBhvr>
                                      <p:to x="100000" y="100000"/>
                                    </p:animScale>
                                    <p:animScale>
                                      <p:cBhvr>
                                        <p:cTn id="42" dur="26">
                                          <p:stCondLst>
                                            <p:cond delay="1312"/>
                                          </p:stCondLst>
                                        </p:cTn>
                                        <p:tgtEl>
                                          <p:spTgt spid="72"/>
                                        </p:tgtEl>
                                      </p:cBhvr>
                                      <p:to x="100000" y="80000"/>
                                    </p:animScale>
                                    <p:animScale>
                                      <p:cBhvr>
                                        <p:cTn id="43" dur="166" decel="50000">
                                          <p:stCondLst>
                                            <p:cond delay="1338"/>
                                          </p:stCondLst>
                                        </p:cTn>
                                        <p:tgtEl>
                                          <p:spTgt spid="72"/>
                                        </p:tgtEl>
                                      </p:cBhvr>
                                      <p:to x="100000" y="100000"/>
                                    </p:animScale>
                                    <p:animScale>
                                      <p:cBhvr>
                                        <p:cTn id="44" dur="26">
                                          <p:stCondLst>
                                            <p:cond delay="1642"/>
                                          </p:stCondLst>
                                        </p:cTn>
                                        <p:tgtEl>
                                          <p:spTgt spid="72"/>
                                        </p:tgtEl>
                                      </p:cBhvr>
                                      <p:to x="100000" y="90000"/>
                                    </p:animScale>
                                    <p:animScale>
                                      <p:cBhvr>
                                        <p:cTn id="45" dur="166" decel="50000">
                                          <p:stCondLst>
                                            <p:cond delay="1668"/>
                                          </p:stCondLst>
                                        </p:cTn>
                                        <p:tgtEl>
                                          <p:spTgt spid="72"/>
                                        </p:tgtEl>
                                      </p:cBhvr>
                                      <p:to x="100000" y="100000"/>
                                    </p:animScale>
                                    <p:animScale>
                                      <p:cBhvr>
                                        <p:cTn id="46" dur="26">
                                          <p:stCondLst>
                                            <p:cond delay="1808"/>
                                          </p:stCondLst>
                                        </p:cTn>
                                        <p:tgtEl>
                                          <p:spTgt spid="72"/>
                                        </p:tgtEl>
                                      </p:cBhvr>
                                      <p:to x="100000" y="95000"/>
                                    </p:animScale>
                                    <p:animScale>
                                      <p:cBhvr>
                                        <p:cTn id="47" dur="166" decel="50000">
                                          <p:stCondLst>
                                            <p:cond delay="1834"/>
                                          </p:stCondLst>
                                        </p:cTn>
                                        <p:tgtEl>
                                          <p:spTgt spid="72"/>
                                        </p:tgtEl>
                                      </p:cBhvr>
                                      <p:to x="100000" y="100000"/>
                                    </p:animScale>
                                  </p:childTnLst>
                                </p:cTn>
                              </p:par>
                              <p:par>
                                <p:cTn id="48" presetID="1"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21"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bus pollue-t-il l’air ? </a:t>
            </a:r>
          </a:p>
        </p:txBody>
      </p:sp>
      <p:sp>
        <p:nvSpPr>
          <p:cNvPr id="3" name="Espace réservé du contenu 2"/>
          <p:cNvSpPr>
            <a:spLocks noGrp="1"/>
          </p:cNvSpPr>
          <p:nvPr>
            <p:ph sz="quarter" idx="4"/>
          </p:nvPr>
        </p:nvSpPr>
        <p:spPr>
          <a:xfrm>
            <a:off x="6322865" y="2069236"/>
            <a:ext cx="5170795" cy="4120427"/>
          </a:xfrm>
        </p:spPr>
        <p:txBody>
          <a:bodyPr/>
          <a:lstStyle/>
          <a:p>
            <a:pPr fontAlgn="base">
              <a:spcBef>
                <a:spcPct val="0"/>
              </a:spcBef>
              <a:spcAft>
                <a:spcPct val="0"/>
              </a:spcAft>
              <a:defRPr/>
            </a:pPr>
            <a:r>
              <a:rPr lang="fr-FR" altLang="fr-FR" sz="2000" dirty="0"/>
              <a:t>La majorité des bus polluent l’air car ils utilisent un combustible polluant comme le diesel, l’essence, ou le gaz. </a:t>
            </a:r>
            <a:r>
              <a:rPr lang="fr-FR" dirty="0"/>
              <a:t>Le bus est un moyen de transport collectif : il peut transporter en </a:t>
            </a:r>
            <a:r>
              <a:rPr lang="fr-FR" b="1" dirty="0"/>
              <a:t>moyenne 50 à 100 personnes </a:t>
            </a:r>
            <a:r>
              <a:rPr lang="fr-FR" dirty="0"/>
              <a:t>! </a:t>
            </a:r>
            <a:endParaRPr lang="fr-FR" altLang="fr-FR" sz="2000" dirty="0"/>
          </a:p>
          <a:p>
            <a:pPr marL="0" indent="0" fontAlgn="base">
              <a:lnSpc>
                <a:spcPct val="100000"/>
              </a:lnSpc>
              <a:spcBef>
                <a:spcPct val="0"/>
              </a:spcBef>
              <a:spcAft>
                <a:spcPct val="0"/>
              </a:spcAft>
              <a:buNone/>
              <a:defRPr/>
            </a:pPr>
            <a:endParaRPr lang="fr-FR" altLang="fr-FR" sz="2000" dirty="0"/>
          </a:p>
          <a:p>
            <a:pPr marL="0" indent="0" fontAlgn="base">
              <a:lnSpc>
                <a:spcPct val="100000"/>
              </a:lnSpc>
              <a:spcBef>
                <a:spcPct val="0"/>
              </a:spcBef>
              <a:spcAft>
                <a:spcPct val="0"/>
              </a:spcAft>
              <a:buNone/>
              <a:defRPr/>
            </a:pPr>
            <a:r>
              <a:rPr lang="fr-FR" sz="2000" dirty="0"/>
              <a:t>Mais attention : </a:t>
            </a:r>
          </a:p>
          <a:p>
            <a:pPr marL="0" indent="0" fontAlgn="base">
              <a:lnSpc>
                <a:spcPct val="100000"/>
              </a:lnSpc>
              <a:spcBef>
                <a:spcPct val="0"/>
              </a:spcBef>
              <a:spcAft>
                <a:spcPct val="0"/>
              </a:spcAft>
              <a:buNone/>
              <a:defRPr/>
            </a:pPr>
            <a:r>
              <a:rPr lang="fr-FR" dirty="0"/>
              <a:t>L</a:t>
            </a:r>
            <a:r>
              <a:rPr lang="fr-FR" sz="2000" dirty="0"/>
              <a:t>es bus qui fonctionnent au gaz naturel de ville (GNV) polluent globalement moins l’air que ceux qui utilisent du diesel ou de l’essence. Certains bus fonctionnent aussi à l’électricité (trolleybus et certains minibus).</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70</a:t>
            </a:fld>
            <a:endParaRPr lang="fr-FR" dirty="0">
              <a:solidFill>
                <a:schemeClr val="bg1"/>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222" y="3009900"/>
            <a:ext cx="4310409" cy="2625484"/>
          </a:xfrm>
          <a:prstGeom prst="rect">
            <a:avLst/>
          </a:prstGeom>
        </p:spPr>
      </p:pic>
      <p:pic>
        <p:nvPicPr>
          <p:cNvPr id="9"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29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métro pollue-t-il l’air ? </a:t>
            </a:r>
          </a:p>
        </p:txBody>
      </p:sp>
      <p:pic>
        <p:nvPicPr>
          <p:cNvPr id="26" name="Image 10">
            <a:extLst>
              <a:ext uri="{FF2B5EF4-FFF2-40B4-BE49-F238E27FC236}">
                <a16:creationId xmlns:a16="http://schemas.microsoft.com/office/drawing/2014/main" id="{E6C9BCF3-DA4E-4AB8-949A-0A286B6EE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96557" y="2531582"/>
            <a:ext cx="4787752" cy="279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sz="quarter" idx="4"/>
          </p:nvPr>
        </p:nvSpPr>
        <p:spPr/>
        <p:txBody>
          <a:bodyPr/>
          <a:lstStyle/>
          <a:p>
            <a:pPr fontAlgn="base">
              <a:spcBef>
                <a:spcPct val="0"/>
              </a:spcBef>
              <a:spcAft>
                <a:spcPct val="0"/>
              </a:spcAft>
              <a:defRPr/>
            </a:pPr>
            <a:r>
              <a:rPr lang="fr-FR" altLang="fr-FR" sz="2000" dirty="0"/>
              <a:t>Le métro ne pollue pas l’air car il fonctionne avec l’</a:t>
            </a:r>
            <a:r>
              <a:rPr lang="fr-FR" altLang="fr-FR" sz="2000" b="1" dirty="0"/>
              <a:t>électricité</a:t>
            </a:r>
            <a:r>
              <a:rPr lang="fr-FR" altLang="fr-FR" sz="2000" dirty="0"/>
              <a:t>.</a:t>
            </a:r>
            <a:r>
              <a:rPr lang="fr-FR" altLang="fr-FR" dirty="0"/>
              <a:t> </a:t>
            </a:r>
            <a:r>
              <a:rPr lang="fr-FR" altLang="fr-FR" sz="2000" dirty="0"/>
              <a:t>Il permet de réduire le nombre de voitures sur les routes. </a:t>
            </a:r>
            <a:r>
              <a:rPr lang="fr-FR" dirty="0"/>
              <a:t>Un métro peut transporter </a:t>
            </a:r>
            <a:r>
              <a:rPr lang="fr-FR" b="1" dirty="0"/>
              <a:t>environ 450 personnes</a:t>
            </a:r>
            <a:r>
              <a:rPr lang="fr-FR" dirty="0"/>
              <a:t>.</a:t>
            </a:r>
            <a:endParaRPr lang="fr-FR" altLang="fr-FR" sz="2000" dirty="0"/>
          </a:p>
          <a:p>
            <a:pPr marL="0" lvl="0" indent="0" fontAlgn="base">
              <a:lnSpc>
                <a:spcPct val="100000"/>
              </a:lnSpc>
              <a:spcBef>
                <a:spcPct val="0"/>
              </a:spcBef>
              <a:spcAft>
                <a:spcPct val="0"/>
              </a:spcAft>
              <a:buNone/>
              <a:defRPr/>
            </a:pPr>
            <a:endParaRPr lang="fr-FR" altLang="fr-FR" sz="2000" dirty="0"/>
          </a:p>
          <a:p>
            <a:pPr marL="0" lvl="0" indent="0" fontAlgn="base">
              <a:lnSpc>
                <a:spcPct val="100000"/>
              </a:lnSpc>
              <a:spcBef>
                <a:spcPct val="0"/>
              </a:spcBef>
              <a:spcAft>
                <a:spcPct val="0"/>
              </a:spcAft>
              <a:buNone/>
              <a:defRPr/>
            </a:pPr>
            <a:r>
              <a:rPr lang="fr-FR" altLang="fr-FR" sz="2000" dirty="0"/>
              <a:t>Il fonctionne majoritairement dans un espace fermé et son système de freinage est polluant. La pollution de l’air peut donc s’accumuler dans cet espace.</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71</a:t>
            </a:fld>
            <a:endParaRPr lang="fr-FR" dirty="0">
              <a:solidFill>
                <a:schemeClr val="bg1"/>
              </a:solidFill>
            </a:endParaRPr>
          </a:p>
        </p:txBody>
      </p:sp>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74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camion pollue-t-il l’air ? </a:t>
            </a:r>
          </a:p>
        </p:txBody>
      </p:sp>
      <p:sp>
        <p:nvSpPr>
          <p:cNvPr id="3" name="Espace réservé du contenu 2"/>
          <p:cNvSpPr>
            <a:spLocks noGrp="1"/>
          </p:cNvSpPr>
          <p:nvPr>
            <p:ph sz="quarter" idx="4"/>
          </p:nvPr>
        </p:nvSpPr>
        <p:spPr/>
        <p:txBody>
          <a:bodyPr/>
          <a:lstStyle/>
          <a:p>
            <a:pPr fontAlgn="base">
              <a:spcBef>
                <a:spcPct val="0"/>
              </a:spcBef>
              <a:spcAft>
                <a:spcPct val="0"/>
              </a:spcAft>
              <a:defRPr/>
            </a:pPr>
            <a:r>
              <a:rPr lang="fr-FR" altLang="fr-FR" sz="2000" dirty="0">
                <a:latin typeface="Calibri" panose="020F0502020204030204" pitchFamily="34" charset="0"/>
              </a:rPr>
              <a:t>La majorité des camions polluent l’air car ils utilisent un </a:t>
            </a:r>
            <a:r>
              <a:rPr lang="fr-FR" altLang="fr-FR" sz="2000" b="1" dirty="0">
                <a:latin typeface="Calibri" panose="020F0502020204030204" pitchFamily="34" charset="0"/>
              </a:rPr>
              <a:t>combustible polluant </a:t>
            </a:r>
            <a:r>
              <a:rPr lang="fr-FR" altLang="fr-FR" sz="2000" dirty="0">
                <a:latin typeface="Calibri" panose="020F0502020204030204" pitchFamily="34" charset="0"/>
              </a:rPr>
              <a:t>comme l’essence ou le diesel.</a:t>
            </a:r>
            <a:r>
              <a:rPr lang="fr-FR" altLang="fr-FR" dirty="0">
                <a:latin typeface="Calibri" panose="020F0502020204030204" pitchFamily="34" charset="0"/>
              </a:rPr>
              <a:t> </a:t>
            </a:r>
            <a:r>
              <a:rPr lang="fr-FR" altLang="fr-FR" sz="2000" dirty="0">
                <a:latin typeface="Calibri" panose="020F0502020204030204" pitchFamily="34" charset="0"/>
              </a:rPr>
              <a:t>Le camion peut être assez polluant du fait de sa masse.</a:t>
            </a:r>
          </a:p>
          <a:p>
            <a:pPr marL="0" lvl="0" indent="0" fontAlgn="base">
              <a:lnSpc>
                <a:spcPct val="100000"/>
              </a:lnSpc>
              <a:spcBef>
                <a:spcPct val="0"/>
              </a:spcBef>
              <a:spcAft>
                <a:spcPct val="0"/>
              </a:spcAft>
              <a:buNone/>
              <a:defRPr/>
            </a:pPr>
            <a:endParaRPr lang="fr-FR" altLang="fr-FR" dirty="0">
              <a:latin typeface="Calibri" panose="020F0502020204030204" pitchFamily="34" charset="0"/>
            </a:endParaRPr>
          </a:p>
          <a:p>
            <a:pPr marL="0" lvl="0" indent="0" fontAlgn="base">
              <a:lnSpc>
                <a:spcPct val="100000"/>
              </a:lnSpc>
              <a:spcBef>
                <a:spcPct val="0"/>
              </a:spcBef>
              <a:spcAft>
                <a:spcPct val="0"/>
              </a:spcAft>
              <a:buNone/>
              <a:defRPr/>
            </a:pPr>
            <a:r>
              <a:rPr lang="fr-FR" altLang="fr-FR" sz="2000" dirty="0">
                <a:latin typeface="Calibri" panose="020F0502020204030204" pitchFamily="34" charset="0"/>
              </a:rPr>
              <a:t>En général, plus un véhicule est lourd, plus il pollue. </a:t>
            </a:r>
          </a:p>
          <a:p>
            <a:pPr marL="0" lvl="0" indent="0" fontAlgn="base">
              <a:lnSpc>
                <a:spcPct val="100000"/>
              </a:lnSpc>
              <a:spcBef>
                <a:spcPct val="0"/>
              </a:spcBef>
              <a:spcAft>
                <a:spcPct val="0"/>
              </a:spcAft>
              <a:buNone/>
              <a:defRPr/>
            </a:pPr>
            <a:endParaRPr lang="fr-FR" altLang="fr-FR" dirty="0">
              <a:latin typeface="Calibri" panose="020F0502020204030204" pitchFamily="34" charset="0"/>
            </a:endParaRPr>
          </a:p>
          <a:p>
            <a:r>
              <a:rPr lang="fr-FR" altLang="fr-FR" dirty="0">
                <a:latin typeface="Calibri" panose="020F0502020204030204" pitchFamily="34" charset="0"/>
              </a:rPr>
              <a:t>Les petits camions électriques commencent à faire leur apparition.</a:t>
            </a:r>
          </a:p>
          <a:p>
            <a:pPr marL="0" indent="0">
              <a:buNone/>
            </a:pPr>
            <a:endParaRPr 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72</a:t>
            </a:fld>
            <a:endParaRPr lang="fr-FR" dirty="0">
              <a:solidFill>
                <a:schemeClr val="bg1"/>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662" y="1690688"/>
            <a:ext cx="4400024" cy="4534110"/>
          </a:xfrm>
          <a:prstGeom prst="rect">
            <a:avLst/>
          </a:prstGeom>
        </p:spPr>
      </p:pic>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0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voiture pollue-t-il l’air ? </a:t>
            </a:r>
          </a:p>
        </p:txBody>
      </p:sp>
      <p:sp>
        <p:nvSpPr>
          <p:cNvPr id="3" name="Espace réservé du contenu 2"/>
          <p:cNvSpPr>
            <a:spLocks noGrp="1"/>
          </p:cNvSpPr>
          <p:nvPr>
            <p:ph sz="quarter" idx="4"/>
          </p:nvPr>
        </p:nvSpPr>
        <p:spPr/>
        <p:txBody>
          <a:bodyPr/>
          <a:lstStyle/>
          <a:p>
            <a:pPr marL="0" lvl="0" indent="0" fontAlgn="base">
              <a:lnSpc>
                <a:spcPct val="100000"/>
              </a:lnSpc>
              <a:spcBef>
                <a:spcPct val="0"/>
              </a:spcBef>
              <a:spcAft>
                <a:spcPct val="0"/>
              </a:spcAft>
              <a:buNone/>
              <a:defRPr/>
            </a:pPr>
            <a:r>
              <a:rPr lang="fr-FR" altLang="fr-FR" sz="2000" dirty="0"/>
              <a:t>La majorité des voitures polluent l’air car elles utilisent un </a:t>
            </a:r>
            <a:r>
              <a:rPr lang="fr-FR" altLang="fr-FR" sz="2000" b="1" dirty="0"/>
              <a:t>combustible polluant </a:t>
            </a:r>
            <a:r>
              <a:rPr lang="fr-FR" altLang="fr-FR" sz="2000" dirty="0"/>
              <a:t>(comme l’essence ou le diesel, issus du pétrole).</a:t>
            </a:r>
          </a:p>
          <a:p>
            <a:pPr marL="0" lvl="0" indent="0" fontAlgn="base">
              <a:lnSpc>
                <a:spcPct val="100000"/>
              </a:lnSpc>
              <a:spcBef>
                <a:spcPct val="0"/>
              </a:spcBef>
              <a:spcAft>
                <a:spcPct val="0"/>
              </a:spcAft>
              <a:buNone/>
              <a:defRPr/>
            </a:pPr>
            <a:endParaRPr lang="fr-FR" altLang="fr-FR" sz="2000" dirty="0"/>
          </a:p>
          <a:p>
            <a:pPr marL="0" lvl="0" indent="0" fontAlgn="base">
              <a:lnSpc>
                <a:spcPct val="100000"/>
              </a:lnSpc>
              <a:spcBef>
                <a:spcPct val="0"/>
              </a:spcBef>
              <a:spcAft>
                <a:spcPct val="0"/>
              </a:spcAft>
              <a:buNone/>
              <a:defRPr/>
            </a:pPr>
            <a:r>
              <a:rPr lang="fr-FR" altLang="fr-FR" sz="2000" dirty="0"/>
              <a:t>Mais attention :</a:t>
            </a:r>
          </a:p>
          <a:p>
            <a:pPr marL="0" lvl="0" indent="0" fontAlgn="base">
              <a:lnSpc>
                <a:spcPct val="100000"/>
              </a:lnSpc>
              <a:spcBef>
                <a:spcPct val="0"/>
              </a:spcBef>
              <a:spcAft>
                <a:spcPct val="0"/>
              </a:spcAft>
              <a:buNone/>
              <a:defRPr/>
            </a:pPr>
            <a:r>
              <a:rPr lang="fr-FR" altLang="fr-FR" sz="2000" dirty="0"/>
              <a:t>Certaines voitures fonctionnent à l’électricité.</a:t>
            </a:r>
          </a:p>
          <a:p>
            <a:pPr marL="0" lvl="0" indent="0" fontAlgn="base">
              <a:lnSpc>
                <a:spcPct val="100000"/>
              </a:lnSpc>
              <a:spcBef>
                <a:spcPct val="0"/>
              </a:spcBef>
              <a:spcAft>
                <a:spcPct val="0"/>
              </a:spcAft>
              <a:buNone/>
              <a:defRPr/>
            </a:pPr>
            <a:endParaRPr lang="fr-FR" altLang="fr-FR" sz="2000" dirty="0"/>
          </a:p>
          <a:p>
            <a:pPr marL="0" indent="0">
              <a:buNone/>
            </a:pPr>
            <a:endParaRPr 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73</a:t>
            </a:fld>
            <a:endParaRPr lang="fr-FR"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662" y="2069236"/>
            <a:ext cx="4456231" cy="3714225"/>
          </a:xfrm>
          <a:prstGeom prst="rect">
            <a:avLst/>
          </a:prstGeom>
        </p:spPr>
      </p:pic>
      <p:pic>
        <p:nvPicPr>
          <p:cNvPr id="9"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08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TGV pollue-t-il l’air ? </a:t>
            </a:r>
          </a:p>
        </p:txBody>
      </p:sp>
      <p:sp>
        <p:nvSpPr>
          <p:cNvPr id="3" name="Espace réservé du contenu 2"/>
          <p:cNvSpPr>
            <a:spLocks noGrp="1"/>
          </p:cNvSpPr>
          <p:nvPr>
            <p:ph sz="quarter" idx="4"/>
          </p:nvPr>
        </p:nvSpPr>
        <p:spPr/>
        <p:txBody>
          <a:bodyPr/>
          <a:lstStyle/>
          <a:p>
            <a:pPr marL="0" lvl="0" indent="0" fontAlgn="base">
              <a:lnSpc>
                <a:spcPct val="100000"/>
              </a:lnSpc>
              <a:spcBef>
                <a:spcPct val="0"/>
              </a:spcBef>
              <a:spcAft>
                <a:spcPct val="0"/>
              </a:spcAft>
              <a:buNone/>
              <a:defRPr/>
            </a:pPr>
            <a:r>
              <a:rPr lang="fr-FR" altLang="fr-FR" sz="2000" dirty="0"/>
              <a:t>Le TGV ne pollue pas l’air car il fonctionne à l’</a:t>
            </a:r>
            <a:r>
              <a:rPr lang="fr-FR" altLang="fr-FR" sz="2000" b="1" dirty="0"/>
              <a:t>électricité</a:t>
            </a:r>
            <a:r>
              <a:rPr lang="fr-FR" altLang="fr-FR" sz="2000" dirty="0"/>
              <a:t>.</a:t>
            </a:r>
            <a:r>
              <a:rPr lang="fr-FR" altLang="fr-FR" dirty="0"/>
              <a:t> </a:t>
            </a:r>
            <a:r>
              <a:rPr lang="fr-FR" altLang="fr-FR" sz="2000" dirty="0"/>
              <a:t>C'est une bonne solution pour préserver l'air quand on se déplace sur de longues distances.</a:t>
            </a:r>
          </a:p>
          <a:p>
            <a:pPr marL="0" lvl="0" indent="0" fontAlgn="base">
              <a:lnSpc>
                <a:spcPct val="100000"/>
              </a:lnSpc>
              <a:spcBef>
                <a:spcPct val="0"/>
              </a:spcBef>
              <a:spcAft>
                <a:spcPct val="0"/>
              </a:spcAft>
              <a:buNone/>
              <a:defRPr/>
            </a:pPr>
            <a:endParaRPr lang="fr-FR" altLang="fr-FR" sz="2000" dirty="0"/>
          </a:p>
          <a:p>
            <a:pPr marL="0" lvl="0" indent="0" fontAlgn="base">
              <a:lnSpc>
                <a:spcPct val="100000"/>
              </a:lnSpc>
              <a:spcBef>
                <a:spcPct val="0"/>
              </a:spcBef>
              <a:spcAft>
                <a:spcPct val="0"/>
              </a:spcAft>
              <a:buNone/>
              <a:defRPr/>
            </a:pPr>
            <a:r>
              <a:rPr lang="fr-FR" altLang="fr-FR" sz="2000" dirty="0"/>
              <a:t>Mais attention </a:t>
            </a:r>
            <a:r>
              <a:rPr lang="fr-FR" altLang="fr-FR" dirty="0"/>
              <a:t>:</a:t>
            </a:r>
            <a:endParaRPr lang="fr-FR" altLang="fr-FR" sz="2000" dirty="0"/>
          </a:p>
          <a:p>
            <a:pPr marL="0" lvl="0" indent="0" fontAlgn="base">
              <a:lnSpc>
                <a:spcPct val="100000"/>
              </a:lnSpc>
              <a:spcBef>
                <a:spcPct val="0"/>
              </a:spcBef>
              <a:spcAft>
                <a:spcPct val="0"/>
              </a:spcAft>
              <a:buNone/>
              <a:defRPr/>
            </a:pPr>
            <a:r>
              <a:rPr lang="fr-FR" altLang="fr-FR" sz="2000" dirty="0"/>
              <a:t>Dans certains pays, les trains utilisent encore un combustible polluant comme le fioul ou le charbon. </a:t>
            </a:r>
            <a:r>
              <a:rPr lang="fr-FR" sz="2000" dirty="0"/>
              <a:t>Un TGV peut transporter </a:t>
            </a:r>
            <a:r>
              <a:rPr lang="fr-FR" sz="2000" b="1" dirty="0"/>
              <a:t>environ 350 à 766 personnes</a:t>
            </a:r>
            <a:r>
              <a:rPr lang="fr-FR" sz="2000" dirty="0"/>
              <a:t>.</a:t>
            </a:r>
          </a:p>
          <a:p>
            <a:pPr marL="0" lvl="0" indent="0" fontAlgn="base">
              <a:lnSpc>
                <a:spcPct val="100000"/>
              </a:lnSpc>
              <a:spcBef>
                <a:spcPct val="0"/>
              </a:spcBef>
              <a:spcAft>
                <a:spcPct val="0"/>
              </a:spcAft>
              <a:buNone/>
              <a:defRPr/>
            </a:pPr>
            <a:endParaRPr lang="fr-FR" altLang="fr-FR" sz="2000" dirty="0"/>
          </a:p>
          <a:p>
            <a:pPr marL="0" lvl="0" indent="0" fontAlgn="base">
              <a:lnSpc>
                <a:spcPct val="100000"/>
              </a:lnSpc>
              <a:spcBef>
                <a:spcPct val="0"/>
              </a:spcBef>
              <a:spcAft>
                <a:spcPct val="0"/>
              </a:spcAft>
              <a:buNone/>
              <a:defRPr/>
            </a:pPr>
            <a:endParaRPr lang="fr-FR" altLang="fr-FR" sz="2000" dirty="0"/>
          </a:p>
          <a:p>
            <a:pPr marL="0" indent="0">
              <a:buNone/>
            </a:pPr>
            <a:endParaRPr lang="fr-FR" sz="2000"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74</a:t>
            </a:fld>
            <a:endParaRPr lang="fr-FR"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468" y="2861840"/>
            <a:ext cx="5069006" cy="2535218"/>
          </a:xfrm>
          <a:prstGeom prst="rect">
            <a:avLst/>
          </a:prstGeom>
        </p:spPr>
      </p:pic>
      <p:pic>
        <p:nvPicPr>
          <p:cNvPr id="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07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75</a:t>
            </a:fld>
            <a:endParaRPr lang="fr-FR" altLang="fr-FR"/>
          </a:p>
        </p:txBody>
      </p:sp>
      <p:sp>
        <p:nvSpPr>
          <p:cNvPr id="2" name="Titre 1"/>
          <p:cNvSpPr>
            <a:spLocks noGrp="1"/>
          </p:cNvSpPr>
          <p:nvPr>
            <p:ph type="title"/>
          </p:nvPr>
        </p:nvSpPr>
        <p:spPr/>
        <p:txBody>
          <a:bodyPr/>
          <a:lstStyle/>
          <a:p>
            <a:r>
              <a:rPr lang="fr-FR" altLang="fr-FR" dirty="0"/>
              <a:t>Qu’est-ce que la combustion ?</a:t>
            </a:r>
            <a:br>
              <a:rPr lang="fr-FR" altLang="fr-FR" dirty="0">
                <a:solidFill>
                  <a:srgbClr val="6E9DD1"/>
                </a:solidFill>
              </a:rPr>
            </a:br>
            <a:endParaRPr lang="fr-FR" dirty="0"/>
          </a:p>
        </p:txBody>
      </p:sp>
      <p:sp>
        <p:nvSpPr>
          <p:cNvPr id="4" name="Espace réservé du contenu 3"/>
          <p:cNvSpPr>
            <a:spLocks noGrp="1"/>
          </p:cNvSpPr>
          <p:nvPr>
            <p:ph sz="quarter" idx="4"/>
          </p:nvPr>
        </p:nvSpPr>
        <p:spPr>
          <a:xfrm>
            <a:off x="6322865" y="2069236"/>
            <a:ext cx="5417791" cy="4120427"/>
          </a:xfrm>
        </p:spPr>
        <p:txBody>
          <a:bodyPr/>
          <a:lstStyle/>
          <a:p>
            <a:pPr marL="0" indent="0">
              <a:buNone/>
              <a:defRPr/>
            </a:pPr>
            <a:r>
              <a:rPr lang="fr-FR" dirty="0">
                <a:cs typeface="Calibri" panose="020F0502020204030204" pitchFamily="34" charset="0"/>
              </a:rPr>
              <a:t>La combustion est l’action de </a:t>
            </a:r>
            <a:r>
              <a:rPr lang="fr-FR" b="1" dirty="0">
                <a:cs typeface="Calibri" panose="020F0502020204030204" pitchFamily="34" charset="0"/>
              </a:rPr>
              <a:t>brûler des matières premières </a:t>
            </a:r>
            <a:r>
              <a:rPr lang="fr-FR" dirty="0">
                <a:cs typeface="Calibri" panose="020F0502020204030204" pitchFamily="34" charset="0"/>
              </a:rPr>
              <a:t>(ex : pétrole, gaz, charbon…) pour créer de la chaleur. Cette chaleur peut être convertie :</a:t>
            </a:r>
          </a:p>
          <a:p>
            <a:pPr marL="285750" indent="-285750">
              <a:buFont typeface="Arial" panose="020B0604020202020204" pitchFamily="34" charset="0"/>
              <a:buChar char="•"/>
              <a:defRPr/>
            </a:pPr>
            <a:r>
              <a:rPr lang="fr-FR" sz="1800" dirty="0">
                <a:cs typeface="Calibri" panose="020F0502020204030204" pitchFamily="34" charset="0"/>
              </a:rPr>
              <a:t>En mouvement (ex : déplacement des véhicules) </a:t>
            </a:r>
          </a:p>
          <a:p>
            <a:pPr marL="285750" indent="-285750">
              <a:buFont typeface="Arial" panose="020B0604020202020204" pitchFamily="34" charset="0"/>
              <a:buChar char="•"/>
              <a:defRPr/>
            </a:pPr>
            <a:r>
              <a:rPr lang="fr-FR" sz="1800" dirty="0">
                <a:cs typeface="Calibri" panose="020F0502020204030204" pitchFamily="34" charset="0"/>
              </a:rPr>
              <a:t>En électricité</a:t>
            </a:r>
          </a:p>
          <a:p>
            <a:pPr marL="285750" indent="-285750">
              <a:buFont typeface="Arial" panose="020B0604020202020204" pitchFamily="34" charset="0"/>
              <a:buChar char="•"/>
              <a:defRPr/>
            </a:pPr>
            <a:r>
              <a:rPr lang="fr-FR" sz="1800" dirty="0">
                <a:cs typeface="Calibri" panose="020F0502020204030204" pitchFamily="34" charset="0"/>
              </a:rPr>
              <a:t>En chaleur (ex : chauffage)</a:t>
            </a:r>
          </a:p>
          <a:p>
            <a:pPr marL="0" indent="0">
              <a:buNone/>
              <a:defRPr/>
            </a:pPr>
            <a:r>
              <a:rPr lang="fr-FR" dirty="0">
                <a:cs typeface="Calibri" panose="020F0502020204030204" pitchFamily="34" charset="0"/>
              </a:rPr>
              <a:t>La combustion a besoin d’un </a:t>
            </a:r>
            <a:r>
              <a:rPr lang="fr-FR" b="1" dirty="0">
                <a:cs typeface="Calibri" panose="020F0502020204030204" pitchFamily="34" charset="0"/>
              </a:rPr>
              <a:t>combustible</a:t>
            </a:r>
            <a:r>
              <a:rPr lang="fr-FR" dirty="0">
                <a:cs typeface="Calibri" panose="020F0502020204030204" pitchFamily="34" charset="0"/>
              </a:rPr>
              <a:t> (ex : bois, papier, …), d’un </a:t>
            </a:r>
            <a:r>
              <a:rPr lang="fr-FR" b="1" dirty="0">
                <a:cs typeface="Calibri" panose="020F0502020204030204" pitchFamily="34" charset="0"/>
              </a:rPr>
              <a:t>comburant</a:t>
            </a:r>
            <a:r>
              <a:rPr lang="fr-FR" dirty="0">
                <a:cs typeface="Calibri" panose="020F0502020204030204" pitchFamily="34" charset="0"/>
              </a:rPr>
              <a:t> (souvent le dioxygène) et d’une </a:t>
            </a:r>
            <a:r>
              <a:rPr lang="fr-FR" b="1" dirty="0">
                <a:cs typeface="Calibri" panose="020F0502020204030204" pitchFamily="34" charset="0"/>
              </a:rPr>
              <a:t>source de chaleur</a:t>
            </a:r>
            <a:r>
              <a:rPr lang="fr-FR" dirty="0">
                <a:cs typeface="Calibri" panose="020F0502020204030204" pitchFamily="34" charset="0"/>
              </a:rPr>
              <a:t>.</a:t>
            </a:r>
          </a:p>
          <a:p>
            <a:pPr marL="0" indent="0">
              <a:buNone/>
              <a:defRPr/>
            </a:pPr>
            <a:r>
              <a:rPr lang="fr-FR" altLang="fr-FR" dirty="0">
                <a:cs typeface="Calibri" panose="020F0502020204030204" pitchFamily="34" charset="0"/>
              </a:rPr>
              <a:t>La combustion pollue l’air.</a:t>
            </a:r>
          </a:p>
          <a:p>
            <a:pPr marL="0" indent="0">
              <a:buNone/>
              <a:defRPr/>
            </a:pPr>
            <a:endParaRPr lang="fr-FR" dirty="0">
              <a:cs typeface="Calibri" panose="020F0502020204030204" pitchFamily="34" charset="0"/>
            </a:endParaRPr>
          </a:p>
          <a:p>
            <a:pPr marL="0" indent="0">
              <a:buNone/>
            </a:pPr>
            <a:endParaRPr lang="fr-FR" dirty="0"/>
          </a:p>
        </p:txBody>
      </p:sp>
      <p:sp>
        <p:nvSpPr>
          <p:cNvPr id="5" name="Espace réservé du contenu 4"/>
          <p:cNvSpPr>
            <a:spLocks noGrp="1"/>
          </p:cNvSpPr>
          <p:nvPr>
            <p:ph sz="quarter" idx="13"/>
          </p:nvPr>
        </p:nvSpPr>
        <p:spPr/>
        <p:txBody>
          <a:bodyPr/>
          <a:lstStyle/>
          <a:p>
            <a:endParaRPr lang="fr-FR"/>
          </a:p>
        </p:txBody>
      </p:sp>
      <p:grpSp>
        <p:nvGrpSpPr>
          <p:cNvPr id="7" name="Groupe 6"/>
          <p:cNvGrpSpPr>
            <a:grpSpLocks/>
          </p:cNvGrpSpPr>
          <p:nvPr/>
        </p:nvGrpSpPr>
        <p:grpSpPr bwMode="auto">
          <a:xfrm>
            <a:off x="1295829" y="5705035"/>
            <a:ext cx="4931349" cy="1197236"/>
            <a:chOff x="8777736" y="3454311"/>
            <a:chExt cx="3732906" cy="803185"/>
          </a:xfrm>
          <a:solidFill>
            <a:schemeClr val="accent5"/>
          </a:solidFill>
        </p:grpSpPr>
        <p:sp>
          <p:nvSpPr>
            <p:cNvPr id="8" name="Ellipse 3"/>
            <p:cNvSpPr/>
            <p:nvPr/>
          </p:nvSpPr>
          <p:spPr>
            <a:xfrm>
              <a:off x="8777736" y="3454311"/>
              <a:ext cx="3732906" cy="80318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9" name="l'épaisseur de la zone respirable"/>
            <p:cNvSpPr txBox="1">
              <a:spLocks noChangeArrowheads="1"/>
            </p:cNvSpPr>
            <p:nvPr/>
          </p:nvSpPr>
          <p:spPr bwMode="auto">
            <a:xfrm>
              <a:off x="8821548" y="3454311"/>
              <a:ext cx="3631437" cy="72266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fr-FR" altLang="fr-FR" sz="1600" dirty="0">
                  <a:solidFill>
                    <a:schemeClr val="bg1"/>
                  </a:solidFill>
                  <a:cs typeface="Calibri" panose="020F0502020204030204" pitchFamily="34" charset="0"/>
                </a:rPr>
                <a:t>Le savais-tu ?</a:t>
              </a:r>
            </a:p>
            <a:p>
              <a:pPr algn="ctr">
                <a:lnSpc>
                  <a:spcPct val="100000"/>
                </a:lnSpc>
                <a:spcBef>
                  <a:spcPct val="0"/>
                </a:spcBef>
                <a:buNone/>
                <a:defRPr/>
              </a:pPr>
              <a:r>
                <a:rPr lang="fr-FR" altLang="fr-FR" sz="1600" dirty="0">
                  <a:solidFill>
                    <a:schemeClr val="bg1"/>
                  </a:solidFill>
                  <a:cs typeface="Calibri" panose="020F0502020204030204" pitchFamily="34" charset="0"/>
                </a:rPr>
                <a:t>La combustion dégage des polluants dangereux pour la santé et le climat. C’est l’une des principales causes de maladies et de décès prématurés.</a:t>
              </a:r>
            </a:p>
          </p:txBody>
        </p:sp>
      </p:grpSp>
      <p:pic>
        <p:nvPicPr>
          <p:cNvPr id="11" name="Image 10">
            <a:extLst>
              <a:ext uri="{FF2B5EF4-FFF2-40B4-BE49-F238E27FC236}">
                <a16:creationId xmlns:a16="http://schemas.microsoft.com/office/drawing/2014/main" id="{1793C638-7123-453A-9EDB-D35677E83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pic>
        <p:nvPicPr>
          <p:cNvPr id="13" name="Image 4">
            <a:hlinkClick r:id="rId4" action="ppaction://hlinksldjump"/>
            <a:extLst>
              <a:ext uri="{FF2B5EF4-FFF2-40B4-BE49-F238E27FC236}">
                <a16:creationId xmlns:a16="http://schemas.microsoft.com/office/drawing/2014/main" id="{8BEE6A03-0C9D-4EA2-A650-9C65A1C83CE9}"/>
              </a:ext>
            </a:extLst>
          </p:cNvPr>
          <p:cNvPicPr>
            <a:picLocks noChangeAspect="1"/>
          </p:cNvPicPr>
          <p:nvPr/>
        </p:nvPicPr>
        <p:blipFill rotWithShape="1">
          <a:blip r:embed="rId5">
            <a:extLst>
              <a:ext uri="{28A0092B-C50C-407E-A947-70E740481C1C}">
                <a14:useLocalDpi xmlns:a14="http://schemas.microsoft.com/office/drawing/2010/main" val="0"/>
              </a:ext>
            </a:extLst>
          </a:blip>
          <a:srcRect l="26258" t="8176" r="19806"/>
          <a:stretch/>
        </p:blipFill>
        <p:spPr bwMode="auto">
          <a:xfrm>
            <a:off x="1815599" y="1027906"/>
            <a:ext cx="4139463" cy="466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D06A2691-A8C1-4B8E-B136-641E42EFB977}"/>
              </a:ext>
            </a:extLst>
          </p:cNvPr>
          <p:cNvSpPr txBox="1"/>
          <p:nvPr/>
        </p:nvSpPr>
        <p:spPr>
          <a:xfrm rot="16200000">
            <a:off x="4182387" y="4000108"/>
            <a:ext cx="3143573" cy="215444"/>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sz="800" i="1" kern="0" dirty="0">
                <a:solidFill>
                  <a:schemeClr val="bg1"/>
                </a:solidFill>
                <a:latin typeface="+mn-lt"/>
              </a:rPr>
              <a:t>Source : </a:t>
            </a:r>
            <a:r>
              <a:rPr lang="fr-FR" altLang="fr-FR" sz="800" i="1" kern="0" dirty="0" err="1">
                <a:solidFill>
                  <a:schemeClr val="bg1"/>
                </a:solidFill>
                <a:latin typeface="+mn-lt"/>
              </a:rPr>
              <a:t>Wikimedia</a:t>
            </a:r>
            <a:r>
              <a:rPr lang="fr-FR" altLang="fr-FR" sz="800" i="1" kern="0" dirty="0">
                <a:solidFill>
                  <a:schemeClr val="bg1"/>
                </a:solidFill>
                <a:latin typeface="+mn-lt"/>
              </a:rPr>
              <a:t> </a:t>
            </a:r>
            <a:r>
              <a:rPr lang="fr-FR" altLang="fr-FR" sz="800" i="1" kern="0" dirty="0" err="1">
                <a:solidFill>
                  <a:schemeClr val="bg1"/>
                </a:solidFill>
                <a:latin typeface="+mn-lt"/>
              </a:rPr>
              <a:t>commons</a:t>
            </a:r>
            <a:endParaRPr lang="fr-FR" altLang="fr-FR" sz="800" i="1" kern="0" dirty="0">
              <a:solidFill>
                <a:schemeClr val="bg1"/>
              </a:solidFill>
              <a:latin typeface="+mn-lt"/>
            </a:endParaRPr>
          </a:p>
        </p:txBody>
      </p:sp>
    </p:spTree>
    <p:extLst>
      <p:ext uri="{BB962C8B-B14F-4D97-AF65-F5344CB8AC3E}">
        <p14:creationId xmlns:p14="http://schemas.microsoft.com/office/powerpoint/2010/main" val="4195835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DE.E.G.B.H</a:t>
            </a:r>
            <a:endParaRPr lang="fr-FR" altLang="fr-FR" sz="1000" dirty="0">
              <a:latin typeface="+mn-lt"/>
              <a:cs typeface="Arial" panose="020B0604020202020204" pitchFamily="34" charset="0"/>
            </a:endParaRPr>
          </a:p>
        </p:txBody>
      </p:sp>
      <p:sp>
        <p:nvSpPr>
          <p:cNvPr id="59406"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59407" name="Rectangle 1"/>
          <p:cNvSpPr>
            <a:spLocks noChangeArrowheads="1"/>
          </p:cNvSpPr>
          <p:nvPr/>
        </p:nvSpPr>
        <p:spPr bwMode="auto">
          <a:xfrm>
            <a:off x="7115469"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latin typeface="Corbel" panose="020B0503020204020204" pitchFamily="34" charset="0"/>
            </a:endParaRPr>
          </a:p>
        </p:txBody>
      </p:sp>
      <p:sp>
        <p:nvSpPr>
          <p:cNvPr id="3" name="Titre 2"/>
          <p:cNvSpPr>
            <a:spLocks noGrp="1"/>
          </p:cNvSpPr>
          <p:nvPr>
            <p:ph type="title"/>
          </p:nvPr>
        </p:nvSpPr>
        <p:spPr>
          <a:prstGeom prst="rect">
            <a:avLst/>
          </a:prstGeom>
        </p:spPr>
        <p:txBody>
          <a:bodyPr/>
          <a:lstStyle/>
          <a:p>
            <a:r>
              <a:rPr lang="fr-FR" dirty="0">
                <a:cs typeface="Arial" charset="0"/>
              </a:rPr>
              <a:t>Quels types d’énergies les plus connus les véhicules utilisent-ils ?</a:t>
            </a:r>
            <a:br>
              <a:rPr lang="fr-FR" dirty="0">
                <a:solidFill>
                  <a:srgbClr val="6E9DD1"/>
                </a:solidFill>
              </a:rPr>
            </a:br>
            <a:endParaRPr lang="fr-FR" dirty="0"/>
          </a:p>
        </p:txBody>
      </p:sp>
      <p:sp>
        <p:nvSpPr>
          <p:cNvPr id="7" name="Espace réservé du contenu 6"/>
          <p:cNvSpPr>
            <a:spLocks noGrp="1"/>
          </p:cNvSpPr>
          <p:nvPr>
            <p:ph sz="quarter" idx="4"/>
          </p:nvPr>
        </p:nvSpPr>
        <p:spPr/>
        <p:txBody>
          <a:bodyPr/>
          <a:lstStyle/>
          <a:p>
            <a:endParaRPr lang="fr-FR"/>
          </a:p>
        </p:txBody>
      </p:sp>
      <p:sp>
        <p:nvSpPr>
          <p:cNvPr id="8" name="Espace réservé du contenu 7"/>
          <p:cNvSpPr>
            <a:spLocks noGrp="1"/>
          </p:cNvSpPr>
          <p:nvPr>
            <p:ph sz="quarter" idx="13"/>
          </p:nvPr>
        </p:nvSpPr>
        <p:spPr/>
        <p:txBody>
          <a:bodyPr/>
          <a:lstStyle/>
          <a:p>
            <a:endParaRPr lang="fr-FR"/>
          </a:p>
        </p:txBody>
      </p:sp>
      <p:sp>
        <p:nvSpPr>
          <p:cNvPr id="2" name="Espace réservé du numéro de diapositive 1">
            <a:extLst>
              <a:ext uri="{FF2B5EF4-FFF2-40B4-BE49-F238E27FC236}">
                <a16:creationId xmlns:a16="http://schemas.microsoft.com/office/drawing/2014/main" id="{55354F3F-5E34-5149-8DC6-BD40D46CAAAE}"/>
              </a:ext>
            </a:extLst>
          </p:cNvPr>
          <p:cNvSpPr>
            <a:spLocks noGrp="1"/>
          </p:cNvSpPr>
          <p:nvPr>
            <p:ph type="sldNum" sz="quarter" idx="12"/>
          </p:nvPr>
        </p:nvSpPr>
        <p:spPr/>
        <p:txBody>
          <a:bodyPr/>
          <a:lstStyle/>
          <a:p>
            <a:pPr>
              <a:defRPr/>
            </a:pPr>
            <a:fld id="{50240480-DD0E-42A1-8670-F37586A9812A}" type="slidenum">
              <a:rPr lang="fr-FR" altLang="fr-FR" smtClean="0"/>
              <a:pPr>
                <a:defRPr/>
              </a:pPr>
              <a:t>76</a:t>
            </a:fld>
            <a:endParaRPr lang="fr-FR" altLang="fr-FR"/>
          </a:p>
        </p:txBody>
      </p:sp>
      <p:sp>
        <p:nvSpPr>
          <p:cNvPr id="35" name="1 %">
            <a:extLst>
              <a:ext uri="{FF2B5EF4-FFF2-40B4-BE49-F238E27FC236}">
                <a16:creationId xmlns:a16="http://schemas.microsoft.com/office/drawing/2014/main" id="{EB5AA04C-AB7C-5F4E-80E1-387ECA9CD0EE}"/>
              </a:ext>
            </a:extLst>
          </p:cNvPr>
          <p:cNvSpPr>
            <a:spLocks noChangeArrowheads="1"/>
          </p:cNvSpPr>
          <p:nvPr/>
        </p:nvSpPr>
        <p:spPr bwMode="auto">
          <a:xfrm>
            <a:off x="6876864" y="1899079"/>
            <a:ext cx="49681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1000"/>
              </a:spcBef>
              <a:buFont typeface="Arial" panose="020B0604020202020204" pitchFamily="34" charset="0"/>
              <a:buNone/>
            </a:pPr>
            <a:r>
              <a:rPr lang="fr-FR" altLang="fr-FR" sz="2400" b="1" dirty="0">
                <a:latin typeface="+mn-lt"/>
                <a:cs typeface="Arial" panose="020B0604020202020204" pitchFamily="34" charset="0"/>
              </a:rPr>
              <a:t>Le diesel ou l’essence </a:t>
            </a:r>
          </a:p>
        </p:txBody>
      </p:sp>
      <p:sp>
        <p:nvSpPr>
          <p:cNvPr id="60" name="1 %">
            <a:extLst>
              <a:ext uri="{FF2B5EF4-FFF2-40B4-BE49-F238E27FC236}">
                <a16:creationId xmlns:a16="http://schemas.microsoft.com/office/drawing/2014/main" id="{745E57A3-E691-A84E-9328-72573273B2E0}"/>
              </a:ext>
            </a:extLst>
          </p:cNvPr>
          <p:cNvSpPr>
            <a:spLocks noChangeArrowheads="1"/>
          </p:cNvSpPr>
          <p:nvPr/>
        </p:nvSpPr>
        <p:spPr bwMode="auto">
          <a:xfrm>
            <a:off x="6876865" y="2873796"/>
            <a:ext cx="30840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90000"/>
              </a:lnSpc>
              <a:spcBef>
                <a:spcPts val="1000"/>
              </a:spcBef>
              <a:buFont typeface="Arial" panose="020B0604020202020204" pitchFamily="34" charset="0"/>
              <a:buNone/>
            </a:pPr>
            <a:r>
              <a:rPr lang="fr-FR" altLang="fr-FR" sz="2400" b="1" dirty="0">
                <a:latin typeface="+mn-lt"/>
                <a:cs typeface="Arial" panose="020B0604020202020204" pitchFamily="34" charset="0"/>
              </a:rPr>
              <a:t>L’électricité</a:t>
            </a:r>
          </a:p>
        </p:txBody>
      </p:sp>
      <p:sp>
        <p:nvSpPr>
          <p:cNvPr id="61" name="1 %">
            <a:extLst>
              <a:ext uri="{FF2B5EF4-FFF2-40B4-BE49-F238E27FC236}">
                <a16:creationId xmlns:a16="http://schemas.microsoft.com/office/drawing/2014/main" id="{7E088DB4-170C-454D-A7C2-74537A22927B}"/>
              </a:ext>
            </a:extLst>
          </p:cNvPr>
          <p:cNvSpPr>
            <a:spLocks noChangeArrowheads="1"/>
          </p:cNvSpPr>
          <p:nvPr/>
        </p:nvSpPr>
        <p:spPr bwMode="auto">
          <a:xfrm>
            <a:off x="6876865" y="5871813"/>
            <a:ext cx="4675286"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None/>
              <a:defRPr/>
            </a:pPr>
            <a:r>
              <a:rPr lang="fr-FR" altLang="fr-FR" sz="2400" b="1" dirty="0">
                <a:latin typeface="+mn-lt"/>
                <a:cs typeface="Arial" panose="020B0604020202020204" pitchFamily="34" charset="0"/>
              </a:rPr>
              <a:t>Un mix de différentes énergies (véhicules hybrides)</a:t>
            </a:r>
          </a:p>
        </p:txBody>
      </p:sp>
      <p:sp>
        <p:nvSpPr>
          <p:cNvPr id="62" name="1 %">
            <a:extLst>
              <a:ext uri="{FF2B5EF4-FFF2-40B4-BE49-F238E27FC236}">
                <a16:creationId xmlns:a16="http://schemas.microsoft.com/office/drawing/2014/main" id="{7BD2C32C-030A-9C4E-9751-D9999505CB27}"/>
              </a:ext>
            </a:extLst>
          </p:cNvPr>
          <p:cNvSpPr>
            <a:spLocks noChangeArrowheads="1"/>
          </p:cNvSpPr>
          <p:nvPr/>
        </p:nvSpPr>
        <p:spPr bwMode="auto">
          <a:xfrm>
            <a:off x="6876864" y="3848513"/>
            <a:ext cx="4675287"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defRPr/>
            </a:pPr>
            <a:r>
              <a:rPr lang="fr-FR" altLang="fr-FR" sz="2400" b="1" dirty="0">
                <a:latin typeface="+mn-lt"/>
                <a:cs typeface="Arial" panose="020B0604020202020204" pitchFamily="34" charset="0"/>
              </a:rPr>
              <a:t>Le gaz</a:t>
            </a:r>
          </a:p>
        </p:txBody>
      </p:sp>
      <p:pic>
        <p:nvPicPr>
          <p:cNvPr id="42" name="Imag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04" y="4697740"/>
            <a:ext cx="767773" cy="900000"/>
          </a:xfrm>
          <a:prstGeom prst="rect">
            <a:avLst/>
          </a:prstGeom>
        </p:spPr>
      </p:pic>
      <p:pic>
        <p:nvPicPr>
          <p:cNvPr id="54" name="Imag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812" y="3694338"/>
            <a:ext cx="767773" cy="900000"/>
          </a:xfrm>
          <a:prstGeom prst="rect">
            <a:avLst/>
          </a:prstGeom>
        </p:spPr>
      </p:pic>
      <p:pic>
        <p:nvPicPr>
          <p:cNvPr id="58" name="Imag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3029" y="1687534"/>
            <a:ext cx="767773" cy="900000"/>
          </a:xfrm>
          <a:prstGeom prst="rect">
            <a:avLst/>
          </a:prstGeom>
        </p:spPr>
      </p:pic>
      <p:pic>
        <p:nvPicPr>
          <p:cNvPr id="59" name="Image 58"/>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6003029" y="2690936"/>
            <a:ext cx="763508" cy="900000"/>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764468" y="4471257"/>
            <a:ext cx="3881864" cy="1690036"/>
          </a:xfrm>
          <a:prstGeom prst="rect">
            <a:avLst/>
          </a:prstGeom>
        </p:spPr>
      </p:pic>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641348" y="1331426"/>
            <a:ext cx="3983701" cy="3320376"/>
          </a:xfrm>
          <a:prstGeom prst="rect">
            <a:avLst/>
          </a:prstGeom>
        </p:spPr>
      </p:pic>
      <p:pic>
        <p:nvPicPr>
          <p:cNvPr id="22" name="Btn_Camera_Txt1">
            <a:hlinkClick r:id="rId9"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9184230" y="4856769"/>
            <a:ext cx="541337" cy="4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e 22">
            <a:extLst>
              <a:ext uri="{FF2B5EF4-FFF2-40B4-BE49-F238E27FC236}">
                <a16:creationId xmlns:a16="http://schemas.microsoft.com/office/drawing/2014/main" id="{82CACEEE-22B7-448B-9CCD-421CFD065DA0}"/>
              </a:ext>
            </a:extLst>
          </p:cNvPr>
          <p:cNvGrpSpPr/>
          <p:nvPr/>
        </p:nvGrpSpPr>
        <p:grpSpPr>
          <a:xfrm>
            <a:off x="6038691" y="5701143"/>
            <a:ext cx="699225" cy="744577"/>
            <a:chOff x="6250282" y="5007328"/>
            <a:chExt cx="1015200" cy="1015200"/>
          </a:xfrm>
        </p:grpSpPr>
        <p:sp>
          <p:nvSpPr>
            <p:cNvPr id="25" name="Numéro 5">
              <a:extLst>
                <a:ext uri="{FF2B5EF4-FFF2-40B4-BE49-F238E27FC236}">
                  <a16:creationId xmlns:a16="http://schemas.microsoft.com/office/drawing/2014/main" id="{419AB924-E1F1-4E00-A997-FAD0A9BCAC76}"/>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95C60489-4FF5-4787-A862-FD560BE32D46}"/>
                </a:ext>
              </a:extLst>
            </p:cNvPr>
            <p:cNvSpPr>
              <a:spLocks noChangeArrowheads="1"/>
            </p:cNvSpPr>
            <p:nvPr/>
          </p:nvSpPr>
          <p:spPr bwMode="auto">
            <a:xfrm>
              <a:off x="6412550" y="5098352"/>
              <a:ext cx="356489" cy="88124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600" dirty="0">
                  <a:solidFill>
                    <a:schemeClr val="bg1"/>
                  </a:solidFill>
                  <a:latin typeface="+mn-lt"/>
                </a:rPr>
                <a:t>5</a:t>
              </a:r>
            </a:p>
          </p:txBody>
        </p:sp>
      </p:grpSp>
      <p:sp>
        <p:nvSpPr>
          <p:cNvPr id="27" name="1 %">
            <a:extLst>
              <a:ext uri="{FF2B5EF4-FFF2-40B4-BE49-F238E27FC236}">
                <a16:creationId xmlns:a16="http://schemas.microsoft.com/office/drawing/2014/main" id="{7FE04AAD-02C1-4D52-A5D4-A33B0F0BA81F}"/>
              </a:ext>
            </a:extLst>
          </p:cNvPr>
          <p:cNvSpPr>
            <a:spLocks noChangeArrowheads="1"/>
          </p:cNvSpPr>
          <p:nvPr/>
        </p:nvSpPr>
        <p:spPr bwMode="auto">
          <a:xfrm>
            <a:off x="6848952" y="4860163"/>
            <a:ext cx="4703200"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None/>
              <a:defRPr/>
            </a:pPr>
            <a:r>
              <a:rPr lang="fr-FR" altLang="fr-FR" sz="2400" b="1" dirty="0">
                <a:latin typeface="+mn-lt"/>
                <a:cs typeface="Arial" panose="020B0604020202020204" pitchFamily="34" charset="0"/>
              </a:rPr>
              <a:t>Le biocarburant</a:t>
            </a:r>
          </a:p>
        </p:txBody>
      </p:sp>
    </p:spTree>
    <p:extLst>
      <p:ext uri="{BB962C8B-B14F-4D97-AF65-F5344CB8AC3E}">
        <p14:creationId xmlns:p14="http://schemas.microsoft.com/office/powerpoint/2010/main" val="117294779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12" restart="whenNotActive" fill="hold" evtFilter="cancelBubble" nodeType="interactiveSeq">
                <p:stCondLst>
                  <p:cond evt="onClick" delay="0">
                    <p:tgtEl>
                      <p:spTgt spid="5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bldLst>
      <p:bldP spid="35" grpId="0"/>
      <p:bldP spid="60" grpId="0"/>
      <p:bldP spid="61" grpId="0"/>
      <p:bldP spid="62" grpId="0"/>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Qu’est ce que le biocarburant ? </a:t>
            </a:r>
          </a:p>
        </p:txBody>
      </p:sp>
      <p:sp>
        <p:nvSpPr>
          <p:cNvPr id="59406"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38" name="? bleu"/>
          <p:cNvSpPr>
            <a:spLocks noChangeArrowheads="1"/>
          </p:cNvSpPr>
          <p:nvPr/>
        </p:nvSpPr>
        <p:spPr bwMode="auto">
          <a:xfrm>
            <a:off x="1808140" y="4418124"/>
            <a:ext cx="184731" cy="10156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fr-FR" altLang="fr-FR" sz="6000" b="1" dirty="0">
              <a:solidFill>
                <a:schemeClr val="bg1"/>
              </a:solidFill>
              <a:latin typeface="+mn-lt"/>
            </a:endParaRPr>
          </a:p>
        </p:txBody>
      </p:sp>
      <p:sp>
        <p:nvSpPr>
          <p:cNvPr id="5" name="Espace réservé du contenu 4"/>
          <p:cNvSpPr>
            <a:spLocks noGrp="1"/>
          </p:cNvSpPr>
          <p:nvPr>
            <p:ph sz="quarter" idx="4"/>
          </p:nvPr>
        </p:nvSpPr>
        <p:spPr/>
        <p:txBody>
          <a:bodyPr/>
          <a:lstStyle/>
          <a:p>
            <a:r>
              <a:rPr lang="fr-FR" sz="2000" dirty="0">
                <a:cs typeface="Calibri" panose="020F0502020204030204" pitchFamily="34" charset="0"/>
              </a:rPr>
              <a:t>Les biocarburants sont des </a:t>
            </a:r>
            <a:r>
              <a:rPr lang="fr-FR" sz="2000" b="1" dirty="0">
                <a:cs typeface="Calibri" panose="020F0502020204030204" pitchFamily="34" charset="0"/>
              </a:rPr>
              <a:t>carburants de substitution obtenus à partir de la biomasse</a:t>
            </a:r>
            <a:r>
              <a:rPr lang="fr-FR" dirty="0">
                <a:cs typeface="Calibri" panose="020F0502020204030204" pitchFamily="34" charset="0"/>
              </a:rPr>
              <a:t> (ex: canne à sucre, betterave, tournesol, cacahuète, palme…). Ils sont généralement mélangés à des carburants fossiles sous forme d'alcools, d'huiles ou d'hydrocarbures. Ils </a:t>
            </a:r>
            <a:r>
              <a:rPr lang="fr-FR" sz="2000" dirty="0">
                <a:cs typeface="Calibri" panose="020F0502020204030204" pitchFamily="34" charset="0"/>
              </a:rPr>
              <a:t>polluent l’air et contribuent au dérèglement climatique. </a:t>
            </a:r>
          </a:p>
          <a:p>
            <a:pPr marL="0" indent="0">
              <a:buNone/>
            </a:pPr>
            <a:r>
              <a:rPr lang="fr-FR" sz="2000" dirty="0">
                <a:cs typeface="Calibri" panose="020F0502020204030204" pitchFamily="34" charset="0"/>
              </a:rPr>
              <a:t>Deux grandes filières de production de biocarburants existent : </a:t>
            </a:r>
          </a:p>
          <a:p>
            <a:pPr marL="285750" indent="-285750">
              <a:buFont typeface="Arial" panose="020B0604020202020204" pitchFamily="34" charset="0"/>
              <a:buChar char="•"/>
            </a:pPr>
            <a:r>
              <a:rPr lang="fr-FR" sz="1800" dirty="0">
                <a:cs typeface="Calibri" panose="020F0502020204030204" pitchFamily="34" charset="0"/>
              </a:rPr>
              <a:t>La filière des biocarburants « essence ».</a:t>
            </a:r>
          </a:p>
          <a:p>
            <a:pPr marL="285750" indent="-285750">
              <a:buFont typeface="Arial" panose="020B0604020202020204" pitchFamily="34" charset="0"/>
              <a:buChar char="•"/>
            </a:pPr>
            <a:r>
              <a:rPr lang="fr-FR" sz="1800" dirty="0">
                <a:cs typeface="Calibri" panose="020F0502020204030204" pitchFamily="34" charset="0"/>
              </a:rPr>
              <a:t>La filière des biocarburants « gazole ».</a:t>
            </a:r>
          </a:p>
          <a:p>
            <a:pPr marL="0" indent="0">
              <a:buNone/>
            </a:pPr>
            <a:endParaRPr lang="fr-FR" sz="2000" dirty="0">
              <a:cs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55354F3F-5E34-5149-8DC6-BD40D46CAAAE}"/>
              </a:ext>
            </a:extLst>
          </p:cNvPr>
          <p:cNvSpPr>
            <a:spLocks noGrp="1"/>
          </p:cNvSpPr>
          <p:nvPr>
            <p:ph type="sldNum" sz="quarter" idx="12"/>
          </p:nvPr>
        </p:nvSpPr>
        <p:spPr/>
        <p:txBody>
          <a:bodyPr/>
          <a:lstStyle/>
          <a:p>
            <a:pPr>
              <a:defRPr/>
            </a:pPr>
            <a:fld id="{50240480-DD0E-42A1-8670-F37586A9812A}" type="slidenum">
              <a:rPr lang="fr-FR" altLang="fr-FR" smtClean="0"/>
              <a:pPr>
                <a:defRPr/>
              </a:pPr>
              <a:t>77</a:t>
            </a:fld>
            <a:endParaRPr lang="fr-FR" altLang="fr-FR"/>
          </a:p>
        </p:txBody>
      </p:sp>
      <p:pic>
        <p:nvPicPr>
          <p:cNvPr id="10"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3">
            <a:alphaModFix/>
          </a:blip>
          <a:srcRect/>
          <a:stretch/>
        </p:blipFill>
        <p:spPr>
          <a:xfrm>
            <a:off x="1215205" y="1274409"/>
            <a:ext cx="1504224" cy="1589653"/>
          </a:xfrm>
          <a:prstGeom prst="rect">
            <a:avLst/>
          </a:prstGeom>
          <a:noFill/>
          <a:ln>
            <a:noFill/>
          </a:ln>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10823" y="2396493"/>
            <a:ext cx="4158312" cy="3465912"/>
          </a:xfrm>
          <a:prstGeom prst="rect">
            <a:avLst/>
          </a:prstGeom>
        </p:spPr>
      </p:pic>
      <p:pic>
        <p:nvPicPr>
          <p:cNvPr id="11"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space réservé du contenu 4">
            <a:extLst>
              <a:ext uri="{FF2B5EF4-FFF2-40B4-BE49-F238E27FC236}">
                <a16:creationId xmlns:a16="http://schemas.microsoft.com/office/drawing/2014/main" id="{2A5588AC-DBCB-48F8-A7A0-B9623FAC4B83}"/>
              </a:ext>
            </a:extLst>
          </p:cNvPr>
          <p:cNvSpPr txBox="1">
            <a:spLocks/>
          </p:cNvSpPr>
          <p:nvPr/>
        </p:nvSpPr>
        <p:spPr>
          <a:xfrm>
            <a:off x="8997456" y="6329974"/>
            <a:ext cx="2033217" cy="52802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fr-FR" sz="1400" i="1" dirty="0">
                <a:cs typeface="Calibri" panose="020F0502020204030204" pitchFamily="34" charset="0"/>
              </a:rPr>
              <a:t>Source : ecologie.gouv.fr</a:t>
            </a:r>
          </a:p>
        </p:txBody>
      </p:sp>
    </p:spTree>
    <p:extLst>
      <p:ext uri="{BB962C8B-B14F-4D97-AF65-F5344CB8AC3E}">
        <p14:creationId xmlns:p14="http://schemas.microsoft.com/office/powerpoint/2010/main" val="22207462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9E8F3"/>
        </a:solidFill>
        <a:effectLst/>
      </p:bgPr>
    </p:bg>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p:txBody>
          <a:bodyPr/>
          <a:lstStyle/>
          <a:p>
            <a:endParaRPr lang="fr-FR" dirty="0"/>
          </a:p>
        </p:txBody>
      </p:sp>
      <p:pic>
        <p:nvPicPr>
          <p:cNvPr id="10" name="image pol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117" y="-641148"/>
            <a:ext cx="7064938" cy="706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texte 2"/>
          <p:cNvSpPr>
            <a:spLocks noGrp="1"/>
          </p:cNvSpPr>
          <p:nvPr>
            <p:ph type="body" sz="quarter" idx="14"/>
          </p:nvPr>
        </p:nvSpPr>
        <p:spPr>
          <a:xfrm>
            <a:off x="1846851" y="6015571"/>
            <a:ext cx="3722676" cy="703132"/>
          </a:xfrm>
        </p:spPr>
        <p:txBody>
          <a:bodyPr/>
          <a:lstStyle/>
          <a:p>
            <a:r>
              <a:rPr lang="fr-FR" dirty="0">
                <a:solidFill>
                  <a:schemeClr val="accent4"/>
                </a:solidFill>
              </a:rPr>
              <a:t>Les industries</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78</a:t>
            </a:fld>
            <a:endParaRPr lang="fr-FR" dirty="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7213" y="960719"/>
            <a:ext cx="3242278" cy="3242278"/>
          </a:xfrm>
          <a:prstGeom prst="rect">
            <a:avLst/>
          </a:prstGeom>
        </p:spPr>
      </p:pic>
      <p:pic>
        <p:nvPicPr>
          <p:cNvPr id="43"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882" y="1071156"/>
            <a:ext cx="2853267" cy="285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2704" y="3766744"/>
            <a:ext cx="1970467" cy="1973645"/>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8571" y="3612020"/>
            <a:ext cx="1220753" cy="1801342"/>
          </a:xfrm>
          <a:prstGeom prst="rect">
            <a:avLst/>
          </a:prstGeom>
        </p:spPr>
      </p:pic>
      <p:pic>
        <p:nvPicPr>
          <p:cNvPr id="42" name="Imag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2224" y="1358267"/>
            <a:ext cx="1738104" cy="1740908"/>
          </a:xfrm>
          <a:prstGeom prst="rect">
            <a:avLst/>
          </a:prstGeom>
        </p:spPr>
      </p:pic>
      <p:grpSp>
        <p:nvGrpSpPr>
          <p:cNvPr id="35" name="Groupe 6"/>
          <p:cNvGrpSpPr>
            <a:grpSpLocks/>
          </p:cNvGrpSpPr>
          <p:nvPr/>
        </p:nvGrpSpPr>
        <p:grpSpPr bwMode="auto">
          <a:xfrm>
            <a:off x="8104703" y="3536600"/>
            <a:ext cx="3234285" cy="2282657"/>
            <a:chOff x="7067528" y="4732712"/>
            <a:chExt cx="2576160" cy="1756301"/>
          </a:xfrm>
        </p:grpSpPr>
        <p:pic>
          <p:nvPicPr>
            <p:cNvPr id="36" name="Imag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067528" y="4964524"/>
              <a:ext cx="1161644" cy="15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Bulle ronde"/>
            <p:cNvSpPr/>
            <p:nvPr/>
          </p:nvSpPr>
          <p:spPr bwMode="auto">
            <a:xfrm>
              <a:off x="7804967" y="4732712"/>
              <a:ext cx="1838721" cy="633134"/>
            </a:xfrm>
            <a:prstGeom prst="wedgeEllipseCallout">
              <a:avLst>
                <a:gd name="adj1" fmla="val -38693"/>
                <a:gd name="adj2" fmla="val 725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38" name="ZoneTexte 14"/>
            <p:cNvSpPr txBox="1">
              <a:spLocks noChangeArrowheads="1"/>
            </p:cNvSpPr>
            <p:nvPr/>
          </p:nvSpPr>
          <p:spPr bwMode="auto">
            <a:xfrm>
              <a:off x="7838044" y="4899332"/>
              <a:ext cx="1805644" cy="35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cs typeface="Calibri" panose="020F0502020204030204" pitchFamily="34" charset="0"/>
                </a:rPr>
                <a:t>Et d’autres encore comme la pétrochimie…</a:t>
              </a:r>
            </a:p>
          </p:txBody>
        </p:sp>
      </p:grpSp>
      <p:sp>
        <p:nvSpPr>
          <p:cNvPr id="2" name="Espace réservé du numéro de diapositive 1">
            <a:extLst>
              <a:ext uri="{FF2B5EF4-FFF2-40B4-BE49-F238E27FC236}">
                <a16:creationId xmlns:a16="http://schemas.microsoft.com/office/drawing/2014/main" id="{1AC9CD4B-5642-DA47-B4CC-AD0E1432FCD4}"/>
              </a:ext>
            </a:extLst>
          </p:cNvPr>
          <p:cNvSpPr>
            <a:spLocks noGrp="1"/>
          </p:cNvSpPr>
          <p:nvPr>
            <p:ph type="sldNum" sz="quarter" idx="12"/>
          </p:nvPr>
        </p:nvSpPr>
        <p:spPr/>
        <p:txBody>
          <a:bodyPr/>
          <a:lstStyle/>
          <a:p>
            <a:pPr>
              <a:defRPr/>
            </a:pPr>
            <a:fld id="{48F265C7-EABA-4DE4-891D-2039DC5DD204}" type="slidenum">
              <a:rPr lang="fr-FR" altLang="fr-FR" smtClean="0"/>
              <a:pPr>
                <a:defRPr/>
              </a:pPr>
              <a:t>79</a:t>
            </a:fld>
            <a:endParaRPr lang="fr-FR" altLang="fr-FR"/>
          </a:p>
        </p:txBody>
      </p:sp>
      <p:sp>
        <p:nvSpPr>
          <p:cNvPr id="7" name="Titre 6"/>
          <p:cNvSpPr>
            <a:spLocks noGrp="1"/>
          </p:cNvSpPr>
          <p:nvPr>
            <p:ph type="title"/>
          </p:nvPr>
        </p:nvSpPr>
        <p:spPr/>
        <p:txBody>
          <a:bodyPr/>
          <a:lstStyle/>
          <a:p>
            <a:r>
              <a:rPr lang="fr-FR" dirty="0"/>
              <a:t>Cite quelques types d’industries.</a:t>
            </a:r>
          </a:p>
        </p:txBody>
      </p:sp>
      <p:pic>
        <p:nvPicPr>
          <p:cNvPr id="10" name="Image 9">
            <a:extLst>
              <a:ext uri="{FF2B5EF4-FFF2-40B4-BE49-F238E27FC236}">
                <a16:creationId xmlns:a16="http://schemas.microsoft.com/office/drawing/2014/main" id="{1793C638-7123-453A-9EDB-D35677E83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grpSp>
        <p:nvGrpSpPr>
          <p:cNvPr id="11" name="Groupe 10"/>
          <p:cNvGrpSpPr/>
          <p:nvPr/>
        </p:nvGrpSpPr>
        <p:grpSpPr>
          <a:xfrm>
            <a:off x="2287834" y="2001673"/>
            <a:ext cx="1015200" cy="1015200"/>
            <a:chOff x="2979068" y="2181479"/>
            <a:chExt cx="1015200" cy="1015200"/>
          </a:xfrm>
          <a:solidFill>
            <a:srgbClr val="42C4E3"/>
          </a:solidFill>
        </p:grpSpPr>
        <p:sp>
          <p:nvSpPr>
            <p:cNvPr id="12"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3"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4" name="Groupe 13"/>
          <p:cNvGrpSpPr/>
          <p:nvPr/>
        </p:nvGrpSpPr>
        <p:grpSpPr>
          <a:xfrm>
            <a:off x="9115275" y="2001673"/>
            <a:ext cx="1015200" cy="1015200"/>
            <a:chOff x="9725308" y="2293938"/>
            <a:chExt cx="1015200" cy="1015200"/>
          </a:xfrm>
        </p:grpSpPr>
        <p:sp>
          <p:nvSpPr>
            <p:cNvPr id="15"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6"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7" name="Groupe 16"/>
          <p:cNvGrpSpPr/>
          <p:nvPr/>
        </p:nvGrpSpPr>
        <p:grpSpPr>
          <a:xfrm>
            <a:off x="5588400" y="4422697"/>
            <a:ext cx="1015200" cy="1015200"/>
            <a:chOff x="6250282" y="5007328"/>
            <a:chExt cx="1015200" cy="1015200"/>
          </a:xfrm>
        </p:grpSpPr>
        <p:sp>
          <p:nvSpPr>
            <p:cNvPr id="18"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20" name="Groupe 19"/>
          <p:cNvGrpSpPr/>
          <p:nvPr/>
        </p:nvGrpSpPr>
        <p:grpSpPr>
          <a:xfrm>
            <a:off x="2287834" y="4422697"/>
            <a:ext cx="1015200" cy="1015200"/>
            <a:chOff x="3027027" y="5047015"/>
            <a:chExt cx="1015200" cy="1015200"/>
          </a:xfrm>
        </p:grpSpPr>
        <p:sp>
          <p:nvSpPr>
            <p:cNvPr id="21"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2"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23" name="Groupe 22"/>
          <p:cNvGrpSpPr/>
          <p:nvPr/>
        </p:nvGrpSpPr>
        <p:grpSpPr>
          <a:xfrm>
            <a:off x="5588400" y="2001673"/>
            <a:ext cx="1015200" cy="1015200"/>
            <a:chOff x="6429109" y="2275219"/>
            <a:chExt cx="1015200" cy="1015200"/>
          </a:xfrm>
        </p:grpSpPr>
        <p:sp>
          <p:nvSpPr>
            <p:cNvPr id="24"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26" name="Groupe 25"/>
          <p:cNvGrpSpPr/>
          <p:nvPr/>
        </p:nvGrpSpPr>
        <p:grpSpPr>
          <a:xfrm>
            <a:off x="9115275" y="4422697"/>
            <a:ext cx="1015200" cy="1015200"/>
            <a:chOff x="9902970" y="5173076"/>
            <a:chExt cx="1015200" cy="1015200"/>
          </a:xfrm>
        </p:grpSpPr>
        <p:sp>
          <p:nvSpPr>
            <p:cNvPr id="27"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8"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29" name="Rectangle 32"/>
          <p:cNvSpPr>
            <a:spLocks noChangeArrowheads="1"/>
          </p:cNvSpPr>
          <p:nvPr/>
        </p:nvSpPr>
        <p:spPr bwMode="auto">
          <a:xfrm>
            <a:off x="1210316" y="3070758"/>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raffineries</a:t>
            </a:r>
          </a:p>
        </p:txBody>
      </p:sp>
      <p:sp>
        <p:nvSpPr>
          <p:cNvPr id="30" name="Rectangle 32"/>
          <p:cNvSpPr>
            <a:spLocks noChangeArrowheads="1"/>
          </p:cNvSpPr>
          <p:nvPr/>
        </p:nvSpPr>
        <p:spPr bwMode="auto">
          <a:xfrm>
            <a:off x="783653" y="5471839"/>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sz="2000" b="1" dirty="0">
                <a:latin typeface="+mn-lt"/>
                <a:cs typeface="Calibri" panose="020F0502020204030204" pitchFamily="34" charset="0"/>
              </a:rPr>
              <a:t>L’industrie chimique</a:t>
            </a:r>
            <a:endParaRPr lang="fr-FR" altLang="fr-FR" sz="2000" b="1" dirty="0">
              <a:latin typeface="+mn-lt"/>
              <a:cs typeface="Calibri" panose="020F0502020204030204" pitchFamily="34" charset="0"/>
            </a:endParaRPr>
          </a:p>
        </p:txBody>
      </p:sp>
      <p:sp>
        <p:nvSpPr>
          <p:cNvPr id="31" name="Rectangle 32"/>
          <p:cNvSpPr>
            <a:spLocks noChangeArrowheads="1"/>
          </p:cNvSpPr>
          <p:nvPr/>
        </p:nvSpPr>
        <p:spPr bwMode="auto">
          <a:xfrm>
            <a:off x="8037757"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sz="2000" b="1" dirty="0">
                <a:latin typeface="+mn-lt"/>
                <a:cs typeface="Calibri" panose="020F0502020204030204" pitchFamily="34" charset="0"/>
              </a:rPr>
              <a:t>L’industrie métallurgique</a:t>
            </a:r>
            <a:endParaRPr lang="fr-FR" altLang="fr-FR" sz="2000" b="1" dirty="0">
              <a:latin typeface="+mn-lt"/>
              <a:cs typeface="Calibri" panose="020F0502020204030204" pitchFamily="34" charset="0"/>
            </a:endParaRPr>
          </a:p>
        </p:txBody>
      </p:sp>
      <p:sp>
        <p:nvSpPr>
          <p:cNvPr id="32" name="Rectangle 32"/>
          <p:cNvSpPr>
            <a:spLocks noChangeArrowheads="1"/>
          </p:cNvSpPr>
          <p:nvPr/>
        </p:nvSpPr>
        <p:spPr bwMode="auto">
          <a:xfrm>
            <a:off x="4510882" y="5317951"/>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sz="2000" b="1" dirty="0">
                <a:latin typeface="+mn-lt"/>
                <a:cs typeface="Calibri" panose="020F0502020204030204" pitchFamily="34" charset="0"/>
              </a:rPr>
              <a:t>Les usines d’incinération des ordures ménagères</a:t>
            </a:r>
            <a:endParaRPr lang="fr-FR" altLang="fr-FR" sz="2000" b="1" dirty="0">
              <a:latin typeface="+mn-lt"/>
              <a:cs typeface="Calibri" panose="020F0502020204030204" pitchFamily="34" charset="0"/>
            </a:endParaRPr>
          </a:p>
        </p:txBody>
      </p:sp>
      <p:sp>
        <p:nvSpPr>
          <p:cNvPr id="33" name="Rectangle 32"/>
          <p:cNvSpPr>
            <a:spLocks noChangeArrowheads="1"/>
          </p:cNvSpPr>
          <p:nvPr/>
        </p:nvSpPr>
        <p:spPr bwMode="auto">
          <a:xfrm>
            <a:off x="4510882" y="3070758"/>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Les centrales thermiques</a:t>
            </a:r>
          </a:p>
        </p:txBody>
      </p:sp>
      <p:grpSp>
        <p:nvGrpSpPr>
          <p:cNvPr id="39" name="Groupe 38">
            <a:extLst>
              <a:ext uri="{FF2B5EF4-FFF2-40B4-BE49-F238E27FC236}">
                <a16:creationId xmlns:a16="http://schemas.microsoft.com/office/drawing/2014/main" id="{10749A04-4768-1A48-A419-D16F32A0EB25}"/>
              </a:ext>
            </a:extLst>
          </p:cNvPr>
          <p:cNvGrpSpPr>
            <a:grpSpLocks/>
          </p:cNvGrpSpPr>
          <p:nvPr/>
        </p:nvGrpSpPr>
        <p:grpSpPr bwMode="auto">
          <a:xfrm>
            <a:off x="1059310" y="5957624"/>
            <a:ext cx="9803060" cy="918205"/>
            <a:chOff x="8949545" y="3789278"/>
            <a:chExt cx="6432175" cy="543019"/>
          </a:xfrm>
        </p:grpSpPr>
        <p:sp>
          <p:nvSpPr>
            <p:cNvPr id="40" name="Ellipse 3">
              <a:extLst>
                <a:ext uri="{FF2B5EF4-FFF2-40B4-BE49-F238E27FC236}">
                  <a16:creationId xmlns:a16="http://schemas.microsoft.com/office/drawing/2014/main" id="{179336AE-C532-1C4C-997F-A61E861E8D21}"/>
                </a:ext>
              </a:extLst>
            </p:cNvPr>
            <p:cNvSpPr/>
            <p:nvPr/>
          </p:nvSpPr>
          <p:spPr>
            <a:xfrm>
              <a:off x="8949545" y="3825838"/>
              <a:ext cx="6432175" cy="48319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1"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8995461" y="3789278"/>
              <a:ext cx="6333094" cy="54301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ts val="0"/>
                </a:spcBef>
                <a:spcAft>
                  <a:spcPts val="0"/>
                </a:spcAft>
                <a:buNone/>
              </a:pPr>
              <a:r>
                <a:rPr lang="fr-FR" sz="1600" dirty="0">
                  <a:solidFill>
                    <a:schemeClr val="bg1"/>
                  </a:solidFill>
                  <a:latin typeface="+mn-lt"/>
                  <a:ea typeface="Times New Roman" panose="02020603050405020304" pitchFamily="18" charset="0"/>
                </a:rPr>
                <a:t>Le savais-tu ?</a:t>
              </a:r>
            </a:p>
            <a:p>
              <a:pPr algn="ctr">
                <a:lnSpc>
                  <a:spcPct val="115000"/>
                </a:lnSpc>
                <a:spcBef>
                  <a:spcPts val="0"/>
                </a:spcBef>
                <a:spcAft>
                  <a:spcPts val="0"/>
                </a:spcAft>
                <a:buNone/>
              </a:pPr>
              <a:r>
                <a:rPr lang="fr-FR" sz="1600" dirty="0">
                  <a:solidFill>
                    <a:schemeClr val="bg1"/>
                  </a:solidFill>
                  <a:latin typeface="+mn-lt"/>
                  <a:ea typeface="Times New Roman" panose="02020603050405020304" pitchFamily="18" charset="0"/>
                </a:rPr>
                <a:t>Les émissions de particules et leur composition chimique varient selon le secteur industriel concerné mais elles sont caractérisées par une forte présence d’HAP et de métaux.</a:t>
              </a:r>
            </a:p>
          </p:txBody>
        </p:sp>
      </p:grpSp>
      <p:sp>
        <p:nvSpPr>
          <p:cNvPr id="44"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R.CT.IM.IC.D.</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2012184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9" grpId="0"/>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8"/>
          <p:cNvGrpSpPr>
            <a:grpSpLocks/>
          </p:cNvGrpSpPr>
          <p:nvPr/>
        </p:nvGrpSpPr>
        <p:grpSpPr bwMode="auto">
          <a:xfrm>
            <a:off x="1257300" y="1861366"/>
            <a:ext cx="5100638" cy="4884694"/>
            <a:chOff x="5716943" y="652452"/>
            <a:chExt cx="5101076" cy="4884862"/>
          </a:xfrm>
        </p:grpSpPr>
        <p:pic>
          <p:nvPicPr>
            <p:cNvPr id="17425"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88"/>
            <a:stretch/>
          </p:blipFill>
          <p:spPr bwMode="auto">
            <a:xfrm>
              <a:off x="5716943" y="652452"/>
              <a:ext cx="5101076" cy="4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ZoneTexte 8"/>
            <p:cNvSpPr txBox="1">
              <a:spLocks noChangeArrowheads="1"/>
            </p:cNvSpPr>
            <p:nvPr/>
          </p:nvSpPr>
          <p:spPr bwMode="auto">
            <a:xfrm>
              <a:off x="7062685" y="1251060"/>
              <a:ext cx="2557138" cy="258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5400" b="1" dirty="0">
                  <a:solidFill>
                    <a:srgbClr val="00B050"/>
                  </a:solidFill>
                  <a:latin typeface="+mn-lt"/>
                  <a:cs typeface="Calibri" panose="020F0502020204030204" pitchFamily="34" charset="0"/>
                </a:rPr>
                <a:t>15 000 </a:t>
              </a:r>
            </a:p>
            <a:p>
              <a:pPr algn="ctr" eaLnBrk="1" hangingPunct="1">
                <a:lnSpc>
                  <a:spcPct val="100000"/>
                </a:lnSpc>
                <a:spcBef>
                  <a:spcPct val="0"/>
                </a:spcBef>
                <a:buFontTx/>
                <a:buNone/>
              </a:pPr>
              <a:r>
                <a:rPr lang="fr-FR" altLang="fr-FR" sz="5400" b="1" dirty="0">
                  <a:solidFill>
                    <a:srgbClr val="00B050"/>
                  </a:solidFill>
                  <a:latin typeface="+mn-lt"/>
                  <a:cs typeface="Calibri" panose="020F0502020204030204" pitchFamily="34" charset="0"/>
                </a:rPr>
                <a:t>litres</a:t>
              </a:r>
            </a:p>
            <a:p>
              <a:pPr algn="ctr" eaLnBrk="1" hangingPunct="1">
                <a:lnSpc>
                  <a:spcPct val="100000"/>
                </a:lnSpc>
                <a:spcBef>
                  <a:spcPct val="0"/>
                </a:spcBef>
                <a:buFontTx/>
                <a:buNone/>
              </a:pPr>
              <a:r>
                <a:rPr lang="fr-FR" altLang="fr-FR" sz="5400" b="1" dirty="0">
                  <a:solidFill>
                    <a:srgbClr val="00B050"/>
                  </a:solidFill>
                  <a:latin typeface="+mn-lt"/>
                  <a:cs typeface="Calibri" panose="020F0502020204030204" pitchFamily="34" charset="0"/>
                </a:rPr>
                <a:t>d’air</a:t>
              </a:r>
            </a:p>
          </p:txBody>
        </p:sp>
      </p:grpSp>
      <p:sp>
        <p:nvSpPr>
          <p:cNvPr id="5" name="Espace réservé du contenu 4"/>
          <p:cNvSpPr>
            <a:spLocks noGrp="1"/>
          </p:cNvSpPr>
          <p:nvPr>
            <p:ph sz="quarter" idx="4"/>
          </p:nvPr>
        </p:nvSpPr>
        <p:spPr/>
        <p:txBody>
          <a:bodyPr/>
          <a:lstStyle/>
          <a:p>
            <a:pPr marL="0" indent="0">
              <a:buNone/>
            </a:pPr>
            <a:r>
              <a:rPr lang="fr-FR" altLang="fr-FR" sz="2000" dirty="0">
                <a:cs typeface="Calibri" panose="020F0502020204030204" pitchFamily="34" charset="0"/>
              </a:rPr>
              <a:t>Je respire donc environ </a:t>
            </a:r>
            <a:r>
              <a:rPr lang="fr-FR" altLang="fr-FR" sz="2000" b="1" dirty="0">
                <a:cs typeface="Calibri" panose="020F0502020204030204" pitchFamily="34" charset="0"/>
              </a:rPr>
              <a:t>10 litres d’air par minute</a:t>
            </a:r>
            <a:r>
              <a:rPr lang="fr-FR" altLang="fr-FR" dirty="0">
                <a:cs typeface="Calibri" panose="020F0502020204030204" pitchFamily="34" charset="0"/>
              </a:rPr>
              <a:t>.</a:t>
            </a:r>
            <a:endParaRPr lang="fr-FR" altLang="fr-FR" sz="2000" dirty="0">
              <a:cs typeface="Calibri" panose="020F0502020204030204" pitchFamily="34" charset="0"/>
            </a:endParaRPr>
          </a:p>
          <a:p>
            <a:pPr marL="0" indent="0">
              <a:buNone/>
            </a:pPr>
            <a:r>
              <a:rPr lang="fr-FR" altLang="fr-FR" sz="2000" dirty="0">
                <a:cs typeface="Calibri" panose="020F0502020204030204" pitchFamily="34" charset="0"/>
              </a:rPr>
              <a:t>En comparaison, on recommande de boire </a:t>
            </a:r>
            <a:r>
              <a:rPr lang="fr-FR" altLang="fr-FR" sz="2000" b="1" dirty="0">
                <a:cs typeface="Calibri" panose="020F0502020204030204" pitchFamily="34" charset="0"/>
              </a:rPr>
              <a:t>1,5 litre à 2 litres d’eau par jour </a:t>
            </a:r>
            <a:r>
              <a:rPr lang="fr-FR" altLang="fr-FR" sz="2000" dirty="0">
                <a:cs typeface="Calibri" panose="020F0502020204030204" pitchFamily="34" charset="0"/>
              </a:rPr>
              <a:t>pour être en bonne santé !</a:t>
            </a:r>
          </a:p>
          <a:p>
            <a:endParaRPr lang="fr-FR" altLang="fr-FR" sz="2000" dirty="0">
              <a:solidFill>
                <a:srgbClr val="6E9DD1"/>
              </a:solidFill>
              <a:cs typeface="Calibri" panose="020F0502020204030204" pitchFamily="34" charset="0"/>
            </a:endParaRPr>
          </a:p>
          <a:p>
            <a:endParaRPr lang="fr-FR" sz="2000" dirty="0"/>
          </a:p>
        </p:txBody>
      </p:sp>
      <p:sp>
        <p:nvSpPr>
          <p:cNvPr id="4" name="Titre 3"/>
          <p:cNvSpPr>
            <a:spLocks noGrp="1"/>
          </p:cNvSpPr>
          <p:nvPr>
            <p:ph type="title"/>
          </p:nvPr>
        </p:nvSpPr>
        <p:spPr/>
        <p:txBody>
          <a:bodyPr/>
          <a:lstStyle/>
          <a:p>
            <a:r>
              <a:rPr lang="fr-FR" dirty="0"/>
              <a:t>Chaque jour, je respire environ …</a:t>
            </a:r>
          </a:p>
        </p:txBody>
      </p:sp>
      <p:sp>
        <p:nvSpPr>
          <p:cNvPr id="3" name="Espace réservé du numéro de diapositive 2">
            <a:extLst>
              <a:ext uri="{FF2B5EF4-FFF2-40B4-BE49-F238E27FC236}">
                <a16:creationId xmlns:a16="http://schemas.microsoft.com/office/drawing/2014/main" id="{D559863F-7998-084A-8D2B-4A61CD438AB7}"/>
              </a:ext>
            </a:extLst>
          </p:cNvPr>
          <p:cNvSpPr>
            <a:spLocks noGrp="1"/>
          </p:cNvSpPr>
          <p:nvPr>
            <p:ph type="sldNum" sz="quarter" idx="12"/>
          </p:nvPr>
        </p:nvSpPr>
        <p:spPr/>
        <p:txBody>
          <a:bodyPr/>
          <a:lstStyle/>
          <a:p>
            <a:pPr>
              <a:defRPr/>
            </a:pPr>
            <a:fld id="{50240480-DD0E-42A1-8670-F37586A9812A}" type="slidenum">
              <a:rPr lang="fr-FR" altLang="fr-FR" smtClean="0"/>
              <a:pPr>
                <a:defRPr/>
              </a:pPr>
              <a:t>8</a:t>
            </a:fld>
            <a:endParaRPr lang="fr-FR" altLang="fr-FR"/>
          </a:p>
        </p:txBody>
      </p:sp>
      <p:pic>
        <p:nvPicPr>
          <p:cNvPr id="9" name="Btn_Camera-Cell">
            <a:hlinkClick r:id="rId4" action="ppaction://hlinksldjump"/>
            <a:extLst>
              <a:ext uri="{FF2B5EF4-FFF2-40B4-BE49-F238E27FC236}">
                <a16:creationId xmlns:a16="http://schemas.microsoft.com/office/drawing/2014/main" id="{254992C6-8F60-C641-B9CE-15A252701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731538" y="5826557"/>
            <a:ext cx="543137" cy="4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9E8F3"/>
        </a:solidFill>
        <a:effectLst/>
      </p:bgPr>
    </p:bg>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p:txBody>
          <a:bodyPr/>
          <a:lstStyle/>
          <a:p>
            <a:endParaRPr lang="fr-FR" dirty="0"/>
          </a:p>
        </p:txBody>
      </p:sp>
      <p:pic>
        <p:nvPicPr>
          <p:cNvPr id="8" name="Imag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3298" y="1405954"/>
            <a:ext cx="4100193" cy="49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chauff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267" y="180949"/>
            <a:ext cx="4406123" cy="440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texte 2"/>
          <p:cNvSpPr>
            <a:spLocks noGrp="1"/>
          </p:cNvSpPr>
          <p:nvPr>
            <p:ph type="body" sz="quarter" idx="14"/>
          </p:nvPr>
        </p:nvSpPr>
        <p:spPr>
          <a:xfrm>
            <a:off x="1846850" y="6015571"/>
            <a:ext cx="6699263" cy="703132"/>
          </a:xfrm>
        </p:spPr>
        <p:txBody>
          <a:bodyPr/>
          <a:lstStyle/>
          <a:p>
            <a:r>
              <a:rPr lang="fr-FR" dirty="0">
                <a:solidFill>
                  <a:schemeClr val="accent4"/>
                </a:solidFill>
              </a:rPr>
              <a:t>Les modes de chauffage</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80</a:t>
            </a:fld>
            <a:endParaRPr lang="fr-FR" dirty="0">
              <a:solidFill>
                <a:schemeClr val="bg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4"/>
          </p:nvPr>
        </p:nvSpPr>
        <p:spPr>
          <a:xfrm>
            <a:off x="5463254" y="1608880"/>
            <a:ext cx="6370004" cy="5097793"/>
          </a:xfrm>
        </p:spPr>
        <p:txBody>
          <a:bodyPr/>
          <a:lstStyle/>
          <a:p>
            <a:pPr marL="0" indent="0">
              <a:spcBef>
                <a:spcPts val="0"/>
              </a:spcBef>
              <a:buNone/>
            </a:pPr>
            <a:r>
              <a:rPr lang="fr-FR" sz="2000" dirty="0">
                <a:ea typeface="Times New Roman" panose="02020603050405020304" pitchFamily="18" charset="0"/>
              </a:rPr>
              <a:t>Le chauffage des locaux d’habitation représente la source la plus importante d'émissions de particules fines.</a:t>
            </a:r>
          </a:p>
          <a:p>
            <a:pPr marL="0" indent="0">
              <a:spcBef>
                <a:spcPts val="0"/>
              </a:spcBef>
              <a:buNone/>
            </a:pPr>
            <a:endParaRPr lang="fr-FR" sz="2000" dirty="0">
              <a:ea typeface="Times New Roman" panose="02020603050405020304" pitchFamily="18" charset="0"/>
            </a:endParaRPr>
          </a:p>
          <a:p>
            <a:pPr>
              <a:spcBef>
                <a:spcPts val="0"/>
              </a:spcBef>
            </a:pPr>
            <a:r>
              <a:rPr lang="fr-FR" sz="2000" dirty="0">
                <a:ea typeface="Times New Roman" panose="02020603050405020304" pitchFamily="18" charset="0"/>
              </a:rPr>
              <a:t>Dans le secteur résidentiel, le chauffage au bois :</a:t>
            </a:r>
          </a:p>
          <a:p>
            <a:pPr marL="342900" indent="-342900">
              <a:spcBef>
                <a:spcPts val="0"/>
              </a:spcBef>
              <a:buFont typeface="Arial" panose="020B0604020202020204" pitchFamily="34" charset="0"/>
              <a:buChar char="•"/>
            </a:pPr>
            <a:r>
              <a:rPr lang="fr-FR" sz="2000" dirty="0">
                <a:ea typeface="Times New Roman" panose="02020603050405020304" pitchFamily="18" charset="0"/>
              </a:rPr>
              <a:t>présente des atouts en terme d’émissions de gaz à effet de serre</a:t>
            </a:r>
          </a:p>
          <a:p>
            <a:pPr marL="342900" indent="-342900">
              <a:spcBef>
                <a:spcPts val="0"/>
              </a:spcBef>
              <a:buFont typeface="Arial" panose="020B0604020202020204" pitchFamily="34" charset="0"/>
              <a:buChar char="•"/>
            </a:pPr>
            <a:r>
              <a:rPr lang="fr-FR" sz="2000" dirty="0">
                <a:ea typeface="Times New Roman" panose="02020603050405020304" pitchFamily="18" charset="0"/>
              </a:rPr>
              <a:t>peut contribuer, en moyenne sur l’année, jusqu’à 67% des émissions de particules PM10 et 67 % de particules PM2,5 et autres composés toxiques dans l’air en raison des mauvais usages :</a:t>
            </a:r>
          </a:p>
          <a:p>
            <a:pPr marL="800100" lvl="1" indent="-342900">
              <a:spcBef>
                <a:spcPts val="0"/>
              </a:spcBef>
              <a:buFont typeface="Arial" panose="020B0604020202020204" pitchFamily="34" charset="0"/>
              <a:buChar char="•"/>
            </a:pPr>
            <a:r>
              <a:rPr lang="fr-FR" dirty="0">
                <a:ea typeface="Times New Roman" panose="02020603050405020304" pitchFamily="18" charset="0"/>
              </a:rPr>
              <a:t>l'utilisation d'appareils individuels non performants</a:t>
            </a:r>
          </a:p>
          <a:p>
            <a:pPr marL="800100" lvl="1" indent="-342900">
              <a:spcBef>
                <a:spcPts val="0"/>
              </a:spcBef>
              <a:buFont typeface="Arial" panose="020B0604020202020204" pitchFamily="34" charset="0"/>
              <a:buChar char="•"/>
            </a:pPr>
            <a:r>
              <a:rPr lang="fr-FR" dirty="0">
                <a:ea typeface="Times New Roman" panose="02020603050405020304" pitchFamily="18" charset="0"/>
              </a:rPr>
              <a:t>l'utilisation de bois humide ou de mauvaise qualité</a:t>
            </a:r>
          </a:p>
          <a:p>
            <a:pPr marL="800100" lvl="1" indent="-342900">
              <a:spcBef>
                <a:spcPts val="0"/>
              </a:spcBef>
              <a:buFont typeface="Arial" panose="020B0604020202020204" pitchFamily="34" charset="0"/>
              <a:buChar char="•"/>
            </a:pPr>
            <a:r>
              <a:rPr lang="fr-FR" dirty="0">
                <a:ea typeface="Times New Roman" panose="02020603050405020304" pitchFamily="18" charset="0"/>
              </a:rPr>
              <a:t>le mauvais entretien du conduit de cheminée. </a:t>
            </a:r>
          </a:p>
        </p:txBody>
      </p:sp>
      <p:sp>
        <p:nvSpPr>
          <p:cNvPr id="8" name="Espace réservé du numéro de diapositive 7">
            <a:extLst>
              <a:ext uri="{FF2B5EF4-FFF2-40B4-BE49-F238E27FC236}">
                <a16:creationId xmlns:a16="http://schemas.microsoft.com/office/drawing/2014/main" id="{32FD1A0A-B637-1A40-B425-3DD21C0C8841}"/>
              </a:ext>
            </a:extLst>
          </p:cNvPr>
          <p:cNvSpPr>
            <a:spLocks noGrp="1"/>
          </p:cNvSpPr>
          <p:nvPr>
            <p:ph type="sldNum" sz="quarter" idx="12"/>
          </p:nvPr>
        </p:nvSpPr>
        <p:spPr/>
        <p:txBody>
          <a:bodyPr/>
          <a:lstStyle/>
          <a:p>
            <a:pPr>
              <a:defRPr/>
            </a:pPr>
            <a:fld id="{48F265C7-EABA-4DE4-891D-2039DC5DD204}" type="slidenum">
              <a:rPr lang="fr-FR" altLang="fr-FR" smtClean="0"/>
              <a:pPr>
                <a:defRPr/>
              </a:pPr>
              <a:t>81</a:t>
            </a:fld>
            <a:endParaRPr lang="fr-FR" altLang="fr-FR" dirty="0"/>
          </a:p>
        </p:txBody>
      </p:sp>
      <p:sp>
        <p:nvSpPr>
          <p:cNvPr id="4" name="Titre 3"/>
          <p:cNvSpPr>
            <a:spLocks noGrp="1"/>
          </p:cNvSpPr>
          <p:nvPr>
            <p:ph type="title"/>
          </p:nvPr>
        </p:nvSpPr>
        <p:spPr/>
        <p:txBody>
          <a:bodyPr/>
          <a:lstStyle/>
          <a:p>
            <a:r>
              <a:rPr lang="fr-FR" dirty="0"/>
              <a:t>Le chauffage</a:t>
            </a:r>
          </a:p>
        </p:txBody>
      </p:sp>
      <p:pic>
        <p:nvPicPr>
          <p:cNvPr id="6" name="image chauffage">
            <a:extLst>
              <a:ext uri="{FF2B5EF4-FFF2-40B4-BE49-F238E27FC236}">
                <a16:creationId xmlns:a16="http://schemas.microsoft.com/office/drawing/2014/main" id="{7E67F805-87C0-4AC1-9700-8F59AD4E17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525" y="1690688"/>
            <a:ext cx="4406123" cy="440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a:extLst>
              <a:ext uri="{FF2B5EF4-FFF2-40B4-BE49-F238E27FC236}">
                <a16:creationId xmlns:a16="http://schemas.microsoft.com/office/drawing/2014/main" id="{32FD1A0A-B637-1A40-B425-3DD21C0C8841}"/>
              </a:ext>
            </a:extLst>
          </p:cNvPr>
          <p:cNvSpPr>
            <a:spLocks noGrp="1"/>
          </p:cNvSpPr>
          <p:nvPr>
            <p:ph type="sldNum" sz="quarter" idx="12"/>
          </p:nvPr>
        </p:nvSpPr>
        <p:spPr/>
        <p:txBody>
          <a:bodyPr/>
          <a:lstStyle/>
          <a:p>
            <a:pPr>
              <a:defRPr/>
            </a:pPr>
            <a:fld id="{48F265C7-EABA-4DE4-891D-2039DC5DD204}" type="slidenum">
              <a:rPr lang="fr-FR" altLang="fr-FR" smtClean="0"/>
              <a:pPr>
                <a:defRPr/>
              </a:pPr>
              <a:t>82</a:t>
            </a:fld>
            <a:endParaRPr lang="fr-FR" altLang="fr-FR"/>
          </a:p>
        </p:txBody>
      </p:sp>
      <p:grpSp>
        <p:nvGrpSpPr>
          <p:cNvPr id="2" name="Groupe 1"/>
          <p:cNvGrpSpPr/>
          <p:nvPr/>
        </p:nvGrpSpPr>
        <p:grpSpPr>
          <a:xfrm>
            <a:off x="1263095" y="1586715"/>
            <a:ext cx="3205163" cy="2268413"/>
            <a:chOff x="1263095" y="1586715"/>
            <a:chExt cx="3205163" cy="2268413"/>
          </a:xfrm>
        </p:grpSpPr>
        <p:sp>
          <p:nvSpPr>
            <p:cNvPr id="70694" name="ZoneTexte 20"/>
            <p:cNvSpPr txBox="1">
              <a:spLocks noChangeArrowheads="1"/>
            </p:cNvSpPr>
            <p:nvPr/>
          </p:nvSpPr>
          <p:spPr bwMode="auto">
            <a:xfrm>
              <a:off x="1263095" y="3455018"/>
              <a:ext cx="3205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chauffage au gaz</a:t>
              </a:r>
            </a:p>
          </p:txBody>
        </p:sp>
        <p:pic>
          <p:nvPicPr>
            <p:cNvPr id="70695" name="Imag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97402" y="1586715"/>
              <a:ext cx="1140708" cy="203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p:cNvGrpSpPr/>
          <p:nvPr/>
        </p:nvGrpSpPr>
        <p:grpSpPr>
          <a:xfrm>
            <a:off x="7743270" y="1743615"/>
            <a:ext cx="2881313" cy="2111513"/>
            <a:chOff x="7743270" y="1743615"/>
            <a:chExt cx="2881313" cy="2111513"/>
          </a:xfrm>
        </p:grpSpPr>
        <p:sp>
          <p:nvSpPr>
            <p:cNvPr id="70691" name="ZoneTexte 18"/>
            <p:cNvSpPr txBox="1">
              <a:spLocks noChangeArrowheads="1"/>
            </p:cNvSpPr>
            <p:nvPr/>
          </p:nvSpPr>
          <p:spPr bwMode="auto">
            <a:xfrm>
              <a:off x="7743270" y="3455018"/>
              <a:ext cx="2881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chauffage au bois</a:t>
              </a:r>
            </a:p>
          </p:txBody>
        </p:sp>
        <p:pic>
          <p:nvPicPr>
            <p:cNvPr id="70692"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457363" y="1743615"/>
              <a:ext cx="1453125" cy="145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
          <p:cNvGrpSpPr/>
          <p:nvPr/>
        </p:nvGrpSpPr>
        <p:grpSpPr>
          <a:xfrm>
            <a:off x="1263095" y="4689890"/>
            <a:ext cx="3194050" cy="1852936"/>
            <a:chOff x="1263095" y="4689890"/>
            <a:chExt cx="3194050" cy="1852936"/>
          </a:xfrm>
        </p:grpSpPr>
        <p:sp>
          <p:nvSpPr>
            <p:cNvPr id="70688" name="ZoneTexte 19"/>
            <p:cNvSpPr txBox="1">
              <a:spLocks noChangeArrowheads="1"/>
            </p:cNvSpPr>
            <p:nvPr/>
          </p:nvSpPr>
          <p:spPr bwMode="auto">
            <a:xfrm>
              <a:off x="1263095" y="6142716"/>
              <a:ext cx="3194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chauffage solaire </a:t>
              </a:r>
            </a:p>
          </p:txBody>
        </p:sp>
        <p:pic>
          <p:nvPicPr>
            <p:cNvPr id="7068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126782" y="4689890"/>
              <a:ext cx="1588380" cy="155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p:cNvGrpSpPr/>
          <p:nvPr/>
        </p:nvGrpSpPr>
        <p:grpSpPr>
          <a:xfrm>
            <a:off x="4523831" y="1690688"/>
            <a:ext cx="3214688" cy="2164440"/>
            <a:chOff x="4523831" y="1690688"/>
            <a:chExt cx="3214688" cy="2164440"/>
          </a:xfrm>
        </p:grpSpPr>
        <p:sp>
          <p:nvSpPr>
            <p:cNvPr id="70686" name="ZoneTexte 32"/>
            <p:cNvSpPr txBox="1">
              <a:spLocks noChangeArrowheads="1"/>
            </p:cNvSpPr>
            <p:nvPr/>
          </p:nvSpPr>
          <p:spPr bwMode="auto">
            <a:xfrm>
              <a:off x="4523831" y="3455018"/>
              <a:ext cx="32146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chauffage électrique</a:t>
              </a:r>
            </a:p>
          </p:txBody>
        </p:sp>
        <p:pic>
          <p:nvPicPr>
            <p:cNvPr id="70687"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307696" y="1690688"/>
              <a:ext cx="1804437" cy="180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p:cNvGrpSpPr/>
          <p:nvPr/>
        </p:nvGrpSpPr>
        <p:grpSpPr>
          <a:xfrm>
            <a:off x="7817883" y="4339162"/>
            <a:ext cx="3082925" cy="2203664"/>
            <a:chOff x="7817883" y="4339162"/>
            <a:chExt cx="3082925" cy="2203664"/>
          </a:xfrm>
        </p:grpSpPr>
        <p:sp>
          <p:nvSpPr>
            <p:cNvPr id="70684" name="ZoneTexte 21"/>
            <p:cNvSpPr txBox="1">
              <a:spLocks noChangeArrowheads="1"/>
            </p:cNvSpPr>
            <p:nvPr/>
          </p:nvSpPr>
          <p:spPr bwMode="auto">
            <a:xfrm>
              <a:off x="7817883" y="6142716"/>
              <a:ext cx="3082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La pompe à chaleur</a:t>
              </a:r>
            </a:p>
          </p:txBody>
        </p:sp>
        <p:pic>
          <p:nvPicPr>
            <p:cNvPr id="70685"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375251" y="4339162"/>
              <a:ext cx="1981067" cy="193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e 5"/>
          <p:cNvGrpSpPr/>
          <p:nvPr/>
        </p:nvGrpSpPr>
        <p:grpSpPr>
          <a:xfrm>
            <a:off x="4506358" y="4368612"/>
            <a:ext cx="3311525" cy="2174214"/>
            <a:chOff x="4506358" y="4368612"/>
            <a:chExt cx="3311525" cy="2174214"/>
          </a:xfrm>
        </p:grpSpPr>
        <p:pic>
          <p:nvPicPr>
            <p:cNvPr id="70682" name="Imag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349804" y="4368612"/>
              <a:ext cx="1720219" cy="172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3" name="ZoneTexte 22"/>
            <p:cNvSpPr txBox="1">
              <a:spLocks noChangeArrowheads="1"/>
            </p:cNvSpPr>
            <p:nvPr/>
          </p:nvSpPr>
          <p:spPr bwMode="auto">
            <a:xfrm>
              <a:off x="4506358" y="6142716"/>
              <a:ext cx="331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Le chauffage au fioul</a:t>
              </a:r>
            </a:p>
          </p:txBody>
        </p:sp>
      </p:grpSp>
      <p:pic>
        <p:nvPicPr>
          <p:cNvPr id="57" name="Btn_Camera_Txt1">
            <a:hlinkClick r:id="rId9"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4036250" y="3445631"/>
            <a:ext cx="432008" cy="36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4040325" y="6100447"/>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Image 10">
            <a:hlinkClick r:id="rId13"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0376933" y="2952047"/>
            <a:ext cx="523875" cy="4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Btn_Camera_Txt1">
            <a:hlinkClick r:id="rId14"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10417767" y="3471721"/>
            <a:ext cx="432008" cy="36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Btn_Camera_Txt1">
            <a:hlinkClick r:id="rId15"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10509383" y="6185509"/>
            <a:ext cx="432008" cy="36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0"/>
          <p:cNvSpPr>
            <a:spLocks noGrp="1"/>
          </p:cNvSpPr>
          <p:nvPr>
            <p:ph type="title"/>
          </p:nvPr>
        </p:nvSpPr>
        <p:spPr/>
        <p:txBody>
          <a:bodyPr/>
          <a:lstStyle/>
          <a:p>
            <a:r>
              <a:rPr lang="fr-FR" altLang="fr-FR" dirty="0">
                <a:cs typeface="Calibri" panose="020F0502020204030204" pitchFamily="34" charset="0"/>
              </a:rPr>
              <a:t>Parmi ces moyens de chauffage, quels sont les 3 qui polluent le moins l’air ?</a:t>
            </a:r>
            <a:endParaRPr lang="fr-FR" dirty="0"/>
          </a:p>
        </p:txBody>
      </p:sp>
      <p:pic>
        <p:nvPicPr>
          <p:cNvPr id="27"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451228" y="2213053"/>
            <a:ext cx="756857" cy="759706"/>
          </a:xfrm>
          <a:prstGeom prst="rect">
            <a:avLst/>
          </a:prstGeom>
        </p:spPr>
      </p:pic>
      <p:pic>
        <p:nvPicPr>
          <p:cNvPr id="28"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05497" y="2142115"/>
            <a:ext cx="756857" cy="759706"/>
          </a:xfrm>
          <a:prstGeom prst="rect">
            <a:avLst/>
          </a:prstGeom>
        </p:spPr>
      </p:pic>
      <p:pic>
        <p:nvPicPr>
          <p:cNvPr id="30"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831485" y="4879602"/>
            <a:ext cx="756857" cy="759706"/>
          </a:xfrm>
          <a:prstGeom prst="rect">
            <a:avLst/>
          </a:prstGeom>
        </p:spPr>
      </p:pic>
      <p:sp>
        <p:nvSpPr>
          <p:cNvPr id="33" name="Ellipse 32">
            <a:extLst>
              <a:ext uri="{FF2B5EF4-FFF2-40B4-BE49-F238E27FC236}">
                <a16:creationId xmlns:a16="http://schemas.microsoft.com/office/drawing/2014/main" id="{714BF04A-2A3D-4A78-87F6-F9B4075D72C0}"/>
              </a:ext>
            </a:extLst>
          </p:cNvPr>
          <p:cNvSpPr/>
          <p:nvPr/>
        </p:nvSpPr>
        <p:spPr>
          <a:xfrm>
            <a:off x="5131858" y="1741799"/>
            <a:ext cx="2183341" cy="159677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8FC7F04A-1F9E-48CD-A951-91CC70121BFA}"/>
              </a:ext>
            </a:extLst>
          </p:cNvPr>
          <p:cNvSpPr/>
          <p:nvPr/>
        </p:nvSpPr>
        <p:spPr>
          <a:xfrm>
            <a:off x="8324956" y="4461066"/>
            <a:ext cx="2183341" cy="159677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13B77399-30F4-49F1-85E8-F831A2EADE3A}"/>
              </a:ext>
            </a:extLst>
          </p:cNvPr>
          <p:cNvSpPr/>
          <p:nvPr/>
        </p:nvSpPr>
        <p:spPr>
          <a:xfrm>
            <a:off x="1703919" y="4737088"/>
            <a:ext cx="2183341" cy="1446699"/>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278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3" grpId="0" animBg="1"/>
      <p:bldP spid="34" grpId="0" animBg="1"/>
      <p:bldP spid="35"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674" name="Imag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5708"/>
          <a:stretch/>
        </p:blipFill>
        <p:spPr bwMode="auto">
          <a:xfrm>
            <a:off x="1703388" y="0"/>
            <a:ext cx="10488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11730335" y="4510881"/>
            <a:ext cx="461665" cy="1319785"/>
          </a:xfrm>
          <a:prstGeom prst="rect">
            <a:avLst/>
          </a:prstGeom>
        </p:spPr>
        <p:txBody>
          <a:bodyPr vert="vert270" wrap="none">
            <a:spAutoFit/>
          </a:bodyPr>
          <a:lstStyle/>
          <a:p>
            <a:r>
              <a:rPr lang="fr-FR" altLang="fr-FR" dirty="0">
                <a:solidFill>
                  <a:schemeClr val="bg1"/>
                </a:solidFill>
              </a:rPr>
              <a:t>Terimakasih0</a:t>
            </a:r>
          </a:p>
        </p:txBody>
      </p:sp>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sp>
        <p:nvSpPr>
          <p:cNvPr id="2" name="Espace réservé du numéro de diapositive 1">
            <a:extLst>
              <a:ext uri="{FF2B5EF4-FFF2-40B4-BE49-F238E27FC236}">
                <a16:creationId xmlns:a16="http://schemas.microsoft.com/office/drawing/2014/main" id="{7C9E1B86-E611-B445-B7BD-65BA13C8E0E8}"/>
              </a:ext>
            </a:extLst>
          </p:cNvPr>
          <p:cNvSpPr>
            <a:spLocks noGrp="1"/>
          </p:cNvSpPr>
          <p:nvPr>
            <p:ph type="sldNum" sz="quarter" idx="12"/>
          </p:nvPr>
        </p:nvSpPr>
        <p:spPr/>
        <p:txBody>
          <a:bodyPr/>
          <a:lstStyle/>
          <a:p>
            <a:pPr>
              <a:defRPr/>
            </a:pPr>
            <a:fld id="{1B8BAF23-E3EA-4B7A-8B25-C6E0FCF3B388}" type="slidenum">
              <a:rPr lang="fr-FR" altLang="fr-FR" smtClean="0"/>
              <a:pPr>
                <a:defRPr/>
              </a:pPr>
              <a:t>83</a:t>
            </a:fld>
            <a:endParaRPr lang="fr-FR" altLang="fr-FR"/>
          </a:p>
        </p:txBody>
      </p:sp>
      <p:pic>
        <p:nvPicPr>
          <p:cNvPr id="28"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hlinkClick r:id="rId5" action="ppaction://hlinksldjump"/>
            <a:extLst>
              <a:ext uri="{FF2B5EF4-FFF2-40B4-BE49-F238E27FC236}">
                <a16:creationId xmlns:a16="http://schemas.microsoft.com/office/drawing/2014/main" id="{0BD39F4B-EEEB-4F21-872A-34ECE80C969F}"/>
              </a:ext>
            </a:extLst>
          </p:cNvPr>
          <p:cNvSpPr/>
          <p:nvPr/>
        </p:nvSpPr>
        <p:spPr>
          <a:xfrm>
            <a:off x="1342663" y="0"/>
            <a:ext cx="10849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7683993"/>
      </p:ext>
    </p:extLst>
  </p:cSld>
  <p:clrMapOvr>
    <a:masterClrMapping/>
  </p:clrMapOvr>
  <p:transition spd="slow" advClick="0"/>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Imag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5708"/>
          <a:stretch/>
        </p:blipFill>
        <p:spPr bwMode="auto">
          <a:xfrm>
            <a:off x="1703388" y="6350"/>
            <a:ext cx="1048861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11730335" y="4960573"/>
            <a:ext cx="461665" cy="740139"/>
          </a:xfrm>
          <a:prstGeom prst="rect">
            <a:avLst/>
          </a:prstGeom>
        </p:spPr>
        <p:txBody>
          <a:bodyPr vert="vert270" wrap="none">
            <a:spAutoFit/>
          </a:bodyPr>
          <a:lstStyle/>
          <a:p>
            <a:r>
              <a:rPr lang="fr-FR" altLang="fr-FR" dirty="0" err="1">
                <a:solidFill>
                  <a:schemeClr val="bg1"/>
                </a:solidFill>
              </a:rPr>
              <a:t>Pxhere</a:t>
            </a:r>
            <a:endParaRPr lang="fr-FR" altLang="fr-FR" dirty="0">
              <a:solidFill>
                <a:schemeClr val="bg1"/>
              </a:solidFill>
            </a:endParaRPr>
          </a:p>
        </p:txBody>
      </p:sp>
      <p:sp>
        <p:nvSpPr>
          <p:cNvPr id="3" name="Espace réservé du contenu 2"/>
          <p:cNvSpPr>
            <a:spLocks noGrp="1"/>
          </p:cNvSpPr>
          <p:nvPr>
            <p:ph sz="quarter" idx="4294967295"/>
          </p:nvPr>
        </p:nvSpPr>
        <p:spPr>
          <a:xfrm>
            <a:off x="1703388" y="0"/>
            <a:ext cx="10488612" cy="6858000"/>
          </a:xfrm>
          <a:prstGeom prst="rect">
            <a:avLst/>
          </a:prstGeom>
        </p:spPr>
        <p:txBody>
          <a:bodyPr/>
          <a:lstStyle/>
          <a:p>
            <a:endParaRPr lang="fr-FR" dirty="0"/>
          </a:p>
        </p:txBody>
      </p:sp>
      <p:pic>
        <p:nvPicPr>
          <p:cNvPr id="27"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84</a:t>
            </a:fld>
            <a:endParaRPr lang="fr-FR" dirty="0">
              <a:solidFill>
                <a:schemeClr val="bg1"/>
              </a:solidFill>
            </a:endParaRPr>
          </a:p>
        </p:txBody>
      </p:sp>
      <p:sp>
        <p:nvSpPr>
          <p:cNvPr id="7" name="Rectangle 6">
            <a:hlinkClick r:id="rId5" action="ppaction://hlinksldjump"/>
            <a:extLst>
              <a:ext uri="{FF2B5EF4-FFF2-40B4-BE49-F238E27FC236}">
                <a16:creationId xmlns:a16="http://schemas.microsoft.com/office/drawing/2014/main" id="{619E5B43-D6BD-4671-AC4C-E7FF84C5E8D3}"/>
              </a:ext>
            </a:extLst>
          </p:cNvPr>
          <p:cNvSpPr/>
          <p:nvPr/>
        </p:nvSpPr>
        <p:spPr>
          <a:xfrm>
            <a:off x="1342663" y="0"/>
            <a:ext cx="10849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4055855"/>
      </p:ext>
    </p:extLst>
  </p:cSld>
  <p:clrMapOvr>
    <a:masterClrMapping/>
  </p:clrMapOvr>
  <p:transition spd="slow" advClick="0"/>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a:xfrm>
            <a:off x="6322866" y="1486960"/>
            <a:ext cx="5032522" cy="4555025"/>
          </a:xfrm>
        </p:spPr>
        <p:txBody>
          <a:bodyPr/>
          <a:lstStyle/>
          <a:p>
            <a:pPr marL="0" indent="0">
              <a:lnSpc>
                <a:spcPct val="100000"/>
              </a:lnSpc>
              <a:spcAft>
                <a:spcPts val="0"/>
              </a:spcAft>
              <a:buNone/>
            </a:pPr>
            <a:r>
              <a:rPr lang="fr-FR" sz="2000" dirty="0">
                <a:ea typeface="Times New Roman" panose="02020603050405020304" pitchFamily="18" charset="0"/>
              </a:rPr>
              <a:t>Le chauffage au gaz est le </a:t>
            </a:r>
            <a:r>
              <a:rPr lang="fr-FR" sz="2000" b="1" dirty="0">
                <a:ea typeface="Times New Roman" panose="02020603050405020304" pitchFamily="18" charset="0"/>
              </a:rPr>
              <a:t>second équipement sélectionné par les Français </a:t>
            </a:r>
            <a:r>
              <a:rPr lang="fr-FR" sz="2000" dirty="0">
                <a:ea typeface="Times New Roman" panose="02020603050405020304" pitchFamily="18" charset="0"/>
              </a:rPr>
              <a:t>pour chauffer leur logement.</a:t>
            </a:r>
          </a:p>
          <a:p>
            <a:pPr marL="0" indent="0">
              <a:lnSpc>
                <a:spcPct val="100000"/>
              </a:lnSpc>
              <a:spcAft>
                <a:spcPts val="0"/>
              </a:spcAft>
              <a:buNone/>
            </a:pPr>
            <a:r>
              <a:rPr lang="fr-FR" sz="2000" dirty="0">
                <a:ea typeface="Times New Roman" panose="02020603050405020304" pitchFamily="18" charset="0"/>
              </a:rPr>
              <a:t>Lorsque nous chauffons au gaz, mieux vaut opter pour le gaz naturel qui est moins polluant que le propane. </a:t>
            </a:r>
          </a:p>
          <a:p>
            <a:pPr marL="0" indent="0">
              <a:lnSpc>
                <a:spcPct val="100000"/>
              </a:lnSpc>
              <a:spcAft>
                <a:spcPts val="0"/>
              </a:spcAft>
              <a:buNone/>
            </a:pPr>
            <a:r>
              <a:rPr lang="fr-FR" sz="2000" dirty="0"/>
              <a:t>Le </a:t>
            </a:r>
            <a:r>
              <a:rPr lang="fr-FR" sz="2000" b="1" dirty="0"/>
              <a:t>propane</a:t>
            </a:r>
            <a:r>
              <a:rPr lang="fr-FR" sz="2000" dirty="0"/>
              <a:t> se découvre à l’état gazeux. Suite à un traitement à faible pression, il peut devenir liquide : il devient alors un gaz de pétrole liquéfié (GPL) moins polluant. À l’état liquide, il est d’ailleurs plus facile de le mettre en bouteille et deux fois plus léger que l’eau, ce qui le rend aisément transportable.</a:t>
            </a:r>
          </a:p>
        </p:txBody>
      </p:sp>
      <p:pic>
        <p:nvPicPr>
          <p:cNvPr id="16" name="Imag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182719" y="1474294"/>
            <a:ext cx="2969581" cy="531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p:nvPr>
        </p:nvSpPr>
        <p:spPr/>
        <p:txBody>
          <a:bodyPr/>
          <a:lstStyle/>
          <a:p>
            <a:r>
              <a:rPr lang="fr-FR" dirty="0"/>
              <a:t>Le chauffage au gaz</a:t>
            </a:r>
          </a:p>
        </p:txBody>
      </p:sp>
      <p:pic>
        <p:nvPicPr>
          <p:cNvPr id="20"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85</a:t>
            </a:fld>
            <a:endParaRPr lang="fr-FR" dirty="0">
              <a:solidFill>
                <a:schemeClr val="bg1"/>
              </a:solidFill>
            </a:endParaRPr>
          </a:p>
        </p:txBody>
      </p:sp>
    </p:spTree>
    <p:extLst>
      <p:ext uri="{BB962C8B-B14F-4D97-AF65-F5344CB8AC3E}">
        <p14:creationId xmlns:p14="http://schemas.microsoft.com/office/powerpoint/2010/main" val="3222450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
          </p:nvPr>
        </p:nvSpPr>
        <p:spPr>
          <a:xfrm>
            <a:off x="5815588" y="2060294"/>
            <a:ext cx="5952943" cy="4178459"/>
          </a:xfrm>
        </p:spPr>
        <p:txBody>
          <a:bodyPr/>
          <a:lstStyle/>
          <a:p>
            <a:pPr>
              <a:spcBef>
                <a:spcPts val="0"/>
              </a:spcBef>
            </a:pPr>
            <a:r>
              <a:rPr lang="fr-FR" dirty="0"/>
              <a:t>C’est</a:t>
            </a:r>
            <a:r>
              <a:rPr lang="fr-FR" sz="2000" b="1" dirty="0">
                <a:ea typeface="Times New Roman" panose="02020603050405020304" pitchFamily="18" charset="0"/>
              </a:rPr>
              <a:t> le mode de chauffage le plus émetteur en particules fines</a:t>
            </a:r>
            <a:r>
              <a:rPr lang="fr-FR" sz="2000" dirty="0">
                <a:ea typeface="Times New Roman" panose="02020603050405020304" pitchFamily="18" charset="0"/>
              </a:rPr>
              <a:t>. </a:t>
            </a:r>
          </a:p>
          <a:p>
            <a:pPr>
              <a:spcBef>
                <a:spcPts val="0"/>
              </a:spcBef>
            </a:pPr>
            <a:endParaRPr lang="fr-FR" sz="2000" dirty="0">
              <a:ea typeface="Times New Roman" panose="02020603050405020304" pitchFamily="18" charset="0"/>
            </a:endParaRPr>
          </a:p>
          <a:p>
            <a:pPr>
              <a:spcBef>
                <a:spcPts val="0"/>
              </a:spcBef>
            </a:pPr>
            <a:r>
              <a:rPr lang="fr-FR" sz="2000" dirty="0">
                <a:ea typeface="Times New Roman" panose="02020603050405020304" pitchFamily="18" charset="0"/>
              </a:rPr>
              <a:t>Dans le secteur résidentiel, il peut contribuer, en moyenne sur l’année, </a:t>
            </a:r>
            <a:r>
              <a:rPr lang="fr-FR" sz="2000" b="1" dirty="0">
                <a:ea typeface="Times New Roman" panose="02020603050405020304" pitchFamily="18" charset="0"/>
              </a:rPr>
              <a:t>jusqu’à 67% des émissions de particules PM10 </a:t>
            </a:r>
            <a:r>
              <a:rPr lang="fr-FR" sz="2000" dirty="0">
                <a:ea typeface="Times New Roman" panose="02020603050405020304" pitchFamily="18" charset="0"/>
              </a:rPr>
              <a:t>et </a:t>
            </a:r>
            <a:r>
              <a:rPr lang="fr-FR" sz="2000" b="1" dirty="0">
                <a:ea typeface="Times New Roman" panose="02020603050405020304" pitchFamily="18" charset="0"/>
              </a:rPr>
              <a:t>67 % de PM2,5 en raison des cheminées à foyer ouvert et des mauvais usages</a:t>
            </a:r>
            <a:r>
              <a:rPr lang="fr-FR" sz="2000" dirty="0">
                <a:ea typeface="Times New Roman" panose="02020603050405020304" pitchFamily="18" charset="0"/>
              </a:rPr>
              <a:t> : </a:t>
            </a:r>
          </a:p>
          <a:p>
            <a:pPr marL="342900" indent="-342900">
              <a:spcBef>
                <a:spcPts val="0"/>
              </a:spcBef>
              <a:buFont typeface="Arial" panose="020B0604020202020204" pitchFamily="34" charset="0"/>
              <a:buChar char="•"/>
            </a:pPr>
            <a:r>
              <a:rPr lang="fr-FR" dirty="0">
                <a:ea typeface="Times New Roman" panose="02020603050405020304" pitchFamily="18" charset="0"/>
              </a:rPr>
              <a:t>utilisation d'appareils individuels non performants</a:t>
            </a:r>
          </a:p>
          <a:p>
            <a:pPr marL="342900" indent="-342900">
              <a:spcBef>
                <a:spcPts val="0"/>
              </a:spcBef>
              <a:buFont typeface="Arial" panose="020B0604020202020204" pitchFamily="34" charset="0"/>
              <a:buChar char="•"/>
            </a:pPr>
            <a:r>
              <a:rPr lang="fr-FR" dirty="0">
                <a:ea typeface="Times New Roman" panose="02020603050405020304" pitchFamily="18" charset="0"/>
              </a:rPr>
              <a:t>utilisation de bois humide ou de mauvaise qualité</a:t>
            </a:r>
          </a:p>
          <a:p>
            <a:pPr marL="342900" indent="-342900">
              <a:spcBef>
                <a:spcPts val="0"/>
              </a:spcBef>
              <a:buFont typeface="Arial" panose="020B0604020202020204" pitchFamily="34" charset="0"/>
              <a:buChar char="•"/>
            </a:pPr>
            <a:r>
              <a:rPr lang="fr-FR" dirty="0">
                <a:ea typeface="Times New Roman" panose="02020603050405020304" pitchFamily="18" charset="0"/>
              </a:rPr>
              <a:t>mauvais entretien du conduit de cheminée. </a:t>
            </a:r>
          </a:p>
        </p:txBody>
      </p:sp>
      <p:sp>
        <p:nvSpPr>
          <p:cNvPr id="6" name="Titre 5"/>
          <p:cNvSpPr>
            <a:spLocks noGrp="1"/>
          </p:cNvSpPr>
          <p:nvPr>
            <p:ph type="title"/>
          </p:nvPr>
        </p:nvSpPr>
        <p:spPr>
          <a:xfrm>
            <a:off x="1674662" y="365126"/>
            <a:ext cx="9680726" cy="676110"/>
          </a:xfrm>
        </p:spPr>
        <p:txBody>
          <a:bodyPr/>
          <a:lstStyle/>
          <a:p>
            <a:r>
              <a:rPr lang="fr-FR" dirty="0"/>
              <a:t>Le chauffage au bois</a:t>
            </a:r>
          </a:p>
        </p:txBody>
      </p:sp>
      <p:pic>
        <p:nvPicPr>
          <p:cNvPr id="21" name="image chauffag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66741" y="1597306"/>
            <a:ext cx="4505482" cy="4512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86</a:t>
            </a:fld>
            <a:endParaRPr lang="fr-FR" dirty="0">
              <a:solidFill>
                <a:schemeClr val="bg1"/>
              </a:solidFill>
            </a:endParaRPr>
          </a:p>
        </p:txBody>
      </p:sp>
    </p:spTree>
    <p:extLst>
      <p:ext uri="{BB962C8B-B14F-4D97-AF65-F5344CB8AC3E}">
        <p14:creationId xmlns:p14="http://schemas.microsoft.com/office/powerpoint/2010/main" val="446765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
          </p:nvPr>
        </p:nvSpPr>
        <p:spPr>
          <a:xfrm>
            <a:off x="6192456" y="2069236"/>
            <a:ext cx="5162932" cy="4120427"/>
          </a:xfrm>
        </p:spPr>
        <p:txBody>
          <a:bodyPr/>
          <a:lstStyle/>
          <a:p>
            <a:r>
              <a:rPr lang="fr-FR" sz="2000" dirty="0">
                <a:ea typeface="Times New Roman" panose="02020603050405020304" pitchFamily="18" charset="0"/>
              </a:rPr>
              <a:t>La pompe à chaleur </a:t>
            </a:r>
            <a:r>
              <a:rPr lang="fr-FR" dirty="0">
                <a:ea typeface="Times New Roman" panose="02020603050405020304" pitchFamily="18" charset="0"/>
              </a:rPr>
              <a:t>réduit l’émission de gaz à effet de serre et diminue la pollution de l’air.</a:t>
            </a:r>
            <a:r>
              <a:rPr lang="fr-FR" sz="2000" dirty="0">
                <a:ea typeface="Times New Roman" panose="02020603050405020304" pitchFamily="18" charset="0"/>
              </a:rPr>
              <a:t> </a:t>
            </a:r>
          </a:p>
          <a:p>
            <a:r>
              <a:rPr lang="fr-FR" sz="2000" dirty="0">
                <a:ea typeface="Times New Roman" panose="02020603050405020304" pitchFamily="18" charset="0"/>
              </a:rPr>
              <a:t>Les pompes à chaleur air/eau ou par géothermie sont plus performantes. Elles récupèrent l'énergie de l’air ou du sol et la restituent dans l’habitation à chauffer via un plancher chauffant, des radiateurs ou un ventilo-convecteur.</a:t>
            </a:r>
          </a:p>
        </p:txBody>
      </p:sp>
      <p:sp>
        <p:nvSpPr>
          <p:cNvPr id="6" name="Titre 5"/>
          <p:cNvSpPr>
            <a:spLocks noGrp="1"/>
          </p:cNvSpPr>
          <p:nvPr>
            <p:ph type="title"/>
          </p:nvPr>
        </p:nvSpPr>
        <p:spPr/>
        <p:txBody>
          <a:bodyPr/>
          <a:lstStyle/>
          <a:p>
            <a:r>
              <a:rPr lang="fr-FR" dirty="0"/>
              <a:t>La pompe à chaleur</a:t>
            </a:r>
          </a:p>
        </p:txBody>
      </p:sp>
      <p:pic>
        <p:nvPicPr>
          <p:cNvPr id="7"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87</a:t>
            </a:fld>
            <a:endParaRPr lang="fr-FR" dirty="0">
              <a:solidFill>
                <a:schemeClr val="bg1"/>
              </a:solidFill>
            </a:endParaRP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74" y="1164216"/>
            <a:ext cx="5726551" cy="5597574"/>
          </a:xfrm>
          <a:prstGeom prst="rect">
            <a:avLst/>
          </a:prstGeom>
        </p:spPr>
      </p:pic>
    </p:spTree>
    <p:extLst>
      <p:ext uri="{BB962C8B-B14F-4D97-AF65-F5344CB8AC3E}">
        <p14:creationId xmlns:p14="http://schemas.microsoft.com/office/powerpoint/2010/main" val="30573206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p:txBody>
          <a:bodyPr/>
          <a:lstStyle/>
          <a:p>
            <a:endParaRPr lang="fr-FR" dirty="0"/>
          </a:p>
        </p:txBody>
      </p:sp>
      <p:sp>
        <p:nvSpPr>
          <p:cNvPr id="3" name="Espace réservé du texte 2"/>
          <p:cNvSpPr>
            <a:spLocks noGrp="1"/>
          </p:cNvSpPr>
          <p:nvPr>
            <p:ph type="body" sz="quarter" idx="14"/>
          </p:nvPr>
        </p:nvSpPr>
        <p:spPr>
          <a:xfrm>
            <a:off x="1846850" y="6015571"/>
            <a:ext cx="3917341" cy="703132"/>
          </a:xfrm>
        </p:spPr>
        <p:txBody>
          <a:bodyPr/>
          <a:lstStyle/>
          <a:p>
            <a:r>
              <a:rPr lang="fr-FR" dirty="0">
                <a:solidFill>
                  <a:schemeClr val="accent4"/>
                </a:solidFill>
              </a:rPr>
              <a:t>L’air et l’énergie</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88</a:t>
            </a:fld>
            <a:endParaRPr lang="fr-FR" dirty="0">
              <a:solidFill>
                <a:schemeClr val="bg1"/>
              </a:solidFill>
            </a:endParaRPr>
          </a:p>
        </p:txBody>
      </p:sp>
      <p:pic>
        <p:nvPicPr>
          <p:cNvPr id="5" name="Image 4">
            <a:extLst>
              <a:ext uri="{FF2B5EF4-FFF2-40B4-BE49-F238E27FC236}">
                <a16:creationId xmlns:a16="http://schemas.microsoft.com/office/drawing/2014/main" id="{31607175-9D6B-4B35-A143-C5C4143B0B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197" y="-649792"/>
            <a:ext cx="8151735" cy="75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903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89"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5650" y="3849688"/>
            <a:ext cx="306691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bwMode="auto">
          <a:xfrm>
            <a:off x="7513528" y="5962145"/>
            <a:ext cx="2685191" cy="707886"/>
          </a:xfrm>
          <a:prstGeom prst="rect">
            <a:avLst/>
          </a:prstGeom>
        </p:spPr>
        <p:txBody>
          <a:bodyPr wrap="square">
            <a:spAutoFit/>
          </a:bodyPr>
          <a:lstStyle/>
          <a:p>
            <a:pPr algn="ctr" eaLnBrk="1" hangingPunct="1">
              <a:spcBef>
                <a:spcPct val="50000"/>
              </a:spcBef>
              <a:defRPr/>
            </a:pPr>
            <a:r>
              <a:rPr lang="fr-FR" altLang="fr-FR" sz="2000" b="1" dirty="0">
                <a:latin typeface="+mn-lt"/>
                <a:cs typeface="Arial" panose="020B0604020202020204" pitchFamily="34" charset="0"/>
              </a:rPr>
              <a:t>L’uranium et le plutonium</a:t>
            </a:r>
          </a:p>
        </p:txBody>
      </p:sp>
      <p:pic>
        <p:nvPicPr>
          <p:cNvPr id="19488" name="Btn_Camera_Txt1">
            <a:hlinkClick r:id="rId4" action="ppaction://hlinksldjump"/>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9972554" y="6074013"/>
            <a:ext cx="539868" cy="45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Img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4118" y="1782763"/>
            <a:ext cx="2003253" cy="150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xt1"/>
          <p:cNvSpPr>
            <a:spLocks noChangeArrowheads="1"/>
          </p:cNvSpPr>
          <p:nvPr/>
        </p:nvSpPr>
        <p:spPr bwMode="auto">
          <a:xfrm>
            <a:off x="2166938" y="3305968"/>
            <a:ext cx="3757612"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latin typeface="+mn-lt"/>
              </a:rPr>
              <a:t>Le pétrole</a:t>
            </a:r>
          </a:p>
        </p:txBody>
      </p:sp>
      <p:pic>
        <p:nvPicPr>
          <p:cNvPr id="19483" name="Img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6206" y="1727200"/>
            <a:ext cx="2322512" cy="151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xt1"/>
          <p:cNvSpPr>
            <a:spLocks noChangeArrowheads="1"/>
          </p:cNvSpPr>
          <p:nvPr/>
        </p:nvSpPr>
        <p:spPr bwMode="auto">
          <a:xfrm>
            <a:off x="7181850" y="3305968"/>
            <a:ext cx="345122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latin typeface="+mn-lt"/>
              </a:rPr>
              <a:t>Le charbon</a:t>
            </a:r>
          </a:p>
        </p:txBody>
      </p:sp>
      <p:pic>
        <p:nvPicPr>
          <p:cNvPr id="19481" name="Img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306" y="4271933"/>
            <a:ext cx="924513" cy="179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xt1"/>
          <p:cNvSpPr>
            <a:spLocks noChangeArrowheads="1"/>
          </p:cNvSpPr>
          <p:nvPr/>
        </p:nvSpPr>
        <p:spPr bwMode="auto">
          <a:xfrm>
            <a:off x="2276475" y="6116033"/>
            <a:ext cx="3686175"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000" b="1" dirty="0">
                <a:latin typeface="+mn-lt"/>
              </a:rPr>
              <a:t>Le gaz naturel</a:t>
            </a:r>
          </a:p>
        </p:txBody>
      </p:sp>
      <p:pic>
        <p:nvPicPr>
          <p:cNvPr id="30" name="Btn_Camera_Txt1">
            <a:hlinkClick r:id="rId9" action="ppaction://hlinksldjump"/>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bwMode="auto">
          <a:xfrm>
            <a:off x="5106988" y="3254810"/>
            <a:ext cx="541337" cy="4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Btn_Camera_Txt1">
            <a:hlinkClick r:id="rId11" action="ppaction://hlinksldjump"/>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9880312" y="3260245"/>
            <a:ext cx="539750" cy="45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tn_Camera_Txt1">
            <a:hlinkClick r:id="rId12" action="ppaction://hlinksldjump"/>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5108575" y="5995508"/>
            <a:ext cx="539750" cy="45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5"/>
          <p:cNvSpPr>
            <a:spLocks noGrp="1"/>
          </p:cNvSpPr>
          <p:nvPr>
            <p:ph type="title"/>
          </p:nvPr>
        </p:nvSpPr>
        <p:spPr/>
        <p:txBody>
          <a:bodyPr/>
          <a:lstStyle/>
          <a:p>
            <a:r>
              <a:rPr lang="fr-FR" dirty="0"/>
              <a:t>Quelles sont les principales sources d’énergie fossile ? </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89</a:t>
            </a:fld>
            <a:endParaRPr lang="fr-FR" dirty="0">
              <a:solidFill>
                <a:schemeClr val="bg1"/>
              </a:solidFill>
            </a:endParaRPr>
          </a:p>
        </p:txBody>
      </p:sp>
      <p:grpSp>
        <p:nvGrpSpPr>
          <p:cNvPr id="21" name="Groupe 20"/>
          <p:cNvGrpSpPr/>
          <p:nvPr/>
        </p:nvGrpSpPr>
        <p:grpSpPr>
          <a:xfrm>
            <a:off x="3538144" y="1853933"/>
            <a:ext cx="1015200" cy="1015200"/>
            <a:chOff x="2979068" y="2181479"/>
            <a:chExt cx="1015200" cy="1015200"/>
          </a:xfrm>
          <a:solidFill>
            <a:srgbClr val="42C4E3"/>
          </a:solidFill>
        </p:grpSpPr>
        <p:sp>
          <p:nvSpPr>
            <p:cNvPr id="22"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6" name="Groupe 25"/>
          <p:cNvGrpSpPr/>
          <p:nvPr/>
        </p:nvGrpSpPr>
        <p:grpSpPr>
          <a:xfrm>
            <a:off x="3611962" y="4724613"/>
            <a:ext cx="1015200" cy="1015200"/>
            <a:chOff x="9725308" y="2293938"/>
            <a:chExt cx="1015200" cy="1015200"/>
          </a:xfrm>
        </p:grpSpPr>
        <p:sp>
          <p:nvSpPr>
            <p:cNvPr id="27"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8"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33" name="Groupe 32"/>
          <p:cNvGrpSpPr/>
          <p:nvPr/>
        </p:nvGrpSpPr>
        <p:grpSpPr>
          <a:xfrm>
            <a:off x="8348523" y="4724613"/>
            <a:ext cx="1015200" cy="1015200"/>
            <a:chOff x="3027027" y="5047015"/>
            <a:chExt cx="1015200" cy="1015200"/>
          </a:xfrm>
        </p:grpSpPr>
        <p:sp>
          <p:nvSpPr>
            <p:cNvPr id="34"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6"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8" name="Groupe 37"/>
          <p:cNvGrpSpPr/>
          <p:nvPr/>
        </p:nvGrpSpPr>
        <p:grpSpPr>
          <a:xfrm>
            <a:off x="8399862" y="1853933"/>
            <a:ext cx="1015200" cy="1015200"/>
            <a:chOff x="6429109" y="2275219"/>
            <a:chExt cx="1015200" cy="1015200"/>
          </a:xfrm>
        </p:grpSpPr>
        <p:sp>
          <p:nvSpPr>
            <p:cNvPr id="39"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0"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9"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P.C.G.UP</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92790386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48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4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48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488"/>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4" grpId="0"/>
      <p:bldP spid="18"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Image 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138545"/>
            <a:ext cx="10496442" cy="699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6"/>
          <p:cNvSpPr>
            <a:spLocks noGrp="1"/>
          </p:cNvSpPr>
          <p:nvPr>
            <p:ph sz="quarter" idx="4294967295"/>
          </p:nvPr>
        </p:nvSpPr>
        <p:spPr>
          <a:xfrm>
            <a:off x="1703388" y="0"/>
            <a:ext cx="10488612" cy="6858000"/>
          </a:xfrm>
          <a:prstGeom prst="rect">
            <a:avLst/>
          </a:prstGeom>
        </p:spPr>
        <p:txBody>
          <a:bodyPr/>
          <a:lstStyle/>
          <a:p>
            <a:endParaRPr lang="fr-FR" dirty="0"/>
          </a:p>
        </p:txBody>
      </p:sp>
      <p:sp>
        <p:nvSpPr>
          <p:cNvPr id="2" name="Espace réservé du numéro de diapositive 1">
            <a:extLst>
              <a:ext uri="{FF2B5EF4-FFF2-40B4-BE49-F238E27FC236}">
                <a16:creationId xmlns:a16="http://schemas.microsoft.com/office/drawing/2014/main" id="{EA48F67D-885F-A347-9AC3-CC1114BC7351}"/>
              </a:ext>
            </a:extLst>
          </p:cNvPr>
          <p:cNvSpPr>
            <a:spLocks noGrp="1"/>
          </p:cNvSpPr>
          <p:nvPr>
            <p:ph type="sldNum" sz="quarter" idx="12"/>
          </p:nvPr>
        </p:nvSpPr>
        <p:spPr/>
        <p:txBody>
          <a:bodyPr/>
          <a:lstStyle/>
          <a:p>
            <a:pPr>
              <a:defRPr/>
            </a:pPr>
            <a:fld id="{1B8BAF23-E3EA-4B7A-8B25-C6E0FCF3B388}" type="slidenum">
              <a:rPr lang="fr-FR" altLang="fr-FR" smtClean="0"/>
              <a:pPr>
                <a:defRPr/>
              </a:pPr>
              <a:t>9</a:t>
            </a:fld>
            <a:endParaRPr lang="fr-FR" altLang="fr-FR" dirty="0"/>
          </a:p>
        </p:txBody>
      </p:sp>
      <p:pic>
        <p:nvPicPr>
          <p:cNvPr id="16"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Image 2"/>
          <p:cNvPicPr>
            <a:picLocks noChangeAspect="1"/>
          </p:cNvPicPr>
          <p:nvPr/>
        </p:nvPicPr>
        <p:blipFill>
          <a:blip r:embed="rId3">
            <a:extLst>
              <a:ext uri="{28A0092B-C50C-407E-A947-70E740481C1C}">
                <a14:useLocalDpi xmlns:a14="http://schemas.microsoft.com/office/drawing/2010/main" val="0"/>
              </a:ext>
            </a:extLst>
          </a:blip>
          <a:srcRect b="4614"/>
          <a:stretch>
            <a:fillRect/>
          </a:stretch>
        </p:blipFill>
        <p:spPr bwMode="auto">
          <a:xfrm>
            <a:off x="1796105" y="1460085"/>
            <a:ext cx="4000072" cy="416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
          <p:cNvSpPr txBox="1">
            <a:spLocks noChangeArrowheads="1"/>
          </p:cNvSpPr>
          <p:nvPr/>
        </p:nvSpPr>
        <p:spPr bwMode="auto">
          <a:xfrm>
            <a:off x="4197564" y="1460085"/>
            <a:ext cx="1598613" cy="830262"/>
          </a:xfrm>
          <a:prstGeom prst="rect">
            <a:avLst/>
          </a:prstGeom>
          <a:noFill/>
          <a:ln>
            <a:noFill/>
          </a:ln>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defRPr/>
            </a:pPr>
            <a:r>
              <a:rPr lang="fr-FR" altLang="fr-FR" sz="2400" b="1" dirty="0">
                <a:latin typeface="+mn-lt"/>
                <a:cs typeface="Calibri" panose="020F0502020204030204" pitchFamily="34" charset="0"/>
              </a:rPr>
              <a:t>Extraction </a:t>
            </a:r>
          </a:p>
          <a:p>
            <a:pPr>
              <a:lnSpc>
                <a:spcPct val="100000"/>
              </a:lnSpc>
              <a:spcBef>
                <a:spcPct val="0"/>
              </a:spcBef>
              <a:buFontTx/>
              <a:buNone/>
              <a:defRPr/>
            </a:pPr>
            <a:r>
              <a:rPr lang="fr-FR" altLang="fr-FR" sz="2400" b="1" dirty="0">
                <a:latin typeface="+mn-lt"/>
                <a:cs typeface="Calibri" panose="020F0502020204030204" pitchFamily="34" charset="0"/>
              </a:rPr>
              <a:t>du pétrole</a:t>
            </a:r>
          </a:p>
        </p:txBody>
      </p:sp>
      <p:sp>
        <p:nvSpPr>
          <p:cNvPr id="3" name="Espace réservé du numéro de diapositive 2"/>
          <p:cNvSpPr>
            <a:spLocks noGrp="1"/>
          </p:cNvSpPr>
          <p:nvPr>
            <p:ph type="sldNum" sz="quarter" idx="12"/>
          </p:nvPr>
        </p:nvSpPr>
        <p:spPr/>
        <p:txBody>
          <a:bodyPr/>
          <a:lstStyle/>
          <a:p>
            <a:fld id="{A6975CB3-950E-4025-A1C5-3373A41C9E6B}" type="slidenum">
              <a:rPr lang="fr-FR" smtClean="0"/>
              <a:pPr/>
              <a:t>90</a:t>
            </a:fld>
            <a:endParaRPr lang="fr-FR" dirty="0">
              <a:solidFill>
                <a:schemeClr val="bg1"/>
              </a:solidFill>
            </a:endParaRPr>
          </a:p>
        </p:txBody>
      </p:sp>
      <p:sp>
        <p:nvSpPr>
          <p:cNvPr id="2" name="Titre 1"/>
          <p:cNvSpPr>
            <a:spLocks noGrp="1"/>
          </p:cNvSpPr>
          <p:nvPr>
            <p:ph type="title"/>
          </p:nvPr>
        </p:nvSpPr>
        <p:spPr/>
        <p:txBody>
          <a:bodyPr/>
          <a:lstStyle/>
          <a:p>
            <a:r>
              <a:rPr lang="fr-FR" dirty="0"/>
              <a:t>Le pétrole</a:t>
            </a:r>
          </a:p>
        </p:txBody>
      </p:sp>
      <p:sp>
        <p:nvSpPr>
          <p:cNvPr id="4" name="Espace réservé du contenu 3"/>
          <p:cNvSpPr>
            <a:spLocks noGrp="1"/>
          </p:cNvSpPr>
          <p:nvPr>
            <p:ph sz="quarter" idx="4"/>
          </p:nvPr>
        </p:nvSpPr>
        <p:spPr/>
        <p:txBody>
          <a:bodyPr/>
          <a:lstStyle/>
          <a:p>
            <a:pPr marL="0" indent="0">
              <a:lnSpc>
                <a:spcPct val="100000"/>
              </a:lnSpc>
              <a:spcBef>
                <a:spcPts val="0"/>
              </a:spcBef>
              <a:buNone/>
              <a:defRPr/>
            </a:pPr>
            <a:r>
              <a:rPr lang="fr-FR" altLang="fr-FR" sz="2000" dirty="0">
                <a:cs typeface="Calibri" panose="020F0502020204030204" pitchFamily="34" charset="0"/>
              </a:rPr>
              <a:t>Le pétrole est un fluide combustible d’origine naturelle, issu de la décomposition anaérobie de végétaux aquatiques ou terrestres et de bactéries, piégés dans les couches géologiques. </a:t>
            </a:r>
            <a:r>
              <a:rPr lang="fr-FR" sz="2000" dirty="0">
                <a:cs typeface="Calibri" panose="020F0502020204030204" pitchFamily="34" charset="0"/>
              </a:rPr>
              <a:t>C’est une</a:t>
            </a:r>
            <a:r>
              <a:rPr lang="fr-FR" sz="2000" b="1" dirty="0">
                <a:cs typeface="Calibri" panose="020F0502020204030204" pitchFamily="34" charset="0"/>
              </a:rPr>
              <a:t> énergie fossile</a:t>
            </a:r>
            <a:r>
              <a:rPr lang="fr-FR" sz="2000" dirty="0">
                <a:cs typeface="Calibri" panose="020F0502020204030204" pitchFamily="34" charset="0"/>
              </a:rPr>
              <a:t>. </a:t>
            </a:r>
          </a:p>
          <a:p>
            <a:pPr marL="0" indent="0">
              <a:lnSpc>
                <a:spcPct val="100000"/>
              </a:lnSpc>
              <a:spcBef>
                <a:spcPts val="0"/>
              </a:spcBef>
              <a:buNone/>
              <a:defRPr/>
            </a:pPr>
            <a:endParaRPr lang="fr-FR" sz="2000" dirty="0">
              <a:cs typeface="Calibri" panose="020F0502020204030204" pitchFamily="34" charset="0"/>
            </a:endParaRPr>
          </a:p>
          <a:p>
            <a:pPr marL="0" indent="0">
              <a:spcBef>
                <a:spcPts val="0"/>
              </a:spcBef>
              <a:buNone/>
              <a:defRPr/>
            </a:pPr>
            <a:r>
              <a:rPr lang="fr-FR" altLang="fr-FR" sz="2000" dirty="0">
                <a:cs typeface="Calibri" panose="020F0502020204030204" pitchFamily="34" charset="0"/>
              </a:rPr>
              <a:t>Même si de</a:t>
            </a:r>
            <a:r>
              <a:rPr lang="fr-FR" altLang="fr-FR" sz="2000" b="1" dirty="0">
                <a:cs typeface="Calibri" panose="020F0502020204030204" pitchFamily="34" charset="0"/>
              </a:rPr>
              <a:t> nouveaux gisements </a:t>
            </a:r>
            <a:r>
              <a:rPr lang="fr-FR" altLang="fr-FR" sz="2000" dirty="0">
                <a:cs typeface="Calibri" panose="020F0502020204030204" pitchFamily="34" charset="0"/>
              </a:rPr>
              <a:t>sont découverts régulièrement, comme c’est une ressource limitée, </a:t>
            </a:r>
            <a:r>
              <a:rPr lang="fr-FR" altLang="fr-FR" sz="2000" b="1" dirty="0">
                <a:cs typeface="Calibri" panose="020F0502020204030204" pitchFamily="34" charset="0"/>
              </a:rPr>
              <a:t>il finira par disparaître</a:t>
            </a:r>
            <a:r>
              <a:rPr lang="fr-FR" altLang="fr-FR" sz="2000" dirty="0">
                <a:cs typeface="Calibri" panose="020F0502020204030204" pitchFamily="34" charset="0"/>
              </a:rPr>
              <a:t>. </a:t>
            </a:r>
            <a:endParaRPr lang="fr-FR" altLang="fr-FR" sz="2000" dirty="0">
              <a:solidFill>
                <a:srgbClr val="4794A1"/>
              </a:solidFill>
              <a:cs typeface="Arial" panose="020B0604020202020204" pitchFamily="34" charset="0"/>
            </a:endParaRPr>
          </a:p>
        </p:txBody>
      </p:sp>
      <p:pic>
        <p:nvPicPr>
          <p:cNvPr id="21"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Image 16">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grpSp>
        <p:nvGrpSpPr>
          <p:cNvPr id="19" name="Groupe 18"/>
          <p:cNvGrpSpPr>
            <a:grpSpLocks/>
          </p:cNvGrpSpPr>
          <p:nvPr/>
        </p:nvGrpSpPr>
        <p:grpSpPr bwMode="auto">
          <a:xfrm>
            <a:off x="1288701" y="5513660"/>
            <a:ext cx="3212561" cy="1344342"/>
            <a:chOff x="8777738" y="3157774"/>
            <a:chExt cx="2796887" cy="1039445"/>
          </a:xfrm>
          <a:solidFill>
            <a:schemeClr val="accent5"/>
          </a:solidFill>
        </p:grpSpPr>
        <p:sp>
          <p:nvSpPr>
            <p:cNvPr id="22" name="Ellipse 3"/>
            <p:cNvSpPr/>
            <p:nvPr/>
          </p:nvSpPr>
          <p:spPr>
            <a:xfrm>
              <a:off x="8777738" y="3157774"/>
              <a:ext cx="2796887" cy="103944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23" name="l'épaisseur de la zone respirable"/>
            <p:cNvSpPr txBox="1">
              <a:spLocks noChangeArrowheads="1"/>
            </p:cNvSpPr>
            <p:nvPr/>
          </p:nvSpPr>
          <p:spPr bwMode="auto">
            <a:xfrm>
              <a:off x="8826200" y="3157774"/>
              <a:ext cx="2748425" cy="102328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fr-FR" altLang="fr-FR" sz="1600" dirty="0">
                  <a:solidFill>
                    <a:schemeClr val="bg1"/>
                  </a:solidFill>
                  <a:cs typeface="Calibri" panose="020F0502020204030204" pitchFamily="34" charset="0"/>
                </a:rPr>
                <a:t>Le savais-tu ? </a:t>
              </a:r>
            </a:p>
            <a:p>
              <a:pPr algn="ctr" eaLnBrk="1" hangingPunct="1">
                <a:lnSpc>
                  <a:spcPct val="100000"/>
                </a:lnSpc>
                <a:spcBef>
                  <a:spcPct val="0"/>
                </a:spcBef>
                <a:buNone/>
              </a:pPr>
              <a:r>
                <a:rPr lang="fr-FR" altLang="fr-FR" sz="1600" dirty="0">
                  <a:solidFill>
                    <a:schemeClr val="bg1"/>
                  </a:solidFill>
                  <a:cs typeface="Calibri" panose="020F0502020204030204" pitchFamily="34" charset="0"/>
                </a:rPr>
                <a:t>Le pétrole sert à produire de la chaleur, de l’énergie électrique, à se déplacer, à fabriquer du plastique ou des produits chimiques …</a:t>
              </a:r>
            </a:p>
          </p:txBody>
        </p:sp>
      </p:grpSp>
      <p:pic>
        <p:nvPicPr>
          <p:cNvPr id="22537" name="Image pétrole"/>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5624" y="5193940"/>
            <a:ext cx="2220342" cy="156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6987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4"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Image 2"/>
          <p:cNvPicPr>
            <a:picLocks noChangeAspect="1"/>
          </p:cNvPicPr>
          <p:nvPr/>
        </p:nvPicPr>
        <p:blipFill>
          <a:blip r:embed="rId3">
            <a:extLst>
              <a:ext uri="{28A0092B-C50C-407E-A947-70E740481C1C}">
                <a14:useLocalDpi xmlns:a14="http://schemas.microsoft.com/office/drawing/2010/main" val="0"/>
              </a:ext>
            </a:extLst>
          </a:blip>
          <a:srcRect l="19633" r="2"/>
          <a:stretch>
            <a:fillRect/>
          </a:stretch>
        </p:blipFill>
        <p:spPr bwMode="auto">
          <a:xfrm>
            <a:off x="1489179" y="1911587"/>
            <a:ext cx="446835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p:nvSpPr>
        <p:spPr bwMode="auto">
          <a:xfrm>
            <a:off x="2868613" y="-111125"/>
            <a:ext cx="7324725" cy="1155700"/>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endParaRPr lang="fr-FR" altLang="fr-FR" sz="3000" b="1" dirty="0">
              <a:solidFill>
                <a:schemeClr val="accent6">
                  <a:lumMod val="50000"/>
                </a:schemeClr>
              </a:solidFill>
              <a:latin typeface="+mn-lt"/>
              <a:cs typeface="Arial" panose="020B0604020202020204" pitchFamily="34" charset="0"/>
            </a:endParaRPr>
          </a:p>
        </p:txBody>
      </p:sp>
      <p:pic>
        <p:nvPicPr>
          <p:cNvPr id="23563" name="Image charbo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4572001"/>
            <a:ext cx="247967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91</a:t>
            </a:fld>
            <a:endParaRPr lang="fr-FR" dirty="0">
              <a:solidFill>
                <a:schemeClr val="bg1"/>
              </a:solidFill>
            </a:endParaRPr>
          </a:p>
        </p:txBody>
      </p:sp>
      <p:sp>
        <p:nvSpPr>
          <p:cNvPr id="5" name="Titre 4"/>
          <p:cNvSpPr>
            <a:spLocks noGrp="1"/>
          </p:cNvSpPr>
          <p:nvPr>
            <p:ph type="title"/>
          </p:nvPr>
        </p:nvSpPr>
        <p:spPr/>
        <p:txBody>
          <a:bodyPr/>
          <a:lstStyle/>
          <a:p>
            <a:r>
              <a:rPr lang="fr-FR" dirty="0"/>
              <a:t>Le charbon</a:t>
            </a:r>
          </a:p>
        </p:txBody>
      </p:sp>
      <p:sp>
        <p:nvSpPr>
          <p:cNvPr id="3" name="Espace réservé du contenu 2"/>
          <p:cNvSpPr>
            <a:spLocks noGrp="1"/>
          </p:cNvSpPr>
          <p:nvPr>
            <p:ph sz="quarter" idx="4"/>
          </p:nvPr>
        </p:nvSpPr>
        <p:spPr/>
        <p:txBody>
          <a:bodyPr/>
          <a:lstStyle/>
          <a:p>
            <a:pPr marL="0" indent="0">
              <a:spcBef>
                <a:spcPts val="0"/>
              </a:spcBef>
              <a:buNone/>
            </a:pPr>
            <a:r>
              <a:rPr lang="fr-FR" altLang="fr-FR" sz="2000" dirty="0">
                <a:cs typeface="Calibri" panose="020F0502020204030204" pitchFamily="34" charset="0"/>
              </a:rPr>
              <a:t>Le charbon est un </a:t>
            </a:r>
            <a:r>
              <a:rPr lang="fr-FR" altLang="fr-FR" sz="2000" b="1" dirty="0">
                <a:cs typeface="Calibri" panose="020F0502020204030204" pitchFamily="34" charset="0"/>
              </a:rPr>
              <a:t>combustible fossile </a:t>
            </a:r>
            <a:r>
              <a:rPr lang="fr-FR" altLang="fr-FR" sz="2000" dirty="0">
                <a:cs typeface="Calibri" panose="020F0502020204030204" pitchFamily="34" charset="0"/>
              </a:rPr>
              <a:t>d’origine organique, provenant de la décomposition de végétaux enfouis sous forme de sédiments il y a plus de 300 millions d’années.</a:t>
            </a:r>
          </a:p>
          <a:p>
            <a:pPr marL="0" indent="0">
              <a:spcBef>
                <a:spcPts val="0"/>
              </a:spcBef>
              <a:buNone/>
            </a:pPr>
            <a:endParaRPr lang="fr-FR" altLang="fr-FR" sz="2000" dirty="0">
              <a:cs typeface="Calibri" panose="020F0502020204030204" pitchFamily="34" charset="0"/>
            </a:endParaRPr>
          </a:p>
          <a:p>
            <a:pPr>
              <a:lnSpc>
                <a:spcPct val="100000"/>
              </a:lnSpc>
              <a:spcBef>
                <a:spcPts val="0"/>
              </a:spcBef>
              <a:buNone/>
              <a:defRPr/>
            </a:pPr>
            <a:r>
              <a:rPr lang="fr-FR" altLang="fr-FR" sz="2000" dirty="0">
                <a:cs typeface="Calibri" panose="020F0502020204030204" pitchFamily="34" charset="0"/>
              </a:rPr>
              <a:t>Son extraction, son raffinage, son transport et sa combustion ont un impact sur la santé et le climat.</a:t>
            </a:r>
          </a:p>
          <a:p>
            <a:pPr marL="0" indent="0">
              <a:buNone/>
            </a:pPr>
            <a:endParaRPr lang="fr-FR" altLang="fr-FR" sz="2000" dirty="0">
              <a:cs typeface="Calibri" panose="020F0502020204030204" pitchFamily="34" charset="0"/>
            </a:endParaRPr>
          </a:p>
          <a:p>
            <a:pPr marL="0" indent="0">
              <a:buNone/>
            </a:pPr>
            <a:endParaRPr lang="fr-FR" sz="2000" dirty="0"/>
          </a:p>
        </p:txBody>
      </p:sp>
      <p:pic>
        <p:nvPicPr>
          <p:cNvPr id="22"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a:extLst>
              <a:ext uri="{FF2B5EF4-FFF2-40B4-BE49-F238E27FC236}">
                <a16:creationId xmlns:a16="http://schemas.microsoft.com/office/drawing/2014/main" id="{1793C638-7123-453A-9EDB-D35677E83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grpSp>
        <p:nvGrpSpPr>
          <p:cNvPr id="15" name="Groupe 14"/>
          <p:cNvGrpSpPr>
            <a:grpSpLocks/>
          </p:cNvGrpSpPr>
          <p:nvPr/>
        </p:nvGrpSpPr>
        <p:grpSpPr bwMode="auto">
          <a:xfrm>
            <a:off x="1321519" y="5328493"/>
            <a:ext cx="3091117" cy="1281371"/>
            <a:chOff x="8781396" y="3174454"/>
            <a:chExt cx="2691157" cy="990756"/>
          </a:xfrm>
          <a:solidFill>
            <a:schemeClr val="accent5"/>
          </a:solidFill>
        </p:grpSpPr>
        <p:sp>
          <p:nvSpPr>
            <p:cNvPr id="18" name="Ellipse 3"/>
            <p:cNvSpPr/>
            <p:nvPr/>
          </p:nvSpPr>
          <p:spPr>
            <a:xfrm>
              <a:off x="8781396" y="3174454"/>
              <a:ext cx="2691157" cy="99075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20" name="l'épaisseur de la zone respirable"/>
            <p:cNvSpPr txBox="1">
              <a:spLocks noChangeArrowheads="1"/>
            </p:cNvSpPr>
            <p:nvPr/>
          </p:nvSpPr>
          <p:spPr bwMode="auto">
            <a:xfrm>
              <a:off x="9040559" y="3230420"/>
              <a:ext cx="2172829" cy="83290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fr-FR" altLang="fr-FR" sz="1600" dirty="0">
                  <a:solidFill>
                    <a:schemeClr val="bg1"/>
                  </a:solidFill>
                  <a:cs typeface="Calibri" panose="020F0502020204030204" pitchFamily="34" charset="0"/>
                </a:rPr>
                <a:t>Le savais-tu ? </a:t>
              </a:r>
            </a:p>
            <a:p>
              <a:pPr algn="ctr" eaLnBrk="1" hangingPunct="1">
                <a:lnSpc>
                  <a:spcPct val="100000"/>
                </a:lnSpc>
                <a:spcBef>
                  <a:spcPct val="0"/>
                </a:spcBef>
                <a:buNone/>
              </a:pPr>
              <a:r>
                <a:rPr lang="fr-FR" altLang="fr-FR" sz="1600" dirty="0">
                  <a:solidFill>
                    <a:schemeClr val="bg1"/>
                  </a:solidFill>
                  <a:cs typeface="Calibri" panose="020F0502020204030204" pitchFamily="34" charset="0"/>
                </a:rPr>
                <a:t>Le charbon sert à produire de la chaleur, de l’énergie électrique et à se déplacer.</a:t>
              </a:r>
            </a:p>
          </p:txBody>
        </p:sp>
      </p:grpSp>
    </p:spTree>
    <p:extLst>
      <p:ext uri="{BB962C8B-B14F-4D97-AF65-F5344CB8AC3E}">
        <p14:creationId xmlns:p14="http://schemas.microsoft.com/office/powerpoint/2010/main" val="1593868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p:cNvSpPr>
            <a:spLocks noGrp="1"/>
          </p:cNvSpPr>
          <p:nvPr>
            <p:ph sz="quarter" idx="4"/>
          </p:nvPr>
        </p:nvSpPr>
        <p:spPr/>
        <p:txBody>
          <a:bodyPr/>
          <a:lstStyle/>
          <a:p>
            <a:pPr marL="0" indent="0">
              <a:lnSpc>
                <a:spcPct val="100000"/>
              </a:lnSpc>
              <a:spcBef>
                <a:spcPct val="0"/>
              </a:spcBef>
              <a:buNone/>
              <a:defRPr/>
            </a:pPr>
            <a:r>
              <a:rPr lang="fr-FR" altLang="fr-FR" sz="2000" dirty="0">
                <a:cs typeface="Calibri" panose="020F0502020204030204" pitchFamily="34" charset="0"/>
              </a:rPr>
              <a:t>Le gaz naturel est un mélange gazeux d’hydrocarbures naturellement présent dans certaines roches poreuses. C’est une </a:t>
            </a:r>
            <a:r>
              <a:rPr lang="fr-FR" altLang="fr-FR" sz="2000" b="1" dirty="0">
                <a:cs typeface="Calibri" panose="020F0502020204030204" pitchFamily="34" charset="0"/>
              </a:rPr>
              <a:t>énergie fossile</a:t>
            </a:r>
            <a:r>
              <a:rPr lang="fr-FR" altLang="fr-FR" sz="2000" dirty="0">
                <a:cs typeface="Calibri" panose="020F0502020204030204" pitchFamily="34" charset="0"/>
              </a:rPr>
              <a:t>.</a:t>
            </a:r>
          </a:p>
          <a:p>
            <a:pPr marL="0" indent="0">
              <a:lnSpc>
                <a:spcPct val="100000"/>
              </a:lnSpc>
              <a:spcBef>
                <a:spcPct val="0"/>
              </a:spcBef>
              <a:buNone/>
              <a:defRPr/>
            </a:pPr>
            <a:endParaRPr lang="fr-FR" altLang="fr-FR" sz="2000" dirty="0">
              <a:cs typeface="Calibri" panose="020F0502020204030204" pitchFamily="34" charset="0"/>
            </a:endParaRPr>
          </a:p>
          <a:p>
            <a:pPr marL="0" indent="0">
              <a:lnSpc>
                <a:spcPct val="100000"/>
              </a:lnSpc>
              <a:spcBef>
                <a:spcPct val="0"/>
              </a:spcBef>
              <a:buNone/>
              <a:defRPr/>
            </a:pPr>
            <a:r>
              <a:rPr lang="fr-FR" altLang="fr-FR" sz="2000" dirty="0">
                <a:cs typeface="Calibri" panose="020F0502020204030204" pitchFamily="34" charset="0"/>
              </a:rPr>
              <a:t>Comme pour les autres énergies fossiles, il y a une incertitude sur la date de fin du gaz naturel.</a:t>
            </a:r>
          </a:p>
          <a:p>
            <a:pPr marL="0" indent="0">
              <a:lnSpc>
                <a:spcPct val="100000"/>
              </a:lnSpc>
              <a:spcBef>
                <a:spcPct val="0"/>
              </a:spcBef>
              <a:buNone/>
              <a:defRPr/>
            </a:pPr>
            <a:endParaRPr lang="fr-FR" altLang="fr-FR" sz="2000" dirty="0">
              <a:cs typeface="Calibri" panose="020F0502020204030204" pitchFamily="34" charset="0"/>
            </a:endParaRPr>
          </a:p>
          <a:p>
            <a:pPr marL="0" indent="0">
              <a:buNone/>
            </a:pPr>
            <a:endParaRPr lang="fr-FR" sz="2000" dirty="0"/>
          </a:p>
        </p:txBody>
      </p:sp>
      <p:pic>
        <p:nvPicPr>
          <p:cNvPr id="2457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3510" y="1840804"/>
            <a:ext cx="4511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p:nvSpPr>
        <p:spPr bwMode="auto">
          <a:xfrm>
            <a:off x="2868613" y="-111125"/>
            <a:ext cx="7324725" cy="1155700"/>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endParaRPr lang="fr-FR" altLang="fr-FR" sz="3000" b="1" dirty="0">
              <a:solidFill>
                <a:schemeClr val="accent6">
                  <a:lumMod val="50000"/>
                </a:schemeClr>
              </a:solidFill>
              <a:latin typeface="+mn-lt"/>
              <a:cs typeface="Arial" panose="020B0604020202020204" pitchFamily="34" charset="0"/>
            </a:endParaRPr>
          </a:p>
        </p:txBody>
      </p:sp>
      <p:pic>
        <p:nvPicPr>
          <p:cNvPr id="24585" name="Image gaz naturel"/>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02" y="4077139"/>
            <a:ext cx="13001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A6975CB3-950E-4025-A1C5-3373A41C9E6B}" type="slidenum">
              <a:rPr lang="fr-FR" smtClean="0"/>
              <a:pPr/>
              <a:t>92</a:t>
            </a:fld>
            <a:endParaRPr lang="fr-FR" dirty="0">
              <a:solidFill>
                <a:schemeClr val="bg1"/>
              </a:solidFill>
            </a:endParaRPr>
          </a:p>
        </p:txBody>
      </p:sp>
      <p:sp>
        <p:nvSpPr>
          <p:cNvPr id="2" name="Titre 1"/>
          <p:cNvSpPr>
            <a:spLocks noGrp="1"/>
          </p:cNvSpPr>
          <p:nvPr>
            <p:ph type="title"/>
          </p:nvPr>
        </p:nvSpPr>
        <p:spPr/>
        <p:txBody>
          <a:bodyPr/>
          <a:lstStyle/>
          <a:p>
            <a:r>
              <a:rPr lang="fr-FR" dirty="0"/>
              <a:t>Le gaz naturel</a:t>
            </a:r>
          </a:p>
        </p:txBody>
      </p:sp>
      <p:pic>
        <p:nvPicPr>
          <p:cNvPr id="27" name="clic retour">
            <a:hlinkClick r:id="rId5"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a:extLst>
              <a:ext uri="{FF2B5EF4-FFF2-40B4-BE49-F238E27FC236}">
                <a16:creationId xmlns:a16="http://schemas.microsoft.com/office/drawing/2014/main" id="{1793C638-7123-453A-9EDB-D35677E83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grpSp>
        <p:nvGrpSpPr>
          <p:cNvPr id="15" name="Groupe 14"/>
          <p:cNvGrpSpPr>
            <a:grpSpLocks/>
          </p:cNvGrpSpPr>
          <p:nvPr/>
        </p:nvGrpSpPr>
        <p:grpSpPr bwMode="auto">
          <a:xfrm>
            <a:off x="1567937" y="5375470"/>
            <a:ext cx="3091117" cy="1323438"/>
            <a:chOff x="8781396" y="3230420"/>
            <a:chExt cx="2691157" cy="1023283"/>
          </a:xfrm>
          <a:solidFill>
            <a:schemeClr val="accent5"/>
          </a:solidFill>
        </p:grpSpPr>
        <p:sp>
          <p:nvSpPr>
            <p:cNvPr id="16" name="Ellipse 3"/>
            <p:cNvSpPr/>
            <p:nvPr/>
          </p:nvSpPr>
          <p:spPr>
            <a:xfrm>
              <a:off x="8781396" y="3230420"/>
              <a:ext cx="2691157" cy="1023283"/>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17" name="l'épaisseur de la zone respirable"/>
            <p:cNvSpPr txBox="1">
              <a:spLocks noChangeArrowheads="1"/>
            </p:cNvSpPr>
            <p:nvPr/>
          </p:nvSpPr>
          <p:spPr bwMode="auto">
            <a:xfrm>
              <a:off x="9040560" y="3230420"/>
              <a:ext cx="2172829" cy="102328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fr-FR" altLang="fr-FR" sz="1600" dirty="0">
                  <a:solidFill>
                    <a:schemeClr val="bg1"/>
                  </a:solidFill>
                  <a:cs typeface="Calibri" panose="020F0502020204030204" pitchFamily="34" charset="0"/>
                </a:rPr>
                <a:t>Le savais-tu ? </a:t>
              </a:r>
            </a:p>
            <a:p>
              <a:pPr algn="ctr" eaLnBrk="1" hangingPunct="1">
                <a:lnSpc>
                  <a:spcPct val="100000"/>
                </a:lnSpc>
                <a:spcBef>
                  <a:spcPct val="0"/>
                </a:spcBef>
                <a:buNone/>
              </a:pPr>
              <a:r>
                <a:rPr lang="fr-FR" altLang="fr-FR" sz="1600" dirty="0">
                  <a:solidFill>
                    <a:schemeClr val="bg1"/>
                  </a:solidFill>
                  <a:cs typeface="Calibri" panose="020F0502020204030204" pitchFamily="34" charset="0"/>
                </a:rPr>
                <a:t>Le gaz naturel sert à produire de la chaleur, de l’énergie électrique et à se déplacer.</a:t>
              </a:r>
            </a:p>
          </p:txBody>
        </p:sp>
      </p:grpSp>
    </p:spTree>
    <p:extLst>
      <p:ext uri="{BB962C8B-B14F-4D97-AF65-F5344CB8AC3E}">
        <p14:creationId xmlns:p14="http://schemas.microsoft.com/office/powerpoint/2010/main" val="37032563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4"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1"/>
          <p:cNvSpPr>
            <a:spLocks noChangeArrowheads="1"/>
          </p:cNvSpPr>
          <p:nvPr/>
        </p:nvSpPr>
        <p:spPr bwMode="auto">
          <a:xfrm>
            <a:off x="2868613" y="-111125"/>
            <a:ext cx="7324725" cy="1155700"/>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endParaRPr lang="fr-FR" altLang="fr-FR" sz="3000" b="1" dirty="0">
              <a:solidFill>
                <a:schemeClr val="accent6">
                  <a:lumMod val="50000"/>
                </a:schemeClr>
              </a:solidFill>
              <a:latin typeface="+mn-lt"/>
              <a:cs typeface="Arial" panose="020B0604020202020204" pitchFamily="34" charset="0"/>
            </a:endParaRPr>
          </a:p>
        </p:txBody>
      </p:sp>
      <p:pic>
        <p:nvPicPr>
          <p:cNvPr id="25613" name="Image 5"/>
          <p:cNvPicPr>
            <a:picLocks noChangeAspect="1"/>
          </p:cNvPicPr>
          <p:nvPr/>
        </p:nvPicPr>
        <p:blipFill rotWithShape="1">
          <a:blip r:embed="rId3">
            <a:extLst>
              <a:ext uri="{28A0092B-C50C-407E-A947-70E740481C1C}">
                <a14:useLocalDpi xmlns:a14="http://schemas.microsoft.com/office/drawing/2010/main" val="0"/>
              </a:ext>
            </a:extLst>
          </a:blip>
          <a:srcRect l="33602" t="13003" r="23434" b="28512"/>
          <a:stretch/>
        </p:blipFill>
        <p:spPr bwMode="auto">
          <a:xfrm>
            <a:off x="2100118" y="1346503"/>
            <a:ext cx="3401461" cy="46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A6975CB3-950E-4025-A1C5-3373A41C9E6B}" type="slidenum">
              <a:rPr lang="fr-FR" smtClean="0"/>
              <a:pPr/>
              <a:t>93</a:t>
            </a:fld>
            <a:endParaRPr lang="fr-FR" dirty="0">
              <a:solidFill>
                <a:schemeClr val="bg1"/>
              </a:solidFill>
            </a:endParaRPr>
          </a:p>
        </p:txBody>
      </p:sp>
      <p:sp>
        <p:nvSpPr>
          <p:cNvPr id="2" name="Titre 1"/>
          <p:cNvSpPr>
            <a:spLocks noGrp="1"/>
          </p:cNvSpPr>
          <p:nvPr>
            <p:ph type="title"/>
          </p:nvPr>
        </p:nvSpPr>
        <p:spPr/>
        <p:txBody>
          <a:bodyPr/>
          <a:lstStyle/>
          <a:p>
            <a:r>
              <a:rPr lang="fr-FR" dirty="0"/>
              <a:t>L’uranium et le plutonium</a:t>
            </a:r>
          </a:p>
        </p:txBody>
      </p:sp>
      <p:sp>
        <p:nvSpPr>
          <p:cNvPr id="4" name="Espace réservé du contenu 3"/>
          <p:cNvSpPr>
            <a:spLocks noGrp="1"/>
          </p:cNvSpPr>
          <p:nvPr>
            <p:ph sz="quarter" idx="4"/>
          </p:nvPr>
        </p:nvSpPr>
        <p:spPr/>
        <p:txBody>
          <a:bodyPr/>
          <a:lstStyle/>
          <a:p>
            <a:pPr marL="0" indent="0">
              <a:lnSpc>
                <a:spcPct val="100000"/>
              </a:lnSpc>
              <a:spcBef>
                <a:spcPct val="0"/>
              </a:spcBef>
              <a:buNone/>
              <a:defRPr/>
            </a:pPr>
            <a:r>
              <a:rPr lang="fr-FR" sz="2000" b="1" dirty="0"/>
              <a:t>L’uranium</a:t>
            </a:r>
            <a:r>
              <a:rPr lang="fr-FR" sz="2000" dirty="0"/>
              <a:t> (U92) est un métal lourd que l’on trouve sur Terre à l’état naturel : dans la croûte terrestre et même dans l’eau de mer. </a:t>
            </a:r>
          </a:p>
          <a:p>
            <a:pPr marL="0" indent="0">
              <a:lnSpc>
                <a:spcPct val="100000"/>
              </a:lnSpc>
              <a:spcBef>
                <a:spcPct val="0"/>
              </a:spcBef>
              <a:buNone/>
              <a:defRPr/>
            </a:pPr>
            <a:r>
              <a:rPr lang="fr-FR" altLang="fr-FR" sz="2000" b="1" dirty="0">
                <a:cs typeface="Calibri" panose="020F0502020204030204" pitchFamily="34" charset="0"/>
              </a:rPr>
              <a:t>Le plutonium (Pu94) </a:t>
            </a:r>
            <a:r>
              <a:rPr lang="fr-FR" altLang="fr-FR" sz="2000" dirty="0">
                <a:cs typeface="Calibri" panose="020F0502020204030204" pitchFamily="34" charset="0"/>
              </a:rPr>
              <a:t>est </a:t>
            </a:r>
            <a:r>
              <a:rPr lang="fr-FR" sz="2000" dirty="0"/>
              <a:t>produit par réaction nucléaire à partir de l’uranium utilisé comme combustible.</a:t>
            </a:r>
          </a:p>
          <a:p>
            <a:pPr marL="0" indent="0">
              <a:lnSpc>
                <a:spcPct val="100000"/>
              </a:lnSpc>
              <a:spcBef>
                <a:spcPct val="0"/>
              </a:spcBef>
              <a:buNone/>
              <a:defRPr/>
            </a:pPr>
            <a:endParaRPr lang="fr-FR" altLang="fr-FR" sz="2000" dirty="0">
              <a:cs typeface="Calibri" panose="020F0502020204030204" pitchFamily="34" charset="0"/>
            </a:endParaRPr>
          </a:p>
          <a:p>
            <a:pPr marL="0" indent="0">
              <a:lnSpc>
                <a:spcPct val="100000"/>
              </a:lnSpc>
              <a:spcBef>
                <a:spcPct val="0"/>
              </a:spcBef>
              <a:buNone/>
              <a:defRPr/>
            </a:pPr>
            <a:r>
              <a:rPr lang="fr-FR" altLang="fr-FR" sz="2000" dirty="0">
                <a:cs typeface="Calibri" panose="020F0502020204030204" pitchFamily="34" charset="0"/>
              </a:rPr>
              <a:t>L’uranium et le plutonium sont des </a:t>
            </a:r>
            <a:r>
              <a:rPr lang="fr-FR" altLang="fr-FR" sz="2000" b="1" dirty="0">
                <a:cs typeface="Calibri" panose="020F0502020204030204" pitchFamily="34" charset="0"/>
              </a:rPr>
              <a:t>combustibles nucléaires et métaux radioactifs</a:t>
            </a:r>
            <a:r>
              <a:rPr lang="fr-FR" sz="2000" dirty="0"/>
              <a:t> de la famille des </a:t>
            </a:r>
            <a:r>
              <a:rPr lang="fr-FR" sz="2000" b="1" dirty="0"/>
              <a:t>actinides</a:t>
            </a:r>
            <a:r>
              <a:rPr lang="fr-FR" altLang="fr-FR" sz="2000" b="1" dirty="0">
                <a:cs typeface="Calibri" panose="020F0502020204030204" pitchFamily="34" charset="0"/>
              </a:rPr>
              <a:t>.</a:t>
            </a:r>
          </a:p>
          <a:p>
            <a:pPr marL="0" indent="0">
              <a:lnSpc>
                <a:spcPct val="100000"/>
              </a:lnSpc>
              <a:spcBef>
                <a:spcPct val="0"/>
              </a:spcBef>
              <a:buNone/>
              <a:defRPr/>
            </a:pPr>
            <a:r>
              <a:rPr lang="fr-FR" altLang="fr-FR" sz="2000" dirty="0">
                <a:cs typeface="Calibri" panose="020F0502020204030204" pitchFamily="34" charset="0"/>
              </a:rPr>
              <a:t>Comme pour les autres énergies fossiles, les principaux gisements sont en voie d’épuisement.</a:t>
            </a:r>
          </a:p>
          <a:p>
            <a:pPr marL="0" indent="0">
              <a:lnSpc>
                <a:spcPct val="100000"/>
              </a:lnSpc>
              <a:spcBef>
                <a:spcPct val="0"/>
              </a:spcBef>
              <a:buNone/>
              <a:defRPr/>
            </a:pPr>
            <a:endParaRPr lang="fr-FR" altLang="fr-FR" sz="2000" b="1" dirty="0">
              <a:cs typeface="Calibri" panose="020F0502020204030204" pitchFamily="34" charset="0"/>
            </a:endParaRPr>
          </a:p>
          <a:p>
            <a:pPr marL="0" indent="0">
              <a:lnSpc>
                <a:spcPct val="100000"/>
              </a:lnSpc>
              <a:spcBef>
                <a:spcPct val="0"/>
              </a:spcBef>
              <a:buNone/>
              <a:defRPr/>
            </a:pPr>
            <a:endParaRPr lang="fr-FR" altLang="fr-FR" sz="2000" b="1" dirty="0">
              <a:cs typeface="Calibri" panose="020F0502020204030204" pitchFamily="34" charset="0"/>
            </a:endParaRPr>
          </a:p>
          <a:p>
            <a:pPr marL="0" indent="0">
              <a:lnSpc>
                <a:spcPct val="100000"/>
              </a:lnSpc>
              <a:spcBef>
                <a:spcPct val="0"/>
              </a:spcBef>
              <a:buNone/>
              <a:defRPr/>
            </a:pPr>
            <a:endParaRPr lang="fr-FR" altLang="fr-FR" sz="2000" b="1" dirty="0">
              <a:cs typeface="Calibri" panose="020F0502020204030204" pitchFamily="34" charset="0"/>
            </a:endParaRPr>
          </a:p>
          <a:p>
            <a:pPr marL="0" indent="0">
              <a:lnSpc>
                <a:spcPct val="100000"/>
              </a:lnSpc>
              <a:spcBef>
                <a:spcPct val="0"/>
              </a:spcBef>
              <a:buNone/>
              <a:defRPr/>
            </a:pPr>
            <a:endParaRPr lang="fr-FR" altLang="fr-FR" sz="2000" dirty="0">
              <a:cs typeface="Calibri" panose="020F0502020204030204" pitchFamily="34" charset="0"/>
            </a:endParaRPr>
          </a:p>
          <a:p>
            <a:pPr marL="0" indent="0">
              <a:buNone/>
            </a:pPr>
            <a:endParaRPr lang="fr-FR" sz="2000" dirty="0"/>
          </a:p>
        </p:txBody>
      </p:sp>
      <p:pic>
        <p:nvPicPr>
          <p:cNvPr id="2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123401" y="306944"/>
            <a:ext cx="865056"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a:extLst>
              <a:ext uri="{FF2B5EF4-FFF2-40B4-BE49-F238E27FC236}">
                <a16:creationId xmlns:a16="http://schemas.microsoft.com/office/drawing/2014/main" id="{1793C638-7123-453A-9EDB-D35677E83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94" y="6192614"/>
            <a:ext cx="492240" cy="417250"/>
          </a:xfrm>
          <a:prstGeom prst="rect">
            <a:avLst/>
          </a:prstGeom>
        </p:spPr>
      </p:pic>
      <p:grpSp>
        <p:nvGrpSpPr>
          <p:cNvPr id="18" name="Groupe 17"/>
          <p:cNvGrpSpPr>
            <a:grpSpLocks/>
          </p:cNvGrpSpPr>
          <p:nvPr/>
        </p:nvGrpSpPr>
        <p:grpSpPr bwMode="auto">
          <a:xfrm>
            <a:off x="1511421" y="5740007"/>
            <a:ext cx="3091117" cy="1077218"/>
            <a:chOff x="8781396" y="3230420"/>
            <a:chExt cx="2691157" cy="832905"/>
          </a:xfrm>
          <a:solidFill>
            <a:schemeClr val="accent5"/>
          </a:solidFill>
        </p:grpSpPr>
        <p:sp>
          <p:nvSpPr>
            <p:cNvPr id="19" name="Ellipse 3"/>
            <p:cNvSpPr/>
            <p:nvPr/>
          </p:nvSpPr>
          <p:spPr>
            <a:xfrm>
              <a:off x="8781396" y="3230420"/>
              <a:ext cx="2691157" cy="83290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20" name="l'épaisseur de la zone respirable"/>
            <p:cNvSpPr txBox="1">
              <a:spLocks noChangeArrowheads="1"/>
            </p:cNvSpPr>
            <p:nvPr/>
          </p:nvSpPr>
          <p:spPr bwMode="auto">
            <a:xfrm>
              <a:off x="9040560" y="3230420"/>
              <a:ext cx="2172829" cy="83290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fr-FR" altLang="fr-FR" sz="1600" dirty="0">
                  <a:solidFill>
                    <a:schemeClr val="bg1"/>
                  </a:solidFill>
                  <a:cs typeface="Calibri" panose="020F0502020204030204" pitchFamily="34" charset="0"/>
                </a:rPr>
                <a:t>Le savais-tu ? </a:t>
              </a:r>
            </a:p>
            <a:p>
              <a:pPr algn="ctr" eaLnBrk="1" hangingPunct="1">
                <a:lnSpc>
                  <a:spcPct val="100000"/>
                </a:lnSpc>
                <a:spcBef>
                  <a:spcPct val="0"/>
                </a:spcBef>
                <a:buNone/>
              </a:pPr>
              <a:r>
                <a:rPr lang="fr-FR" altLang="fr-FR" sz="1600" dirty="0">
                  <a:solidFill>
                    <a:schemeClr val="bg1"/>
                  </a:solidFill>
                  <a:cs typeface="Calibri" panose="020F0502020204030204" pitchFamily="34" charset="0"/>
                </a:rPr>
                <a:t>Le plutonium et l’uranium servent à produire de l’énergie électrique.</a:t>
              </a:r>
            </a:p>
          </p:txBody>
        </p:sp>
      </p:grpSp>
    </p:spTree>
    <p:extLst>
      <p:ext uri="{BB962C8B-B14F-4D97-AF65-F5344CB8AC3E}">
        <p14:creationId xmlns:p14="http://schemas.microsoft.com/office/powerpoint/2010/main" val="20067281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4"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6012" y="3803807"/>
            <a:ext cx="24495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319" y="3581650"/>
            <a:ext cx="2447925"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 3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977" y="3936512"/>
            <a:ext cx="2928247" cy="15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2136" y="949189"/>
            <a:ext cx="2498894" cy="230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2978" y="1177199"/>
            <a:ext cx="228758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60002" y="988286"/>
            <a:ext cx="26908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1199805"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solaire</a:t>
            </a:r>
          </a:p>
        </p:txBody>
      </p:sp>
      <p:sp>
        <p:nvSpPr>
          <p:cNvPr id="17" name="Rectangle 32"/>
          <p:cNvSpPr>
            <a:spLocks noChangeArrowheads="1"/>
          </p:cNvSpPr>
          <p:nvPr/>
        </p:nvSpPr>
        <p:spPr bwMode="auto">
          <a:xfrm>
            <a:off x="783653" y="5784364"/>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humaine et animale</a:t>
            </a:r>
          </a:p>
        </p:txBody>
      </p:sp>
      <p:sp>
        <p:nvSpPr>
          <p:cNvPr id="18" name="Rectangle 32"/>
          <p:cNvSpPr>
            <a:spLocks noChangeArrowheads="1"/>
          </p:cNvSpPr>
          <p:nvPr/>
        </p:nvSpPr>
        <p:spPr bwMode="auto">
          <a:xfrm>
            <a:off x="8026661"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hydraulique</a:t>
            </a:r>
          </a:p>
        </p:txBody>
      </p:sp>
      <p:sp>
        <p:nvSpPr>
          <p:cNvPr id="19" name="Rectangle 32"/>
          <p:cNvSpPr>
            <a:spLocks noChangeArrowheads="1"/>
          </p:cNvSpPr>
          <p:nvPr/>
        </p:nvSpPr>
        <p:spPr bwMode="auto">
          <a:xfrm>
            <a:off x="4767423" y="5630476"/>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Energies géothermique et aérothermique</a:t>
            </a:r>
          </a:p>
        </p:txBody>
      </p:sp>
      <p:sp>
        <p:nvSpPr>
          <p:cNvPr id="20" name="Rectangle 32"/>
          <p:cNvSpPr>
            <a:spLocks noChangeArrowheads="1"/>
          </p:cNvSpPr>
          <p:nvPr/>
        </p:nvSpPr>
        <p:spPr bwMode="auto">
          <a:xfrm>
            <a:off x="4613233" y="3038799"/>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éolienne</a:t>
            </a:r>
          </a:p>
        </p:txBody>
      </p:sp>
      <p:sp>
        <p:nvSpPr>
          <p:cNvPr id="35" name="Titre 19"/>
          <p:cNvSpPr>
            <a:spLocks noGrp="1"/>
          </p:cNvSpPr>
          <p:nvPr>
            <p:ph type="title"/>
          </p:nvPr>
        </p:nvSpPr>
        <p:spPr>
          <a:xfrm>
            <a:off x="1674662" y="365125"/>
            <a:ext cx="9945410" cy="1325563"/>
          </a:xfrm>
        </p:spPr>
        <p:txBody>
          <a:bodyPr/>
          <a:lstStyle/>
          <a:p>
            <a:r>
              <a:rPr lang="fr-FR" dirty="0"/>
              <a:t>Quels sont les principales énergies renouvelables ? </a:t>
            </a:r>
          </a:p>
        </p:txBody>
      </p:sp>
      <p:sp>
        <p:nvSpPr>
          <p:cNvPr id="42" name="Rectangle 32"/>
          <p:cNvSpPr>
            <a:spLocks noChangeArrowheads="1"/>
          </p:cNvSpPr>
          <p:nvPr/>
        </p:nvSpPr>
        <p:spPr bwMode="auto">
          <a:xfrm>
            <a:off x="7848416" y="5784364"/>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La biomasse</a:t>
            </a:r>
          </a:p>
        </p:txBody>
      </p:sp>
      <p:pic>
        <p:nvPicPr>
          <p:cNvPr id="43" name="Btn_Camera_Txt1"/>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10243448" y="5785092"/>
            <a:ext cx="477582" cy="4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6975CB3-950E-4025-A1C5-3373A41C9E6B}" type="slidenum">
              <a:rPr lang="fr-FR" smtClean="0"/>
              <a:pPr/>
              <a:t>94</a:t>
            </a:fld>
            <a:endParaRPr lang="fr-FR" dirty="0">
              <a:solidFill>
                <a:schemeClr val="bg1"/>
              </a:solidFill>
            </a:endParaRPr>
          </a:p>
        </p:txBody>
      </p:sp>
      <p:grpSp>
        <p:nvGrpSpPr>
          <p:cNvPr id="21" name="Groupe 20"/>
          <p:cNvGrpSpPr/>
          <p:nvPr/>
        </p:nvGrpSpPr>
        <p:grpSpPr>
          <a:xfrm>
            <a:off x="2611012" y="2035762"/>
            <a:ext cx="1015200" cy="1015200"/>
            <a:chOff x="2979068" y="2181479"/>
            <a:chExt cx="1015200" cy="1015200"/>
          </a:xfrm>
          <a:solidFill>
            <a:srgbClr val="42C4E3"/>
          </a:solidFill>
        </p:grpSpPr>
        <p:sp>
          <p:nvSpPr>
            <p:cNvPr id="22"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8932F38F-3ADD-41F6-97D8-B1C10B82BAA8}"/>
                </a:ext>
              </a:extLst>
            </p:cNvPr>
            <p:cNvSpPr>
              <a:spLocks noChangeArrowheads="1"/>
            </p:cNvSpPr>
            <p:nvPr/>
          </p:nvSpPr>
          <p:spPr bwMode="auto">
            <a:xfrm>
              <a:off x="3211461" y="2246566"/>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24" name="Groupe 23"/>
          <p:cNvGrpSpPr/>
          <p:nvPr/>
        </p:nvGrpSpPr>
        <p:grpSpPr>
          <a:xfrm>
            <a:off x="9124407" y="2001673"/>
            <a:ext cx="1015200" cy="1015200"/>
            <a:chOff x="9725308" y="2293938"/>
            <a:chExt cx="1015200" cy="1015200"/>
          </a:xfrm>
        </p:grpSpPr>
        <p:sp>
          <p:nvSpPr>
            <p:cNvPr id="25"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8932F38F-3ADD-41F6-97D8-B1C10B82BAA8}"/>
                </a:ext>
              </a:extLst>
            </p:cNvPr>
            <p:cNvSpPr>
              <a:spLocks noChangeArrowheads="1"/>
            </p:cNvSpPr>
            <p:nvPr/>
          </p:nvSpPr>
          <p:spPr bwMode="auto">
            <a:xfrm>
              <a:off x="9960141" y="2386700"/>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7" name="Groupe 26"/>
          <p:cNvGrpSpPr/>
          <p:nvPr/>
        </p:nvGrpSpPr>
        <p:grpSpPr>
          <a:xfrm>
            <a:off x="6078087" y="4631047"/>
            <a:ext cx="1015200" cy="1015200"/>
            <a:chOff x="6250282" y="5007328"/>
            <a:chExt cx="1015200" cy="1015200"/>
          </a:xfrm>
        </p:grpSpPr>
        <p:sp>
          <p:nvSpPr>
            <p:cNvPr id="28"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9" name="? bleu">
              <a:extLst>
                <a:ext uri="{FF2B5EF4-FFF2-40B4-BE49-F238E27FC236}">
                  <a16:creationId xmlns:a16="http://schemas.microsoft.com/office/drawing/2014/main" id="{8932F38F-3ADD-41F6-97D8-B1C10B82BAA8}"/>
                </a:ext>
              </a:extLst>
            </p:cNvPr>
            <p:cNvSpPr>
              <a:spLocks noChangeArrowheads="1"/>
            </p:cNvSpPr>
            <p:nvPr/>
          </p:nvSpPr>
          <p:spPr bwMode="auto">
            <a:xfrm>
              <a:off x="6482327" y="5097739"/>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30" name="Groupe 29"/>
          <p:cNvGrpSpPr/>
          <p:nvPr/>
        </p:nvGrpSpPr>
        <p:grpSpPr>
          <a:xfrm>
            <a:off x="2607683" y="4631047"/>
            <a:ext cx="1015200" cy="1015200"/>
            <a:chOff x="3027027" y="5047015"/>
            <a:chExt cx="1015200" cy="1015200"/>
          </a:xfrm>
        </p:grpSpPr>
        <p:sp>
          <p:nvSpPr>
            <p:cNvPr id="31"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2" name="? bleu">
              <a:extLst>
                <a:ext uri="{FF2B5EF4-FFF2-40B4-BE49-F238E27FC236}">
                  <a16:creationId xmlns:a16="http://schemas.microsoft.com/office/drawing/2014/main" id="{8932F38F-3ADD-41F6-97D8-B1C10B82BAA8}"/>
                </a:ext>
              </a:extLst>
            </p:cNvPr>
            <p:cNvSpPr>
              <a:spLocks noChangeArrowheads="1"/>
            </p:cNvSpPr>
            <p:nvPr/>
          </p:nvSpPr>
          <p:spPr bwMode="auto">
            <a:xfrm>
              <a:off x="3262749" y="51191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33" name="Groupe 32"/>
          <p:cNvGrpSpPr/>
          <p:nvPr/>
        </p:nvGrpSpPr>
        <p:grpSpPr>
          <a:xfrm>
            <a:off x="6074652" y="2035762"/>
            <a:ext cx="1015200" cy="1015200"/>
            <a:chOff x="6429109" y="2275219"/>
            <a:chExt cx="1015200" cy="1015200"/>
          </a:xfrm>
        </p:grpSpPr>
        <p:sp>
          <p:nvSpPr>
            <p:cNvPr id="34"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8932F38F-3ADD-41F6-97D8-B1C10B82BAA8}"/>
                </a:ext>
              </a:extLst>
            </p:cNvPr>
            <p:cNvSpPr>
              <a:spLocks noChangeArrowheads="1"/>
            </p:cNvSpPr>
            <p:nvPr/>
          </p:nvSpPr>
          <p:spPr bwMode="auto">
            <a:xfrm>
              <a:off x="6664589" y="2366975"/>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48" name="Groupe 47"/>
          <p:cNvGrpSpPr/>
          <p:nvPr/>
        </p:nvGrpSpPr>
        <p:grpSpPr>
          <a:xfrm>
            <a:off x="9124407" y="4631047"/>
            <a:ext cx="1015200" cy="1015200"/>
            <a:chOff x="9902970" y="5173076"/>
            <a:chExt cx="1015200" cy="1015200"/>
          </a:xfrm>
        </p:grpSpPr>
        <p:sp>
          <p:nvSpPr>
            <p:cNvPr id="49"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8932F38F-3ADD-41F6-97D8-B1C10B82BAA8}"/>
                </a:ext>
              </a:extLst>
            </p:cNvPr>
            <p:cNvSpPr>
              <a:spLocks noChangeArrowheads="1"/>
            </p:cNvSpPr>
            <p:nvPr/>
          </p:nvSpPr>
          <p:spPr bwMode="auto">
            <a:xfrm>
              <a:off x="10138043" y="5257484"/>
              <a:ext cx="356489" cy="831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44" name="Groupe 43">
            <a:extLst>
              <a:ext uri="{FF2B5EF4-FFF2-40B4-BE49-F238E27FC236}">
                <a16:creationId xmlns:a16="http://schemas.microsoft.com/office/drawing/2014/main" id="{10749A04-4768-1A48-A419-D16F32A0EB25}"/>
              </a:ext>
            </a:extLst>
          </p:cNvPr>
          <p:cNvGrpSpPr>
            <a:grpSpLocks/>
          </p:cNvGrpSpPr>
          <p:nvPr/>
        </p:nvGrpSpPr>
        <p:grpSpPr bwMode="auto">
          <a:xfrm>
            <a:off x="10661785" y="3364899"/>
            <a:ext cx="1553364" cy="2305374"/>
            <a:chOff x="10010044" y="2480413"/>
            <a:chExt cx="1144754" cy="1524432"/>
          </a:xfrm>
        </p:grpSpPr>
        <p:sp>
          <p:nvSpPr>
            <p:cNvPr id="45" name="Ellipse 3">
              <a:extLst>
                <a:ext uri="{FF2B5EF4-FFF2-40B4-BE49-F238E27FC236}">
                  <a16:creationId xmlns:a16="http://schemas.microsoft.com/office/drawing/2014/main" id="{179336AE-C532-1C4C-997F-A61E861E8D21}"/>
                </a:ext>
              </a:extLst>
            </p:cNvPr>
            <p:cNvSpPr/>
            <p:nvPr/>
          </p:nvSpPr>
          <p:spPr>
            <a:xfrm>
              <a:off x="10010044" y="2480413"/>
              <a:ext cx="1144753" cy="1524432"/>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600"/>
            </a:p>
          </p:txBody>
        </p:sp>
        <p:sp>
          <p:nvSpPr>
            <p:cNvPr id="46"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10010045" y="2597085"/>
              <a:ext cx="1144753" cy="136356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Aft>
                  <a:spcPts val="0"/>
                </a:spcAft>
                <a:buNone/>
              </a:pPr>
              <a:r>
                <a:rPr lang="fr-FR" sz="1600" dirty="0">
                  <a:solidFill>
                    <a:schemeClr val="bg1"/>
                  </a:solidFill>
                  <a:latin typeface="+mn-lt"/>
                  <a:ea typeface="Times New Roman" panose="02020603050405020304" pitchFamily="18" charset="0"/>
                </a:rPr>
                <a:t>Elle permet de fabriquer de l’électricité avec la chaleur dégagée par la combustion des matières (bois, végétaux…).</a:t>
              </a:r>
            </a:p>
          </p:txBody>
        </p:sp>
      </p:grpSp>
      <p:sp>
        <p:nvSpPr>
          <p:cNvPr id="41"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S.E.H.HA.G.B</a:t>
            </a:r>
            <a:endParaRPr lang="fr-FR" altLang="fr-FR" sz="1000" dirty="0">
              <a:latin typeface="+mn-lt"/>
              <a:cs typeface="Arial" panose="020B0604020202020204" pitchFamily="34" charset="0"/>
            </a:endParaRPr>
          </a:p>
        </p:txBody>
      </p:sp>
    </p:spTree>
    <p:extLst>
      <p:ext uri="{BB962C8B-B14F-4D97-AF65-F5344CB8AC3E}">
        <p14:creationId xmlns:p14="http://schemas.microsoft.com/office/powerpoint/2010/main" val="3467694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6" grpId="0"/>
      <p:bldP spid="17" grpId="0"/>
      <p:bldP spid="18" grpId="0"/>
      <p:bldP spid="19" grpId="0"/>
      <p:bldP spid="20" grpId="0"/>
      <p:bldP spid="4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4749" y="4070025"/>
            <a:ext cx="24495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056" y="3847868"/>
            <a:ext cx="2447925"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 3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9714" y="4202730"/>
            <a:ext cx="2928247" cy="15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0873" y="1215407"/>
            <a:ext cx="2498894" cy="230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81715" y="1443417"/>
            <a:ext cx="228758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38739" y="1254504"/>
            <a:ext cx="26908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2"/>
          <p:cNvSpPr>
            <a:spLocks noChangeArrowheads="1"/>
          </p:cNvSpPr>
          <p:nvPr/>
        </p:nvSpPr>
        <p:spPr bwMode="auto">
          <a:xfrm>
            <a:off x="1778542" y="3351317"/>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solaire</a:t>
            </a:r>
          </a:p>
        </p:txBody>
      </p:sp>
      <p:sp>
        <p:nvSpPr>
          <p:cNvPr id="17" name="Rectangle 32"/>
          <p:cNvSpPr>
            <a:spLocks noChangeArrowheads="1"/>
          </p:cNvSpPr>
          <p:nvPr/>
        </p:nvSpPr>
        <p:spPr bwMode="auto">
          <a:xfrm>
            <a:off x="1362390" y="6050582"/>
            <a:ext cx="402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humaine et animale</a:t>
            </a:r>
          </a:p>
        </p:txBody>
      </p:sp>
      <p:sp>
        <p:nvSpPr>
          <p:cNvPr id="18" name="Rectangle 32"/>
          <p:cNvSpPr>
            <a:spLocks noChangeArrowheads="1"/>
          </p:cNvSpPr>
          <p:nvPr/>
        </p:nvSpPr>
        <p:spPr bwMode="auto">
          <a:xfrm>
            <a:off x="8921467" y="3351317"/>
            <a:ext cx="26327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hydraulique</a:t>
            </a:r>
          </a:p>
        </p:txBody>
      </p:sp>
      <p:sp>
        <p:nvSpPr>
          <p:cNvPr id="19" name="Rectangle 32"/>
          <p:cNvSpPr>
            <a:spLocks noChangeArrowheads="1"/>
          </p:cNvSpPr>
          <p:nvPr/>
        </p:nvSpPr>
        <p:spPr bwMode="auto">
          <a:xfrm>
            <a:off x="5346160" y="5896694"/>
            <a:ext cx="3170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Energies géothermique et aérothermique</a:t>
            </a:r>
          </a:p>
        </p:txBody>
      </p:sp>
      <p:sp>
        <p:nvSpPr>
          <p:cNvPr id="20" name="Rectangle 32"/>
          <p:cNvSpPr>
            <a:spLocks noChangeArrowheads="1"/>
          </p:cNvSpPr>
          <p:nvPr/>
        </p:nvSpPr>
        <p:spPr bwMode="auto">
          <a:xfrm>
            <a:off x="5191970" y="3351317"/>
            <a:ext cx="317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Energie éolienne</a:t>
            </a:r>
          </a:p>
        </p:txBody>
      </p:sp>
      <p:sp>
        <p:nvSpPr>
          <p:cNvPr id="35" name="Titre 19"/>
          <p:cNvSpPr>
            <a:spLocks noGrp="1"/>
          </p:cNvSpPr>
          <p:nvPr>
            <p:ph type="title"/>
          </p:nvPr>
        </p:nvSpPr>
        <p:spPr>
          <a:xfrm>
            <a:off x="1674662" y="365125"/>
            <a:ext cx="9945410" cy="1325563"/>
          </a:xfrm>
        </p:spPr>
        <p:txBody>
          <a:bodyPr/>
          <a:lstStyle/>
          <a:p>
            <a:r>
              <a:rPr lang="fr-FR" dirty="0"/>
              <a:t>Parmi ces énergies renouvelables, quelles sont les 5 qui polluent le moins l’air ? </a:t>
            </a:r>
          </a:p>
        </p:txBody>
      </p:sp>
      <p:sp>
        <p:nvSpPr>
          <p:cNvPr id="42" name="Rectangle 32"/>
          <p:cNvSpPr>
            <a:spLocks noChangeArrowheads="1"/>
          </p:cNvSpPr>
          <p:nvPr/>
        </p:nvSpPr>
        <p:spPr bwMode="auto">
          <a:xfrm>
            <a:off x="9057450" y="6050582"/>
            <a:ext cx="25399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latin typeface="+mn-lt"/>
                <a:cs typeface="Calibri" panose="020F0502020204030204" pitchFamily="34" charset="0"/>
              </a:rPr>
              <a:t>La biomasse</a:t>
            </a:r>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95</a:t>
            </a:fld>
            <a:endParaRPr lang="fr-FR" dirty="0">
              <a:solidFill>
                <a:schemeClr val="bg1"/>
              </a:solidFill>
            </a:endParaRPr>
          </a:p>
        </p:txBody>
      </p:sp>
      <p:sp>
        <p:nvSpPr>
          <p:cNvPr id="41" name="Abrév"/>
          <p:cNvSpPr txBox="1">
            <a:spLocks noChangeArrowheads="1"/>
          </p:cNvSpPr>
          <p:nvPr/>
        </p:nvSpPr>
        <p:spPr bwMode="auto">
          <a:xfrm>
            <a:off x="0" y="6572250"/>
            <a:ext cx="1674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dirty="0">
                <a:latin typeface="+mn-lt"/>
                <a:cs typeface="Arial" panose="020B0604020202020204" pitchFamily="34" charset="0"/>
              </a:rPr>
              <a:t>S.E.H.HA.G.B</a:t>
            </a:r>
            <a:endParaRPr lang="fr-FR" altLang="fr-FR" sz="1000" dirty="0">
              <a:latin typeface="+mn-lt"/>
              <a:cs typeface="Arial" panose="020B0604020202020204" pitchFamily="34" charset="0"/>
            </a:endParaRPr>
          </a:p>
        </p:txBody>
      </p:sp>
      <p:pic>
        <p:nvPicPr>
          <p:cNvPr id="55" name="Picture 6">
            <a:extLst>
              <a:ext uri="{FF2B5EF4-FFF2-40B4-BE49-F238E27FC236}">
                <a16:creationId xmlns:a16="http://schemas.microsoft.com/office/drawing/2014/main" id="{8AB1B838-4E95-46BB-A006-BE3A294F121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36654" y="4925978"/>
            <a:ext cx="756857" cy="759706"/>
          </a:xfrm>
          <a:prstGeom prst="rect">
            <a:avLst/>
          </a:prstGeom>
        </p:spPr>
      </p:pic>
      <p:sp>
        <p:nvSpPr>
          <p:cNvPr id="56" name="Ellipse 55">
            <a:extLst>
              <a:ext uri="{FF2B5EF4-FFF2-40B4-BE49-F238E27FC236}">
                <a16:creationId xmlns:a16="http://schemas.microsoft.com/office/drawing/2014/main" id="{419F523A-28C3-4C99-A501-EC804F7EDF5E}"/>
              </a:ext>
            </a:extLst>
          </p:cNvPr>
          <p:cNvSpPr/>
          <p:nvPr/>
        </p:nvSpPr>
        <p:spPr>
          <a:xfrm>
            <a:off x="5903199" y="1470195"/>
            <a:ext cx="1998632" cy="180269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29359B27-EF79-4B5D-9C3E-A5D0B0291CF4}"/>
              </a:ext>
            </a:extLst>
          </p:cNvPr>
          <p:cNvSpPr/>
          <p:nvPr/>
        </p:nvSpPr>
        <p:spPr>
          <a:xfrm>
            <a:off x="8902239" y="1352654"/>
            <a:ext cx="2397528" cy="207513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62FD792D-4508-4AC3-9065-717EA8B51617}"/>
              </a:ext>
            </a:extLst>
          </p:cNvPr>
          <p:cNvSpPr/>
          <p:nvPr/>
        </p:nvSpPr>
        <p:spPr>
          <a:xfrm>
            <a:off x="1676723" y="4199479"/>
            <a:ext cx="3185823" cy="157376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D8360E89-8586-4BC8-A478-B4DD42DCB931}"/>
              </a:ext>
            </a:extLst>
          </p:cNvPr>
          <p:cNvSpPr/>
          <p:nvPr/>
        </p:nvSpPr>
        <p:spPr>
          <a:xfrm>
            <a:off x="2171735" y="1423613"/>
            <a:ext cx="2690811" cy="2004179"/>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331CBC2C-B275-4BCC-A773-782A723D5D24}"/>
              </a:ext>
            </a:extLst>
          </p:cNvPr>
          <p:cNvSpPr/>
          <p:nvPr/>
        </p:nvSpPr>
        <p:spPr>
          <a:xfrm>
            <a:off x="5599775" y="3882256"/>
            <a:ext cx="2690811" cy="2105468"/>
          </a:xfrm>
          <a:prstGeom prst="ellipse">
            <a:avLst/>
          </a:prstGeom>
          <a:noFill/>
          <a:ln w="38100">
            <a:solidFill>
              <a:srgbClr val="48E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7645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3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27" restart="whenNotActive" fill="hold" evtFilter="cancelBubble" nodeType="interactiveSeq">
                <p:stCondLst>
                  <p:cond evt="onClick" delay="0">
                    <p:tgtEl>
                      <p:spTgt spid="4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56" grpId="0" animBg="1"/>
      <p:bldP spid="57" grpId="0" animBg="1"/>
      <p:bldP spid="58" grpId="0" animBg="1"/>
      <p:bldP spid="59" grpId="0" animBg="1"/>
      <p:bldP spid="6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4"/>
          </p:nvPr>
        </p:nvSpPr>
        <p:spPr/>
        <p:txBody>
          <a:bodyPr/>
          <a:lstStyle/>
          <a:p>
            <a:pPr marL="0" indent="0">
              <a:buNone/>
            </a:pPr>
            <a:r>
              <a:rPr lang="fr-FR" altLang="fr-FR" sz="2000" dirty="0">
                <a:cs typeface="Calibri" panose="020F0502020204030204" pitchFamily="34" charset="0"/>
              </a:rPr>
              <a:t>Nous avons tellement utilisé les énergies fossiles que, dans quelques dizaines d’années, nous manquerons de la plupart d’entre elles, comme le charbon, le pétrole, le gaz naturel ou l’uranium (nucléaire).</a:t>
            </a:r>
          </a:p>
          <a:p>
            <a:pPr marL="0" indent="0">
              <a:buNone/>
            </a:pPr>
            <a:r>
              <a:rPr lang="fr-FR" altLang="fr-FR" sz="2000" dirty="0">
                <a:cs typeface="Calibri" panose="020F0502020204030204" pitchFamily="34" charset="0"/>
              </a:rPr>
              <a:t>Il vaut donc mieux utiliser les sources d’énergies renouvelables, qui polluent moins l’air et mettent moins en danger notre santé et le climat.</a:t>
            </a:r>
          </a:p>
          <a:p>
            <a:pPr marL="0" indent="0">
              <a:buNone/>
            </a:pPr>
            <a:endParaRPr lang="fr-FR" sz="2000" dirty="0"/>
          </a:p>
        </p:txBody>
      </p:sp>
      <p:pic>
        <p:nvPicPr>
          <p:cNvPr id="2151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51334">
            <a:off x="1742021" y="2262346"/>
            <a:ext cx="4428109" cy="372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ltLang="fr-FR" dirty="0">
                <a:ea typeface="Times New Roman" panose="02020603050405020304" pitchFamily="18" charset="0"/>
                <a:cs typeface="Arial" panose="020B0604020202020204" pitchFamily="34" charset="0"/>
              </a:rPr>
              <a:t>Avons-nous épuisé toutes nos énergies fossiles ? </a:t>
            </a:r>
            <a:br>
              <a:rPr lang="fr-FR" altLang="fr-FR" dirty="0">
                <a:ea typeface="Times New Roman" panose="02020603050405020304" pitchFamily="18" charset="0"/>
                <a:cs typeface="Arial" panose="020B0604020202020204" pitchFamily="34" charset="0"/>
              </a:rPr>
            </a:br>
            <a:endParaRPr lang="fr-FR" dirty="0"/>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96</a:t>
            </a:fld>
            <a:endParaRPr lang="fr-FR" dirty="0">
              <a:solidFill>
                <a:schemeClr val="bg1"/>
              </a:solidFill>
            </a:endParaRPr>
          </a:p>
        </p:txBody>
      </p:sp>
      <p:pic>
        <p:nvPicPr>
          <p:cNvPr id="6"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3">
            <a:alphaModFix/>
          </a:blip>
          <a:srcRect/>
          <a:stretch/>
        </p:blipFill>
        <p:spPr>
          <a:xfrm>
            <a:off x="1215205" y="1274409"/>
            <a:ext cx="1504224" cy="1589653"/>
          </a:xfrm>
          <a:prstGeom prst="rect">
            <a:avLst/>
          </a:prstGeom>
          <a:noFill/>
          <a:ln>
            <a:noFill/>
          </a:ln>
        </p:spPr>
      </p:pic>
    </p:spTree>
    <p:extLst>
      <p:ext uri="{BB962C8B-B14F-4D97-AF65-F5344CB8AC3E}">
        <p14:creationId xmlns:p14="http://schemas.microsoft.com/office/powerpoint/2010/main" val="16935552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 name="Espace réservé du contenu 1"/>
          <p:cNvSpPr>
            <a:spLocks noGrp="1"/>
          </p:cNvSpPr>
          <p:nvPr>
            <p:ph sz="quarter" idx="13"/>
          </p:nvPr>
        </p:nvSpPr>
        <p:spPr/>
        <p:txBody>
          <a:bodyPr/>
          <a:lstStyle/>
          <a:p>
            <a:endParaRPr lang="fr-FR" dirty="0"/>
          </a:p>
        </p:txBody>
      </p:sp>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rcRect t="2112" b="784"/>
          <a:stretch>
            <a:fillRect/>
          </a:stretch>
        </p:blipFill>
        <p:spPr bwMode="auto">
          <a:xfrm>
            <a:off x="1720796" y="0"/>
            <a:ext cx="111828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texte 2"/>
          <p:cNvSpPr>
            <a:spLocks noGrp="1"/>
          </p:cNvSpPr>
          <p:nvPr>
            <p:ph type="body" sz="quarter" idx="14"/>
          </p:nvPr>
        </p:nvSpPr>
        <p:spPr>
          <a:xfrm>
            <a:off x="1846850" y="6015571"/>
            <a:ext cx="9886237" cy="703132"/>
          </a:xfrm>
        </p:spPr>
        <p:txBody>
          <a:bodyPr/>
          <a:lstStyle/>
          <a:p>
            <a:r>
              <a:rPr lang="fr-FR" dirty="0"/>
              <a:t>Les conséquences de la pollution de l’air</a:t>
            </a:r>
          </a:p>
        </p:txBody>
      </p:sp>
      <p:sp>
        <p:nvSpPr>
          <p:cNvPr id="4" name="Espace réservé du numéro de diapositive 3"/>
          <p:cNvSpPr>
            <a:spLocks noGrp="1"/>
          </p:cNvSpPr>
          <p:nvPr>
            <p:ph type="sldNum" sz="quarter" idx="12"/>
          </p:nvPr>
        </p:nvSpPr>
        <p:spPr/>
        <p:txBody>
          <a:bodyPr/>
          <a:lstStyle/>
          <a:p>
            <a:fld id="{A6975CB3-950E-4025-A1C5-3373A41C9E6B}" type="slidenum">
              <a:rPr lang="fr-FR" smtClean="0"/>
              <a:pPr/>
              <a:t>97</a:t>
            </a:fld>
            <a:endParaRPr lang="fr-FR" dirty="0">
              <a:solidFill>
                <a:schemeClr val="bg1"/>
              </a:solidFill>
            </a:endParaRPr>
          </a:p>
        </p:txBody>
      </p:sp>
    </p:spTree>
    <p:extLst>
      <p:ext uri="{BB962C8B-B14F-4D97-AF65-F5344CB8AC3E}">
        <p14:creationId xmlns:p14="http://schemas.microsoft.com/office/powerpoint/2010/main" val="35259858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089150" y="1725613"/>
            <a:ext cx="3981450" cy="370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002060"/>
              </a:solidFill>
              <a:latin typeface="Calibri" panose="020F0502020204030204" pitchFamily="34" charset="0"/>
              <a:cs typeface="Calibri" panose="020F0502020204030204" pitchFamily="34" charset="0"/>
            </a:endParaRPr>
          </a:p>
        </p:txBody>
      </p:sp>
      <p:pic>
        <p:nvPicPr>
          <p:cNvPr id="74756"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501103" y="1963627"/>
            <a:ext cx="2587090" cy="454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p:txBody>
          <a:bodyPr/>
          <a:lstStyle/>
          <a:p>
            <a:r>
              <a:rPr lang="fr-FR" dirty="0">
                <a:cs typeface="Calibri" panose="020F0502020204030204" pitchFamily="34" charset="0"/>
              </a:rPr>
              <a:t>Quelles sont les conséquences de la pollution </a:t>
            </a:r>
            <a:br>
              <a:rPr lang="fr-FR" dirty="0">
                <a:cs typeface="Calibri" panose="020F0502020204030204" pitchFamily="34" charset="0"/>
              </a:rPr>
            </a:br>
            <a:r>
              <a:rPr lang="fr-FR" dirty="0">
                <a:cs typeface="Calibri" panose="020F0502020204030204" pitchFamily="34" charset="0"/>
              </a:rPr>
              <a:t>de l’air sur l’homme ?</a:t>
            </a:r>
            <a:br>
              <a:rPr lang="fr-FR" dirty="0">
                <a:solidFill>
                  <a:srgbClr val="6E9DD1"/>
                </a:solidFill>
                <a:latin typeface="Calibri" panose="020F0502020204030204" pitchFamily="34" charset="0"/>
                <a:cs typeface="Calibri" panose="020F0502020204030204" pitchFamily="34" charset="0"/>
              </a:rPr>
            </a:br>
            <a:endParaRPr lang="fr-FR" dirty="0"/>
          </a:p>
        </p:txBody>
      </p:sp>
      <p:sp>
        <p:nvSpPr>
          <p:cNvPr id="4" name="Espace réservé du contenu 3"/>
          <p:cNvSpPr>
            <a:spLocks noGrp="1"/>
          </p:cNvSpPr>
          <p:nvPr>
            <p:ph sz="quarter" idx="4"/>
          </p:nvPr>
        </p:nvSpPr>
        <p:spPr>
          <a:xfrm>
            <a:off x="5764192" y="2069236"/>
            <a:ext cx="5591196" cy="4260738"/>
          </a:xfrm>
        </p:spPr>
        <p:txBody>
          <a:bodyPr/>
          <a:lstStyle/>
          <a:p>
            <a:pPr marL="0" indent="0">
              <a:buNone/>
            </a:pPr>
            <a:r>
              <a:rPr lang="fr-FR" altLang="fr-FR" sz="2000" dirty="0">
                <a:cs typeface="Calibri" panose="020F0502020204030204" pitchFamily="34" charset="0"/>
              </a:rPr>
              <a:t>La pollution de l’air provoque des </a:t>
            </a:r>
            <a:r>
              <a:rPr lang="fr-FR" altLang="fr-FR" sz="2000" b="1" dirty="0">
                <a:cs typeface="Calibri" panose="020F0502020204030204" pitchFamily="34" charset="0"/>
              </a:rPr>
              <a:t>problèmes de santé </a:t>
            </a:r>
            <a:r>
              <a:rPr lang="fr-FR" altLang="fr-FR" sz="2000" dirty="0">
                <a:cs typeface="Calibri" panose="020F0502020204030204" pitchFamily="34" charset="0"/>
              </a:rPr>
              <a:t>tels que :</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Picotements de la gorge, des yeux</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Allergies</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Toux</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Asthme</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Maladies respiratoires </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Maladies cardiaques, AVC (Accidents Vasculaires Cérébraux), maux de tête</a:t>
            </a:r>
          </a:p>
          <a:p>
            <a:pPr marL="285750" lvl="1" indent="-285750">
              <a:spcBef>
                <a:spcPct val="20000"/>
              </a:spcBef>
              <a:buFont typeface="Arial" panose="020B0604020202020204" pitchFamily="34" charset="0"/>
              <a:buChar char="•"/>
            </a:pPr>
            <a:r>
              <a:rPr lang="fr-FR" altLang="fr-FR" sz="1800" dirty="0">
                <a:cs typeface="Calibri" panose="020F0502020204030204" pitchFamily="34" charset="0"/>
              </a:rPr>
              <a:t>Atteinte du développement neurologique de l’enfant</a:t>
            </a:r>
          </a:p>
          <a:p>
            <a:pPr marL="285750" lvl="1" indent="-285750">
              <a:spcBef>
                <a:spcPct val="20000"/>
              </a:spcBef>
              <a:buFont typeface="Arial" panose="020B0604020202020204" pitchFamily="34" charset="0"/>
              <a:buChar char="•"/>
            </a:pPr>
            <a:r>
              <a:rPr lang="fr-FR" altLang="fr-FR" sz="1800" dirty="0">
                <a:cs typeface="Calibri" panose="020F0502020204030204" pitchFamily="34" charset="0"/>
              </a:rPr>
              <a:t>Diabète</a:t>
            </a:r>
          </a:p>
          <a:p>
            <a:pPr marL="285750" lvl="1" indent="-285750">
              <a:spcBef>
                <a:spcPct val="20000"/>
              </a:spcBef>
              <a:buFont typeface="Arial" panose="020B0604020202020204" pitchFamily="34" charset="0"/>
              <a:buChar char="•"/>
            </a:pPr>
            <a:r>
              <a:rPr lang="fr-FR" altLang="fr-FR" sz="1800" dirty="0">
                <a:cs typeface="Calibri" panose="020F0502020204030204" pitchFamily="34" charset="0"/>
              </a:rPr>
              <a:t>Troubles de la fertilité</a:t>
            </a:r>
          </a:p>
          <a:p>
            <a:pPr marL="285750" lvl="1" indent="-285750">
              <a:lnSpc>
                <a:spcPct val="100000"/>
              </a:lnSpc>
              <a:spcBef>
                <a:spcPct val="20000"/>
              </a:spcBef>
              <a:buFont typeface="Arial" panose="020B0604020202020204" pitchFamily="34" charset="0"/>
              <a:buChar char="•"/>
            </a:pPr>
            <a:r>
              <a:rPr lang="fr-FR" altLang="fr-FR" sz="1800" dirty="0">
                <a:cs typeface="Calibri" panose="020F0502020204030204" pitchFamily="34" charset="0"/>
              </a:rPr>
              <a:t>Cancers (poumon, vessie…)...</a:t>
            </a:r>
          </a:p>
          <a:p>
            <a:pPr marL="0" indent="0">
              <a:buNone/>
            </a:pPr>
            <a:endParaRPr lang="fr-FR" altLang="fr-FR" sz="2000" dirty="0">
              <a:cs typeface="Calibri" panose="020F0502020204030204" pitchFamily="34" charset="0"/>
            </a:endParaRPr>
          </a:p>
          <a:p>
            <a:pPr marL="0" indent="0">
              <a:buNone/>
            </a:pPr>
            <a:endParaRPr lang="fr-FR" sz="2000" dirty="0"/>
          </a:p>
        </p:txBody>
      </p:sp>
      <p:sp>
        <p:nvSpPr>
          <p:cNvPr id="2" name="Espace réservé du numéro de diapositive 1">
            <a:extLst>
              <a:ext uri="{FF2B5EF4-FFF2-40B4-BE49-F238E27FC236}">
                <a16:creationId xmlns:a16="http://schemas.microsoft.com/office/drawing/2014/main" id="{32CD1B5C-7600-974B-AFB9-FD416D760526}"/>
              </a:ext>
            </a:extLst>
          </p:cNvPr>
          <p:cNvSpPr>
            <a:spLocks noGrp="1"/>
          </p:cNvSpPr>
          <p:nvPr>
            <p:ph type="sldNum" sz="quarter" idx="12"/>
          </p:nvPr>
        </p:nvSpPr>
        <p:spPr/>
        <p:txBody>
          <a:bodyPr/>
          <a:lstStyle/>
          <a:p>
            <a:pPr>
              <a:defRPr/>
            </a:pPr>
            <a:fld id="{48F265C7-EABA-4DE4-891D-2039DC5DD204}" type="slidenum">
              <a:rPr lang="fr-FR" altLang="fr-FR" smtClean="0"/>
              <a:pPr>
                <a:defRPr/>
              </a:pPr>
              <a:t>98</a:t>
            </a:fld>
            <a:endParaRPr lang="fr-FR" altLang="fr-FR"/>
          </a:p>
        </p:txBody>
      </p:sp>
      <p:pic>
        <p:nvPicPr>
          <p:cNvPr id="7"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4">
            <a:alphaModFix/>
          </a:blip>
          <a:srcRect/>
          <a:stretch/>
        </p:blipFill>
        <p:spPr>
          <a:xfrm>
            <a:off x="1215205" y="1274409"/>
            <a:ext cx="1504224" cy="15896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7475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4"/>
          </p:nvPr>
        </p:nvSpPr>
        <p:spPr>
          <a:xfrm>
            <a:off x="6322866" y="3553429"/>
            <a:ext cx="5032522" cy="2320614"/>
          </a:xfrm>
        </p:spPr>
        <p:txBody>
          <a:bodyPr/>
          <a:lstStyle/>
          <a:p>
            <a:pPr marL="0" indent="0">
              <a:buNone/>
            </a:pPr>
            <a:r>
              <a:rPr lang="fr-FR" altLang="fr-FR" sz="2000" dirty="0">
                <a:cs typeface="Calibri" panose="020F0502020204030204" pitchFamily="34" charset="0"/>
              </a:rPr>
              <a:t>Lorsque les symptômes de la pollution de l’air apparaissent </a:t>
            </a:r>
            <a:r>
              <a:rPr lang="fr-FR" altLang="fr-FR" sz="2000" b="1" dirty="0">
                <a:cs typeface="Calibri" panose="020F0502020204030204" pitchFamily="34" charset="0"/>
              </a:rPr>
              <a:t>au moment même du contact avec le polluant</a:t>
            </a:r>
            <a:r>
              <a:rPr lang="fr-FR" altLang="fr-FR" sz="2000" dirty="0">
                <a:cs typeface="Calibri" panose="020F0502020204030204" pitchFamily="34" charset="0"/>
              </a:rPr>
              <a:t>, on parle d’effet immédiat.</a:t>
            </a:r>
          </a:p>
          <a:p>
            <a:pPr marL="0" indent="0">
              <a:buNone/>
            </a:pPr>
            <a:endParaRPr lang="fr-FR" altLang="fr-FR" sz="2000" dirty="0">
              <a:cs typeface="Calibri" panose="020F0502020204030204" pitchFamily="34" charset="0"/>
            </a:endParaRPr>
          </a:p>
          <a:p>
            <a:pPr>
              <a:lnSpc>
                <a:spcPct val="100000"/>
              </a:lnSpc>
              <a:spcBef>
                <a:spcPct val="0"/>
              </a:spcBef>
              <a:buNone/>
            </a:pPr>
            <a:r>
              <a:rPr lang="fr-FR" altLang="fr-FR" sz="1400" dirty="0">
                <a:cs typeface="Calibri" panose="020F0502020204030204" pitchFamily="34" charset="0"/>
              </a:rPr>
              <a:t>Quelques exemples : picotements de la gorge, picotements des yeux, éternuements, toux…</a:t>
            </a:r>
          </a:p>
        </p:txBody>
      </p:sp>
      <p:pic>
        <p:nvPicPr>
          <p:cNvPr id="23" name="Imag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824" y="2384856"/>
            <a:ext cx="4505152" cy="34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p:txBody>
          <a:bodyPr/>
          <a:lstStyle/>
          <a:p>
            <a:r>
              <a:rPr lang="fr-FR" dirty="0">
                <a:cs typeface="Calibri" panose="020F0502020204030204" pitchFamily="34" charset="0"/>
              </a:rPr>
              <a:t>Quels sont les effets immédiats de la pollution de l’air sur la santé ?</a:t>
            </a:r>
            <a:br>
              <a:rPr lang="fr-FR" dirty="0">
                <a:cs typeface="Calibri" panose="020F0502020204030204" pitchFamily="34" charset="0"/>
              </a:rPr>
            </a:br>
            <a:endParaRPr lang="fr-FR" dirty="0"/>
          </a:p>
        </p:txBody>
      </p:sp>
      <p:sp>
        <p:nvSpPr>
          <p:cNvPr id="2" name="Espace réservé du numéro de diapositive 1"/>
          <p:cNvSpPr>
            <a:spLocks noGrp="1"/>
          </p:cNvSpPr>
          <p:nvPr>
            <p:ph type="sldNum" sz="quarter" idx="12"/>
          </p:nvPr>
        </p:nvSpPr>
        <p:spPr/>
        <p:txBody>
          <a:bodyPr/>
          <a:lstStyle/>
          <a:p>
            <a:fld id="{A6975CB3-950E-4025-A1C5-3373A41C9E6B}" type="slidenum">
              <a:rPr lang="fr-FR" smtClean="0"/>
              <a:pPr/>
              <a:t>99</a:t>
            </a:fld>
            <a:endParaRPr lang="fr-FR" dirty="0">
              <a:solidFill>
                <a:schemeClr val="bg1"/>
              </a:solidFill>
            </a:endParaRPr>
          </a:p>
        </p:txBody>
      </p:sp>
      <p:pic>
        <p:nvPicPr>
          <p:cNvPr id="6"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4">
            <a:alphaModFix/>
          </a:blip>
          <a:srcRect/>
          <a:stretch/>
        </p:blipFill>
        <p:spPr>
          <a:xfrm>
            <a:off x="1215205" y="1274409"/>
            <a:ext cx="1504224" cy="15896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Thème-Collèges">
  <a:themeElements>
    <a:clrScheme name="Collèges">
      <a:dk1>
        <a:srgbClr val="000066"/>
      </a:dk1>
      <a:lt1>
        <a:sysClr val="window" lastClr="FFFFFF"/>
      </a:lt1>
      <a:dk2>
        <a:srgbClr val="233FF5"/>
      </a:dk2>
      <a:lt2>
        <a:srgbClr val="E7E6E6"/>
      </a:lt2>
      <a:accent1>
        <a:srgbClr val="233FF5"/>
      </a:accent1>
      <a:accent2>
        <a:srgbClr val="990000"/>
      </a:accent2>
      <a:accent3>
        <a:srgbClr val="089BBC"/>
      </a:accent3>
      <a:accent4>
        <a:srgbClr val="F2A516"/>
      </a:accent4>
      <a:accent5>
        <a:srgbClr val="3DC7F4"/>
      </a:accent5>
      <a:accent6>
        <a:srgbClr val="CC6600"/>
      </a:accent6>
      <a:hlink>
        <a:srgbClr val="089BBC"/>
      </a:hlink>
      <a:folHlink>
        <a:srgbClr val="F50202"/>
      </a:folHlink>
    </a:clrScheme>
    <a:fontScheme name="Collèges">
      <a:majorFont>
        <a:latin typeface="Impact"/>
        <a:ea typeface=""/>
        <a:cs typeface=""/>
      </a:majorFont>
      <a:minorFont>
        <a:latin typeface="Franklin Gothic Book"/>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Collèges" id="{46047808-76E1-43B7-AA2F-7CAAB4F6BE7C}" vid="{05185C96-27DD-416A-949B-4826EDAFF75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8364</Words>
  <Application>Microsoft Office PowerPoint</Application>
  <PresentationFormat>Grand écran</PresentationFormat>
  <Paragraphs>1195</Paragraphs>
  <Slides>147</Slides>
  <Notes>137</Notes>
  <HiddenSlides>77</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147</vt:i4>
      </vt:variant>
    </vt:vector>
  </HeadingPairs>
  <TitlesOfParts>
    <vt:vector size="156" baseType="lpstr">
      <vt:lpstr>Arial</vt:lpstr>
      <vt:lpstr>Calibri</vt:lpstr>
      <vt:lpstr>Candara</vt:lpstr>
      <vt:lpstr>Corbel</vt:lpstr>
      <vt:lpstr>Franklin Gothic Book (Corps)</vt:lpstr>
      <vt:lpstr>Franklin Gothic Medium</vt:lpstr>
      <vt:lpstr>Impact</vt:lpstr>
      <vt:lpstr>Times New Roman</vt:lpstr>
      <vt:lpstr>Thème-Collèges</vt:lpstr>
      <vt:lpstr>Présentation PowerPoint</vt:lpstr>
      <vt:lpstr>Qu’est-ce que L’Air et Moi Collège ? </vt:lpstr>
      <vt:lpstr>Comprendre le diaporama</vt:lpstr>
      <vt:lpstr>Présentation PowerPoint</vt:lpstr>
      <vt:lpstr>Quels sont les besoins essentiels à la vie ? </vt:lpstr>
      <vt:lpstr>Quand je vide ma bouteille de l’eau qu’elle contient, que reste-t-il dedans ? </vt:lpstr>
      <vt:lpstr>Combien de litres d’air est-ce que je respire approximativement par jour* ? </vt:lpstr>
      <vt:lpstr>Chaque jour, je respire environ …</vt:lpstr>
      <vt:lpstr>Présentation PowerPoint</vt:lpstr>
      <vt:lpstr>Présentation PowerPoint</vt:lpstr>
      <vt:lpstr>Que faut-il faire lors d’un pic de pollution ?</vt:lpstr>
      <vt:lpstr>De quoi se compose l’air que l’on inspire ?*</vt:lpstr>
      <vt:lpstr>Le diazote</vt:lpstr>
      <vt:lpstr>Le dioxygène</vt:lpstr>
      <vt:lpstr>De quoi se compose l’air que l’on expire ?*</vt:lpstr>
      <vt:lpstr>Comment est apparu le dioxygène sur Terre ? </vt:lpstr>
      <vt:lpstr>Le dioxyde de carbone</vt:lpstr>
      <vt:lpstr>Quel est le trajet de l’air dans notre corps ?</vt:lpstr>
      <vt:lpstr>Les plantes ont-elles besoin de gaz pour vivre ?</vt:lpstr>
      <vt:lpstr>Travaux pratiques : la photosynthèse </vt:lpstr>
      <vt:lpstr>Solution des Travaux pratiques  sur la photosynthèse </vt:lpstr>
      <vt:lpstr>Quelle est l’épaisseur moyenne de la couche atmosphérique respirable ? </vt:lpstr>
      <vt:lpstr>Quelle est la seule couche troposphère</vt:lpstr>
      <vt:lpstr>Le mont Everest, toit du monde (8 846 m)</vt:lpstr>
      <vt:lpstr>Les différentes couches  atmosphériques</vt:lpstr>
      <vt:lpstr>Présentation PowerPoint</vt:lpstr>
      <vt:lpstr>Voyage vers l’infiniment petit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 instrument permet d’observer l’invisible ?  </vt:lpstr>
      <vt:lpstr>Les différents types de microscopes</vt:lpstr>
      <vt:lpstr>Présentation PowerPoint</vt:lpstr>
      <vt:lpstr>À quoi correspond l’unité de mesure « MICROMÈTRE » ?            </vt:lpstr>
      <vt:lpstr>Présentation PowerPoint</vt:lpstr>
      <vt:lpstr>À quoi correspond l’unité de mesure « NANOMÈTRE » ?  </vt:lpstr>
      <vt:lpstr>Présentation PowerPoint</vt:lpstr>
      <vt:lpstr>Devine ce qui est observé au microscope sur les images suivantes. Clique sur les images pour vérifier tes réponses. </vt:lpstr>
      <vt:lpstr>Travaux pratiques : « l’infiniment petit » </vt:lpstr>
      <vt:lpstr>Présentation PowerPoint</vt:lpstr>
      <vt:lpstr>Présentation PowerPoint</vt:lpstr>
      <vt:lpstr>Présentation PowerPoint</vt:lpstr>
      <vt:lpstr>Présentation PowerPoint</vt:lpstr>
      <vt:lpstr>Présentation PowerPoint</vt:lpstr>
      <vt:lpstr>Présentation PowerPoint</vt:lpstr>
      <vt:lpstr>La pollution de l’air liée à l’élevage des ruminants</vt:lpstr>
      <vt:lpstr>Le méthane</vt:lpstr>
      <vt:lpstr>Qu’est-ce qui pollue l’air intérieur à la maison ?</vt:lpstr>
      <vt:lpstr>Qu’est-ce qui pollue l’air d’une salle de classe ?</vt:lpstr>
      <vt:lpstr>Combien de substances toxiques contient la fumée de cigarette (approximativement) ? </vt:lpstr>
      <vt:lpstr>Présentation PowerPoint</vt:lpstr>
      <vt:lpstr>Présentation PowerPoint</vt:lpstr>
      <vt:lpstr>Présentation PowerPoint</vt:lpstr>
      <vt:lpstr>La pollution de l’air liée à l’élevage des ruminants</vt:lpstr>
      <vt:lpstr>Le méthane</vt:lpstr>
      <vt:lpstr>Présentation PowerPoint</vt:lpstr>
      <vt:lpstr>La pollution de l’air liée aux éruptions volcaniques</vt:lpstr>
      <vt:lpstr>La pollution de l’air liée aux pollens</vt:lpstr>
      <vt:lpstr>Présentation PowerPoint</vt:lpstr>
      <vt:lpstr>Les transports</vt:lpstr>
      <vt:lpstr>Parmi les moyens de transport ci-dessous, quels sont les 5 qui polluent le moins l’air ? </vt:lpstr>
      <vt:lpstr>L’avion pollue-t-il l’air ? </vt:lpstr>
      <vt:lpstr>Le tramway pollue-t-il l’air ? </vt:lpstr>
      <vt:lpstr>Le bateau à moteur pollue-t-il l’air ? </vt:lpstr>
      <vt:lpstr>Le vélo pollue-t-il l’air ? </vt:lpstr>
      <vt:lpstr>Le bus pollue-t-il l’air ? </vt:lpstr>
      <vt:lpstr>Le métro pollue-t-il l’air ? </vt:lpstr>
      <vt:lpstr>Le camion pollue-t-il l’air ? </vt:lpstr>
      <vt:lpstr>Le voiture pollue-t-il l’air ? </vt:lpstr>
      <vt:lpstr>Le TGV pollue-t-il l’air ? </vt:lpstr>
      <vt:lpstr>Qu’est-ce que la combustion ? </vt:lpstr>
      <vt:lpstr>Quels types d’énergies les plus connus les véhicules utilisent-ils ? </vt:lpstr>
      <vt:lpstr>Qu’est ce que le biocarburant ? </vt:lpstr>
      <vt:lpstr>Présentation PowerPoint</vt:lpstr>
      <vt:lpstr>Cite quelques types d’industries.</vt:lpstr>
      <vt:lpstr>Présentation PowerPoint</vt:lpstr>
      <vt:lpstr>Le chauffage</vt:lpstr>
      <vt:lpstr>Parmi ces moyens de chauffage, quels sont les 3 qui polluent le moins l’air ?</vt:lpstr>
      <vt:lpstr>Présentation PowerPoint</vt:lpstr>
      <vt:lpstr>Présentation PowerPoint</vt:lpstr>
      <vt:lpstr>Le chauffage au gaz</vt:lpstr>
      <vt:lpstr>Le chauffage au bois</vt:lpstr>
      <vt:lpstr>La pompe à chaleur</vt:lpstr>
      <vt:lpstr>Présentation PowerPoint</vt:lpstr>
      <vt:lpstr>Quelles sont les principales sources d’énergie fossile ? </vt:lpstr>
      <vt:lpstr>Le pétrole</vt:lpstr>
      <vt:lpstr>Le charbon</vt:lpstr>
      <vt:lpstr>Le gaz naturel</vt:lpstr>
      <vt:lpstr>L’uranium et le plutonium</vt:lpstr>
      <vt:lpstr>Quels sont les principales énergies renouvelables ? </vt:lpstr>
      <vt:lpstr>Parmi ces énergies renouvelables, quelles sont les 5 qui polluent le moins l’air ? </vt:lpstr>
      <vt:lpstr>Avons-nous épuisé toutes nos énergies fossiles ?  </vt:lpstr>
      <vt:lpstr>Présentation PowerPoint</vt:lpstr>
      <vt:lpstr>Quelles sont les conséquences de la pollution  de l’air sur l’homme ? </vt:lpstr>
      <vt:lpstr>Quels sont les effets immédiats de la pollution de l’air sur la santé ? </vt:lpstr>
      <vt:lpstr>Quels sont les effets chroniques de la pollution de l’air sur la santé ? </vt:lpstr>
      <vt:lpstr>La cigarette a-t-elle un effet immédiat ou chronique sur notre organisme ? </vt:lpstr>
      <vt:lpstr>Impacts de la cigarette et du mégot</vt:lpstr>
      <vt:lpstr>Que se passe-t-il lors d’une crise d’asthme ?</vt:lpstr>
      <vt:lpstr>Qu’est-ce que les allergies ?</vt:lpstr>
      <vt:lpstr>Quelques causes d’allergies</vt:lpstr>
      <vt:lpstr>Les acariens</vt:lpstr>
      <vt:lpstr>Les pollens</vt:lpstr>
      <vt:lpstr>Certains aliments</vt:lpstr>
      <vt:lpstr>Quel est le rôle du nez face à la pollution de l’air ? </vt:lpstr>
      <vt:lpstr>Quelles sont les personnes les plus sensibles à la pollution de l’air ?</vt:lpstr>
      <vt:lpstr>Sur quels éléments la pollution de l’air peut avoir des répercussions ?</vt:lpstr>
      <vt:lpstr>Quels sont les impacts de l’activité agricole ?</vt:lpstr>
      <vt:lpstr>Les cultures</vt:lpstr>
      <vt:lpstr>Quelles sont les conséquences de la pollution de l’air sur les matériaux, monuments et bâtiments ?</vt:lpstr>
      <vt:lpstr>Vidéo : les conséquences de la pollution de l’air sur les bâtiments</vt:lpstr>
      <vt:lpstr>Quelles sont les conséquences de la pollution de l’air sur les végétaux ?</vt:lpstr>
      <vt:lpstr>Acidification des feuillages et des sols sous l’effet des pluies acides</vt:lpstr>
      <vt:lpstr>Problèmes de croissance liés à une mauvaise qualité des sols</vt:lpstr>
      <vt:lpstr>Quelles sont les principales conséquences de la pollution de l’air sur la planète ?</vt:lpstr>
      <vt:lpstr>L’aggravation de l’effet de serre </vt:lpstr>
      <vt:lpstr>Le trou dans la couche d’ozone</vt:lpstr>
      <vt:lpstr>Les conséquences du trou dans la couche d’ozone</vt:lpstr>
      <vt:lpstr>Quelles sont les conséquences du dérèglement climatique ? </vt:lpstr>
      <vt:lpstr>Dérèglement climatique</vt:lpstr>
      <vt:lpstr>Montée des eaux et fonte des glaces</vt:lpstr>
      <vt:lpstr>Montée des eaux et dilatation thermique</vt:lpstr>
      <vt:lpstr>Acidification des océans</vt:lpstr>
      <vt:lpstr>Présentation PowerPoint</vt:lpstr>
      <vt:lpstr>Travaux pratiques : l’acidification des océans </vt:lpstr>
      <vt:lpstr>Présentation PowerPoint</vt:lpstr>
      <vt:lpstr>Selon toi, qui surveille la pollution de l’air ?  </vt:lpstr>
      <vt:lpstr>Quels collèges d’acteurs regroupe AtmoSud ?</vt:lpstr>
      <vt:lpstr>Vidéo : comment mesurer la pollution de l’air ? </vt:lpstr>
      <vt:lpstr>Les dispositifs de surveillance et d’information  </vt:lpstr>
      <vt:lpstr>Vidéo : la surveillance de la qualité de l’air</vt:lpstr>
      <vt:lpstr>L’indice Atmo</vt:lpstr>
      <vt:lpstr>Présentation PowerPoint</vt:lpstr>
      <vt:lpstr>Que pouvons-nous faire pour réduire le nombre de voitures polluant l’air ?</vt:lpstr>
      <vt:lpstr>Comment réduire la pollution de l’air liée au chauffage et à la climatisation ?</vt:lpstr>
      <vt:lpstr>Comment réduire sa consommation d’énergie ? </vt:lpstr>
      <vt:lpstr>Quelles sont les températures optimales pour chaque pièce de la maison ? </vt:lpstr>
      <vt:lpstr>A quoi sert l’isolation ?</vt:lpstr>
      <vt:lpstr>Comment puis-je réduire la pollution de l’air intérieur ?</vt:lpstr>
      <vt:lpstr>Quelles pommes vaut mieux t-il acheter pour limiter la pollution de l’air ? </vt:lpstr>
      <vt:lpstr>Vidéo : bien acheter pour diminuer la pollution de l’air</vt:lpstr>
      <vt:lpstr>Quelques produits pour un ménage écologique</vt:lpstr>
      <vt:lpstr>Module L’essentiel Collège :  la pollution de l’air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
  <cp:revision>26</cp:revision>
  <dcterms:created xsi:type="dcterms:W3CDTF">2017-01-16T13:45:18Z</dcterms:created>
  <dcterms:modified xsi:type="dcterms:W3CDTF">2024-02-26T12:03:45Z</dcterms:modified>
</cp:coreProperties>
</file>