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purl.oclc.org/ooxml/officeDocument/relationships/extendedProperties" Target="docProps/app.xml"/><Relationship Id="rId2" Type="http://schemas.openxmlformats.org/package/2006/relationships/metadata/core-properties" Target="docProps/core.xml"/><Relationship Id="rId1" Type="http://purl.oclc.org/ooxml/officeDocument/relationships/officeDocument" Target="ppt/presentation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saveSubsetFonts="1" conformance="strict">
  <p:sldMasterIdLst>
    <p:sldMasterId id="2147483648" r:id="rId1"/>
  </p:sldMasterIdLst>
  <p:sldIdLst>
    <p:sldId id="258" r:id="rId2"/>
    <p:sldId id="259" r:id="rId3"/>
    <p:sldId id="265" r:id="rId4"/>
    <p:sldId id="338" r:id="rId5"/>
    <p:sldId id="337" r:id="rId6"/>
    <p:sldId id="330" r:id="rId7"/>
    <p:sldId id="329" r:id="rId8"/>
    <p:sldId id="350" r:id="rId9"/>
    <p:sldId id="332" r:id="rId10"/>
    <p:sldId id="349" r:id="rId11"/>
    <p:sldId id="292" r:id="rId12"/>
    <p:sldId id="293" r:id="rId13"/>
    <p:sldId id="294" r:id="rId14"/>
    <p:sldId id="333" r:id="rId15"/>
    <p:sldId id="357" r:id="rId16"/>
    <p:sldId id="347" r:id="rId17"/>
    <p:sldId id="365" r:id="rId18"/>
    <p:sldId id="334" r:id="rId19"/>
    <p:sldId id="348" r:id="rId20"/>
    <p:sldId id="363" r:id="rId21"/>
    <p:sldId id="364" r:id="rId22"/>
    <p:sldId id="263" r:id="rId23"/>
    <p:sldId id="260" r:id="rId24"/>
    <p:sldId id="362" r:id="rId25"/>
    <p:sldId id="351" r:id="rId26"/>
    <p:sldId id="342" r:id="rId27"/>
    <p:sldId id="341" r:id="rId28"/>
    <p:sldId id="339" r:id="rId29"/>
    <p:sldId id="340" r:id="rId30"/>
    <p:sldId id="335" r:id="rId31"/>
    <p:sldId id="343" r:id="rId32"/>
    <p:sldId id="358" r:id="rId33"/>
    <p:sldId id="261" r:id="rId34"/>
    <p:sldId id="359" r:id="rId35"/>
    <p:sldId id="344" r:id="rId36"/>
    <p:sldId id="366" r:id="rId37"/>
    <p:sldId id="361" r:id="rId38"/>
    <p:sldId id="360" r:id="rId39"/>
    <p:sldId id="345" r:id="rId4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99BC"/>
    <a:srgbClr val="F0FF00"/>
    <a:srgbClr val="FAA21B"/>
    <a:srgbClr val="B6DEEC"/>
    <a:srgbClr val="68C9D5"/>
    <a:srgbClr val="EC207A"/>
    <a:srgbClr val="FBB42C"/>
    <a:srgbClr val="76DEF6"/>
    <a:srgbClr val="62A39F"/>
    <a:srgbClr val="2C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 lastView="sldThumbnailView">
  <p:normalViewPr horzBarState="maximized">
    <p:restoredLeft sz="15.099%" autoAdjust="0"/>
    <p:restoredTop sz="94.66%"/>
  </p:normalViewPr>
  <p:slideViewPr>
    <p:cSldViewPr snapToGrid="0">
      <p:cViewPr varScale="1">
        <p:scale>
          <a:sx n="115" d="100"/>
          <a:sy n="115" d="100"/>
        </p:scale>
        <p:origin x="4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purl.oclc.org/ooxml/officeDocument/relationships/slide" Target="slides/slide7.xml"/><Relationship Id="rId13" Type="http://purl.oclc.org/ooxml/officeDocument/relationships/slide" Target="slides/slide12.xml"/><Relationship Id="rId18" Type="http://purl.oclc.org/ooxml/officeDocument/relationships/slide" Target="slides/slide17.xml"/><Relationship Id="rId26" Type="http://purl.oclc.org/ooxml/officeDocument/relationships/slide" Target="slides/slide25.xml"/><Relationship Id="rId39" Type="http://purl.oclc.org/ooxml/officeDocument/relationships/slide" Target="slides/slide38.xml"/><Relationship Id="rId3" Type="http://purl.oclc.org/ooxml/officeDocument/relationships/slide" Target="slides/slide2.xml"/><Relationship Id="rId21" Type="http://purl.oclc.org/ooxml/officeDocument/relationships/slide" Target="slides/slide20.xml"/><Relationship Id="rId34" Type="http://purl.oclc.org/ooxml/officeDocument/relationships/slide" Target="slides/slide33.xml"/><Relationship Id="rId42" Type="http://purl.oclc.org/ooxml/officeDocument/relationships/viewProps" Target="viewProps.xml"/><Relationship Id="rId7" Type="http://purl.oclc.org/ooxml/officeDocument/relationships/slide" Target="slides/slide6.xml"/><Relationship Id="rId12" Type="http://purl.oclc.org/ooxml/officeDocument/relationships/slide" Target="slides/slide11.xml"/><Relationship Id="rId17" Type="http://purl.oclc.org/ooxml/officeDocument/relationships/slide" Target="slides/slide16.xml"/><Relationship Id="rId25" Type="http://purl.oclc.org/ooxml/officeDocument/relationships/slide" Target="slides/slide24.xml"/><Relationship Id="rId33" Type="http://purl.oclc.org/ooxml/officeDocument/relationships/slide" Target="slides/slide32.xml"/><Relationship Id="rId38" Type="http://purl.oclc.org/ooxml/officeDocument/relationships/slide" Target="slides/slide37.xml"/><Relationship Id="rId2" Type="http://purl.oclc.org/ooxml/officeDocument/relationships/slide" Target="slides/slide1.xml"/><Relationship Id="rId16" Type="http://purl.oclc.org/ooxml/officeDocument/relationships/slide" Target="slides/slide15.xml"/><Relationship Id="rId20" Type="http://purl.oclc.org/ooxml/officeDocument/relationships/slide" Target="slides/slide19.xml"/><Relationship Id="rId29" Type="http://purl.oclc.org/ooxml/officeDocument/relationships/slide" Target="slides/slide28.xml"/><Relationship Id="rId41" Type="http://purl.oclc.org/ooxml/officeDocument/relationships/presProps" Target="presProps.xml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11" Type="http://purl.oclc.org/ooxml/officeDocument/relationships/slide" Target="slides/slide10.xml"/><Relationship Id="rId24" Type="http://purl.oclc.org/ooxml/officeDocument/relationships/slide" Target="slides/slide23.xml"/><Relationship Id="rId32" Type="http://purl.oclc.org/ooxml/officeDocument/relationships/slide" Target="slides/slide31.xml"/><Relationship Id="rId37" Type="http://purl.oclc.org/ooxml/officeDocument/relationships/slide" Target="slides/slide36.xml"/><Relationship Id="rId40" Type="http://purl.oclc.org/ooxml/officeDocument/relationships/slide" Target="slides/slide39.xml"/><Relationship Id="rId5" Type="http://purl.oclc.org/ooxml/officeDocument/relationships/slide" Target="slides/slide4.xml"/><Relationship Id="rId15" Type="http://purl.oclc.org/ooxml/officeDocument/relationships/slide" Target="slides/slide14.xml"/><Relationship Id="rId23" Type="http://purl.oclc.org/ooxml/officeDocument/relationships/slide" Target="slides/slide22.xml"/><Relationship Id="rId28" Type="http://purl.oclc.org/ooxml/officeDocument/relationships/slide" Target="slides/slide27.xml"/><Relationship Id="rId36" Type="http://purl.oclc.org/ooxml/officeDocument/relationships/slide" Target="slides/slide35.xml"/><Relationship Id="rId10" Type="http://purl.oclc.org/ooxml/officeDocument/relationships/slide" Target="slides/slide9.xml"/><Relationship Id="rId19" Type="http://purl.oclc.org/ooxml/officeDocument/relationships/slide" Target="slides/slide18.xml"/><Relationship Id="rId31" Type="http://purl.oclc.org/ooxml/officeDocument/relationships/slide" Target="slides/slide30.xml"/><Relationship Id="rId44" Type="http://purl.oclc.org/ooxml/officeDocument/relationships/tableStyles" Target="tableStyles.xml"/><Relationship Id="rId4" Type="http://purl.oclc.org/ooxml/officeDocument/relationships/slide" Target="slides/slide3.xml"/><Relationship Id="rId9" Type="http://purl.oclc.org/ooxml/officeDocument/relationships/slide" Target="slides/slide8.xml"/><Relationship Id="rId14" Type="http://purl.oclc.org/ooxml/officeDocument/relationships/slide" Target="slides/slide13.xml"/><Relationship Id="rId22" Type="http://purl.oclc.org/ooxml/officeDocument/relationships/slide" Target="slides/slide21.xml"/><Relationship Id="rId27" Type="http://purl.oclc.org/ooxml/officeDocument/relationships/slide" Target="slides/slide26.xml"/><Relationship Id="rId30" Type="http://purl.oclc.org/ooxml/officeDocument/relationships/slide" Target="slides/slide29.xml"/><Relationship Id="rId35" Type="http://purl.oclc.org/ooxml/officeDocument/relationships/slide" Target="slides/slide34.xml"/><Relationship Id="rId43" Type="http://purl.oclc.org/ooxml/officeDocument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A43E61-3438-48BE-A918-95528505D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02845D9-008E-40E7-A08E-E1687520D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ACFEBD-FEC1-4950-8438-E9825ED14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D87-990D-4D50-8CFB-D9EF0D7DA331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EAD134-10EC-4208-9C69-502369F31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FEAF76-BCA0-4A80-A507-AC251C4F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1BB6-6D2D-4702-9333-F931BBDEDD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228279"/>
      </p:ext>
    </p:extLst>
  </p:cSld>
  <p:clrMapOvr>
    <a:masterClrMapping/>
  </p:clrMapOvr>
</p:sldLayout>
</file>

<file path=ppt/slideLayouts/slideLayout10.xml><?xml version="1.0" encoding="utf-8"?>
<p:sldLayout xmlns:a="http://purl.oclc.org/ooxml/drawingml/main" xmlns:r="http://purl.oclc.org/ooxml/officeDocument/relationships" xmlns:p="http://purl.oclc.org/ooxml/presentationml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56689D-85FD-4FA8-9DF2-927D0602F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433CBA4-D453-47A4-83F3-BC871501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BB011E-B67F-4C18-8067-2E129F105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D87-990D-4D50-8CFB-D9EF0D7DA331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78CEC0-07E9-49CE-8098-3DC2C53D3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619CFD-780E-4EE6-9EFC-49608D3C1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1BB6-6D2D-4702-9333-F931BBDEDD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036520"/>
      </p:ext>
    </p:extLst>
  </p:cSld>
  <p:clrMapOvr>
    <a:masterClrMapping/>
  </p:clrMapOvr>
</p:sldLayout>
</file>

<file path=ppt/slideLayouts/slideLayout11.xml><?xml version="1.0" encoding="utf-8"?>
<p:sldLayout xmlns:a="http://purl.oclc.org/ooxml/drawingml/main" xmlns:r="http://purl.oclc.org/ooxml/officeDocument/relationships" xmlns:p="http://purl.oclc.org/ooxml/presentationml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6F5FF5B-3FED-44CB-8915-6ACB4E631D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B5EE43-712A-4B29-9228-09F0263D5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6DBEE4-FFEB-445B-A584-E6F6F501E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D87-990D-4D50-8CFB-D9EF0D7DA331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0510A0-C545-4647-BD4A-27A54E64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F6D036-8035-4620-8AA7-B526EC05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1BB6-6D2D-4702-9333-F931BBDEDD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99357"/>
      </p:ext>
    </p:extLst>
  </p:cSld>
  <p:clrMapOvr>
    <a:masterClrMapping/>
  </p:clrMapOvr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561F77-4508-4B2E-8577-0E3301F02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D4B8F2-3E3C-4483-8F7D-ECC41237B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345B01-017B-48FE-9D8F-BA9301BB1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D87-990D-4D50-8CFB-D9EF0D7DA331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98AB74-507E-4582-99B2-521D3761B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3825C8-771F-4E81-8671-868FE34D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1BB6-6D2D-4702-9333-F931BBDEDD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8215646"/>
      </p:ext>
    </p:extLst>
  </p:cSld>
  <p:clrMapOvr>
    <a:masterClrMapping/>
  </p:clrMapOvr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6F3C8-1EA6-479A-9BAF-083615210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998F56-2690-4A76-A690-A0C625C47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%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A3F0AB-53C3-427A-BC42-2B7C8BEB2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D87-990D-4D50-8CFB-D9EF0D7DA331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2D7CE9-6208-40CA-BEF5-8DABF071F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DA0F11-8D76-44FD-B0E9-94F96094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1BB6-6D2D-4702-9333-F931BBDEDD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167787"/>
      </p:ext>
    </p:extLst>
  </p:cSld>
  <p:clrMapOvr>
    <a:masterClrMapping/>
  </p:clrMapOvr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472057-3EFC-4E06-A931-1EBD83335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CC1281-8C7D-426B-BA5A-4FB2EF13E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FEF4423-F3E8-4178-AC43-96584FE16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8BFD81-D77A-4408-BC10-3D6DAC2A9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D87-990D-4D50-8CFB-D9EF0D7DA331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8A4733-7E24-403E-B418-45F6C1D7C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1D0BAA-8DC9-453D-8EDC-E47C4DF58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1BB6-6D2D-4702-9333-F931BBDEDD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645531"/>
      </p:ext>
    </p:extLst>
  </p:cSld>
  <p:clrMapOvr>
    <a:masterClrMapping/>
  </p:clrMapOvr>
</p:sldLayout>
</file>

<file path=ppt/slideLayouts/slideLayout5.xml><?xml version="1.0" encoding="utf-8"?>
<p:sldLayout xmlns:a="http://purl.oclc.org/ooxml/drawingml/main" xmlns:r="http://purl.oclc.org/ooxml/officeDocument/relationships" xmlns:p="http://purl.oclc.org/ooxml/presentationml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010897-8A81-418A-971A-521C4C8E6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62342D-6D89-4D18-A0B5-C2C52FB94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0CA83C-916F-481F-A6EB-E95704D6C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B165444-2A00-4BA2-BAFB-78CC748E28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E4CD20C-FE9E-4D5E-B4DD-19973E3829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349F702-1DEC-4E9F-B992-9BECE0FEE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D87-990D-4D50-8CFB-D9EF0D7DA331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5CD59DD-759D-49B5-97AE-2F19BAC83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D45A8EB-F95A-4BA4-A6B3-54F37387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1BB6-6D2D-4702-9333-F931BBDEDD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278251"/>
      </p:ext>
    </p:extLst>
  </p:cSld>
  <p:clrMapOvr>
    <a:masterClrMapping/>
  </p:clrMapOvr>
</p:sldLayout>
</file>

<file path=ppt/slideLayouts/slideLayout6.xml><?xml version="1.0" encoding="utf-8"?>
<p:sldLayout xmlns:a="http://purl.oclc.org/ooxml/drawingml/main" xmlns:r="http://purl.oclc.org/ooxml/officeDocument/relationships" xmlns:p="http://purl.oclc.org/ooxml/presentationml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09F44E-0008-4FD8-A552-04868390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6E82062-9FF6-47AD-B7AB-BF892DC16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D87-990D-4D50-8CFB-D9EF0D7DA331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7139CB-5498-461A-A7A0-DA46D01A5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ACA201B-2741-4B25-A9BE-BACD62958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1BB6-6D2D-4702-9333-F931BBDEDD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0330830"/>
      </p:ext>
    </p:extLst>
  </p:cSld>
  <p:clrMapOvr>
    <a:masterClrMapping/>
  </p:clrMapOvr>
</p:sldLayout>
</file>

<file path=ppt/slideLayouts/slideLayout7.xml><?xml version="1.0" encoding="utf-8"?>
<p:sldLayout xmlns:a="http://purl.oclc.org/ooxml/drawingml/main" xmlns:r="http://purl.oclc.org/ooxml/officeDocument/relationships" xmlns:p="http://purl.oclc.org/ooxml/presentationml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5310EC3-E8A8-4983-8B3E-EAACBE2E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D87-990D-4D50-8CFB-D9EF0D7DA331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F25F63-DB2D-4C1A-A168-B3431BB62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B228EE-A2C7-4240-85C9-88847026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1BB6-6D2D-4702-9333-F931BBDEDD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657709"/>
      </p:ext>
    </p:extLst>
  </p:cSld>
  <p:clrMapOvr>
    <a:masterClrMapping/>
  </p:clrMapOvr>
</p:sldLayout>
</file>

<file path=ppt/slideLayouts/slideLayout8.xml><?xml version="1.0" encoding="utf-8"?>
<p:sldLayout xmlns:a="http://purl.oclc.org/ooxml/drawingml/main" xmlns:r="http://purl.oclc.org/ooxml/officeDocument/relationships" xmlns:p="http://purl.oclc.org/ooxml/presentationml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498C1B-7F65-41D6-B46F-23DF211A1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B440C4-DE17-40B9-B1F2-16446A344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E346B9-5198-4A52-B0A0-1B5537043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77020E-D868-4E49-8629-5228243E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D87-990D-4D50-8CFB-D9EF0D7DA331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234901-CD43-4474-BF6F-09362B032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C7175B-EDDC-43D6-80CC-ED24D029E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1BB6-6D2D-4702-9333-F931BBDEDD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237262"/>
      </p:ext>
    </p:extLst>
  </p:cSld>
  <p:clrMapOvr>
    <a:masterClrMapping/>
  </p:clrMapOvr>
</p:sldLayout>
</file>

<file path=ppt/slideLayouts/slideLayout9.xml><?xml version="1.0" encoding="utf-8"?>
<p:sldLayout xmlns:a="http://purl.oclc.org/ooxml/drawingml/main" xmlns:r="http://purl.oclc.org/ooxml/officeDocument/relationships" xmlns:p="http://purl.oclc.org/ooxml/presentationml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F44B6-F916-4897-8996-5B24D641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A851FB6-EEFF-43DC-993C-AA271AA06F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A5FC40-B46C-4EE2-9884-530878C49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463336-BB86-44C1-A0CD-0C1E09318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D87-990D-4D50-8CFB-D9EF0D7DA331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8B11D7-2D1C-4AF5-83C5-EFA70D84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2CEC8D-5CC4-426C-B4DF-B5D748ABB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F1BB6-6D2D-4702-9333-F931BBDEDD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825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purl.oclc.org/ooxml/officeDocument/relationships/slideLayout" Target="../slideLayouts/slideLayout8.xml"/><Relationship Id="rId3" Type="http://purl.oclc.org/ooxml/officeDocument/relationships/slideLayout" Target="../slideLayouts/slideLayout3.xml"/><Relationship Id="rId7" Type="http://purl.oclc.org/ooxml/officeDocument/relationships/slideLayout" Target="../slideLayouts/slideLayout7.xml"/><Relationship Id="rId12" Type="http://purl.oclc.org/ooxml/officeDocument/relationships/theme" Target="../theme/theme1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6" Type="http://purl.oclc.org/ooxml/officeDocument/relationships/slideLayout" Target="../slideLayouts/slideLayout6.xml"/><Relationship Id="rId11" Type="http://purl.oclc.org/ooxml/officeDocument/relationships/slideLayout" Target="../slideLayouts/slideLayout11.xml"/><Relationship Id="rId5" Type="http://purl.oclc.org/ooxml/officeDocument/relationships/slideLayout" Target="../slideLayouts/slideLayout5.xml"/><Relationship Id="rId10" Type="http://purl.oclc.org/ooxml/officeDocument/relationships/slideLayout" Target="../slideLayouts/slideLayout10.xml"/><Relationship Id="rId4" Type="http://purl.oclc.org/ooxml/officeDocument/relationships/slideLayout" Target="../slideLayouts/slideLayout4.xml"/><Relationship Id="rId9" Type="http://purl.oclc.org/ooxml/officeDocument/relationships/slideLayout" Target="../slideLayouts/slideLayout9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CEB3BB3-9D79-463D-B163-66891D55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8C9223-861C-4073-816D-0AB06D8E9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14873B-E321-48A6-9454-5C807C4C2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fld id="{06F0AD87-990D-4D50-8CFB-D9EF0D7DA331}" type="datetimeFigureOut">
              <a:rPr lang="fr-FR" smtClean="0"/>
              <a:t>19/04/2021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9AE03E-AB7C-41D3-ACD4-A0E358BCB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ED6498-4BCE-43C2-8023-9C8511CAF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fld id="{E85F1BB6-6D2D-4702-9333-F931BBDEDD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18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%"/>
        </a:lnSpc>
        <a:spcBef>
          <a:spcPct val="0%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%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purl.oclc.org/ooxml/officeDocument/relationships/image" Target="../media/image2.png"/><Relationship Id="rId2" Type="http://purl.oclc.org/ooxml/officeDocument/relationships/image" Target="../media/image1.png"/><Relationship Id="rId1" Type="http://purl.oclc.org/ooxml/officeDocument/relationships/slideLayout" Target="../slideLayouts/slideLayout7.xml"/><Relationship Id="rId4" Type="http://purl.oclc.org/ooxml/officeDocument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purl.oclc.org/ooxml/officeDocument/relationships/slide" Target="slide11.xml"/><Relationship Id="rId3" Type="http://purl.oclc.org/ooxml/officeDocument/relationships/image" Target="../media/image9.png"/><Relationship Id="rId7" Type="http://purl.oclc.org/ooxml/officeDocument/relationships/image" Target="../media/image22.png"/><Relationship Id="rId12" Type="http://purl.oclc.org/ooxml/officeDocument/relationships/image" Target="../media/image10.png"/><Relationship Id="rId2" Type="http://purl.oclc.org/ooxml/officeDocument/relationships/slide" Target="slide6.xml"/><Relationship Id="rId1" Type="http://purl.oclc.org/ooxml/officeDocument/relationships/slideLayout" Target="../slideLayouts/slideLayout2.xml"/><Relationship Id="rId6" Type="http://purl.oclc.org/ooxml/officeDocument/relationships/image" Target="../media/image13.png"/><Relationship Id="rId11" Type="http://purl.oclc.org/ooxml/officeDocument/relationships/slide" Target="slide13.xml"/><Relationship Id="rId5" Type="http://purl.oclc.org/ooxml/officeDocument/relationships/image" Target="../media/image23.png"/><Relationship Id="rId10" Type="http://purl.oclc.org/ooxml/officeDocument/relationships/slide" Target="slide12.xml"/><Relationship Id="rId4" Type="http://purl.oclc.org/ooxml/officeDocument/relationships/image" Target="../media/image2.png"/><Relationship Id="rId9" Type="http://purl.oclc.org/ooxml/officeDocument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purl.oclc.org/ooxml/officeDocument/relationships/image" Target="../media/image2.png"/><Relationship Id="rId2" Type="http://purl.oclc.org/ooxml/officeDocument/relationships/image" Target="../media/image23.png"/><Relationship Id="rId1" Type="http://purl.oclc.org/ooxml/officeDocument/relationships/slideLayout" Target="../slideLayouts/slideLayout2.xml"/><Relationship Id="rId6" Type="http://purl.oclc.org/ooxml/officeDocument/relationships/image" Target="../media/image10.png"/><Relationship Id="rId5" Type="http://purl.oclc.org/ooxml/officeDocument/relationships/image" Target="../media/image9.png"/><Relationship Id="rId4" Type="http://purl.oclc.org/ooxml/officeDocument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purl.oclc.org/ooxml/officeDocument/relationships/image" Target="../media/image10.png"/><Relationship Id="rId3" Type="http://purl.oclc.org/ooxml/officeDocument/relationships/image" Target="../media/image26.png"/><Relationship Id="rId7" Type="http://purl.oclc.org/ooxml/officeDocument/relationships/image" Target="../media/image9.png"/><Relationship Id="rId2" Type="http://purl.oclc.org/ooxml/officeDocument/relationships/image" Target="../media/image25.png"/><Relationship Id="rId1" Type="http://purl.oclc.org/ooxml/officeDocument/relationships/slideLayout" Target="../slideLayouts/slideLayout7.xml"/><Relationship Id="rId6" Type="http://purl.oclc.org/ooxml/officeDocument/relationships/slide" Target="slide10.xml"/><Relationship Id="rId5" Type="http://purl.oclc.org/ooxml/officeDocument/relationships/image" Target="../media/image2.png"/><Relationship Id="rId4" Type="http://purl.oclc.org/ooxml/officeDocument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purl.oclc.org/ooxml/officeDocument/relationships/image" Target="../media/image9.png"/><Relationship Id="rId3" Type="http://purl.oclc.org/ooxml/officeDocument/relationships/image" Target="../media/image29.jpeg"/><Relationship Id="rId7" Type="http://purl.oclc.org/ooxml/officeDocument/relationships/slide" Target="slide10.xml"/><Relationship Id="rId2" Type="http://purl.oclc.org/ooxml/officeDocument/relationships/image" Target="../media/image28.jpeg"/><Relationship Id="rId1" Type="http://purl.oclc.org/ooxml/officeDocument/relationships/slideLayout" Target="../slideLayouts/slideLayout7.xml"/><Relationship Id="rId6" Type="http://purl.oclc.org/ooxml/officeDocument/relationships/image" Target="../media/image2.png"/><Relationship Id="rId5" Type="http://purl.oclc.org/ooxml/officeDocument/relationships/image" Target="../media/image31.jpeg"/><Relationship Id="rId4" Type="http://purl.oclc.org/ooxml/officeDocument/relationships/image" Target="../media/image30.jpeg"/><Relationship Id="rId9" Type="http://purl.oclc.org/ooxml/officeDocument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purl.oclc.org/ooxml/officeDocument/relationships/image" Target="../media/image34.png"/><Relationship Id="rId3" Type="http://purl.oclc.org/ooxml/officeDocument/relationships/image" Target="../media/image9.png"/><Relationship Id="rId7" Type="http://purl.oclc.org/ooxml/officeDocument/relationships/slide" Target="slide16.xml"/><Relationship Id="rId2" Type="http://purl.oclc.org/ooxml/officeDocument/relationships/slide" Target="slide6.xml"/><Relationship Id="rId1" Type="http://purl.oclc.org/ooxml/officeDocument/relationships/slideLayout" Target="../slideLayouts/slideLayout2.xml"/><Relationship Id="rId6" Type="http://purl.oclc.org/ooxml/officeDocument/relationships/image" Target="../media/image33.jpg"/><Relationship Id="rId11" Type="http://purl.oclc.org/ooxml/officeDocument/relationships/slide" Target="slide17.xml"/><Relationship Id="rId5" Type="http://purl.oclc.org/ooxml/officeDocument/relationships/image" Target="../media/image32.jpeg"/><Relationship Id="rId10" Type="http://purl.oclc.org/ooxml/officeDocument/relationships/slide" Target="slide15.xml"/><Relationship Id="rId4" Type="http://purl.oclc.org/ooxml/officeDocument/relationships/image" Target="../media/image2.png"/><Relationship Id="rId9" Type="http://purl.oclc.org/ooxml/officeDocument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purl.oclc.org/ooxml/officeDocument/relationships/image" Target="../media/image7.png"/><Relationship Id="rId13" Type="http://purl.oclc.org/ooxml/officeDocument/relationships/image" Target="../media/image39.png"/><Relationship Id="rId3" Type="http://purl.oclc.org/ooxml/officeDocument/relationships/image" Target="../media/image8.png"/><Relationship Id="rId7" Type="http://purl.oclc.org/ooxml/officeDocument/relationships/image" Target="../media/image9.png"/><Relationship Id="rId12" Type="http://purl.oclc.org/ooxml/officeDocument/relationships/image" Target="../media/image38.png"/><Relationship Id="rId2" Type="http://purl.oclc.org/ooxml/officeDocument/relationships/image" Target="../media/image35.png"/><Relationship Id="rId1" Type="http://purl.oclc.org/ooxml/officeDocument/relationships/slideLayout" Target="../slideLayouts/slideLayout2.xml"/><Relationship Id="rId6" Type="http://purl.oclc.org/ooxml/officeDocument/relationships/slide" Target="slide14.xml"/><Relationship Id="rId11" Type="http://purl.oclc.org/ooxml/officeDocument/relationships/image" Target="../media/image37.png"/><Relationship Id="rId5" Type="http://purl.oclc.org/ooxml/officeDocument/relationships/image" Target="../media/image2.png"/><Relationship Id="rId10" Type="http://purl.oclc.org/ooxml/officeDocument/relationships/image" Target="../media/image10.png"/><Relationship Id="rId4" Type="http://purl.oclc.org/ooxml/officeDocument/relationships/image" Target="../media/image36.png"/><Relationship Id="rId9" Type="http://purl.oclc.org/ooxml/officeDocument/relationships/image" Target="../media/image12.png"/><Relationship Id="rId14" Type="http://purl.oclc.org/ooxml/officeDocument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purl.oclc.org/ooxml/officeDocument/relationships/image" Target="../media/image44.png"/><Relationship Id="rId3" Type="http://purl.oclc.org/ooxml/officeDocument/relationships/image" Target="../media/image9.png"/><Relationship Id="rId7" Type="http://purl.oclc.org/ooxml/officeDocument/relationships/image" Target="../media/image43.png"/><Relationship Id="rId2" Type="http://purl.oclc.org/ooxml/officeDocument/relationships/slide" Target="slide14.xml"/><Relationship Id="rId1" Type="http://purl.oclc.org/ooxml/officeDocument/relationships/slideLayout" Target="../slideLayouts/slideLayout2.xml"/><Relationship Id="rId6" Type="http://purl.oclc.org/ooxml/officeDocument/relationships/image" Target="../media/image42.png"/><Relationship Id="rId5" Type="http://purl.oclc.org/ooxml/officeDocument/relationships/image" Target="../media/image41.png"/><Relationship Id="rId10" Type="http://purl.oclc.org/ooxml/officeDocument/relationships/image" Target="../media/image12.png"/><Relationship Id="rId4" Type="http://purl.oclc.org/ooxml/officeDocument/relationships/image" Target="../media/image2.png"/><Relationship Id="rId9" Type="http://purl.oclc.org/ooxml/officeDocument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purl.oclc.org/ooxml/officeDocument/relationships/slide" Target="slide14.xml"/><Relationship Id="rId2" Type="http://purl.oclc.org/ooxml/officeDocument/relationships/image" Target="../media/image2.png"/><Relationship Id="rId1" Type="http://purl.oclc.org/ooxml/officeDocument/relationships/slideLayout" Target="../slideLayouts/slideLayout2.xml"/><Relationship Id="rId6" Type="http://purl.oclc.org/ooxml/officeDocument/relationships/image" Target="../media/image1.png"/><Relationship Id="rId5" Type="http://purl.oclc.org/ooxml/officeDocument/relationships/image" Target="../media/image45.png"/><Relationship Id="rId4" Type="http://purl.oclc.org/ooxml/officeDocument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purl.oclc.org/ooxml/officeDocument/relationships/image" Target="../media/image9.png"/><Relationship Id="rId7" Type="http://purl.oclc.org/ooxml/officeDocument/relationships/image" Target="../media/image21.png"/><Relationship Id="rId2" Type="http://purl.oclc.org/ooxml/officeDocument/relationships/slide" Target="slide6.xml"/><Relationship Id="rId1" Type="http://purl.oclc.org/ooxml/officeDocument/relationships/slideLayout" Target="../slideLayouts/slideLayout2.xml"/><Relationship Id="rId6" Type="http://purl.oclc.org/ooxml/officeDocument/relationships/slide" Target="slide19.xml"/><Relationship Id="rId5" Type="http://purl.oclc.org/ooxml/officeDocument/relationships/image" Target="../media/image46.png"/><Relationship Id="rId4" Type="http://purl.oclc.org/ooxml/officeDocument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purl.oclc.org/ooxml/officeDocument/relationships/slide" Target="slide21.xml"/><Relationship Id="rId3" Type="http://purl.oclc.org/ooxml/officeDocument/relationships/image" Target="../media/image9.png"/><Relationship Id="rId7" Type="http://purl.oclc.org/ooxml/officeDocument/relationships/image" Target="../media/image6.png"/><Relationship Id="rId2" Type="http://purl.oclc.org/ooxml/officeDocument/relationships/slide" Target="slide18.xml"/><Relationship Id="rId1" Type="http://purl.oclc.org/ooxml/officeDocument/relationships/slideLayout" Target="../slideLayouts/slideLayout2.xml"/><Relationship Id="rId6" Type="http://purl.oclc.org/ooxml/officeDocument/relationships/slide" Target="slide20.xml"/><Relationship Id="rId5" Type="http://purl.oclc.org/ooxml/officeDocument/relationships/image" Target="../media/image47.png"/><Relationship Id="rId4" Type="http://purl.oclc.org/ooxml/officeDocument/relationships/image" Target="../media/image2.png"/><Relationship Id="rId9" Type="http://purl.oclc.org/ooxml/officeDocument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purl.oclc.org/ooxml/officeDocument/relationships/image" Target="../media/image2.png"/><Relationship Id="rId2" Type="http://purl.oclc.org/ooxml/officeDocument/relationships/image" Target="../media/image4.png"/><Relationship Id="rId1" Type="http://purl.oclc.org/ooxml/officeDocument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purl.oclc.org/ooxml/officeDocument/relationships/slide" Target="slide19.xml"/><Relationship Id="rId2" Type="http://purl.oclc.org/ooxml/officeDocument/relationships/image" Target="../media/image48.emf"/><Relationship Id="rId1" Type="http://purl.oclc.org/ooxml/officeDocument/relationships/slideLayout" Target="../slideLayouts/slideLayout2.xml"/><Relationship Id="rId6" Type="http://purl.oclc.org/ooxml/officeDocument/relationships/image" Target="../media/image7.png"/><Relationship Id="rId5" Type="http://purl.oclc.org/ooxml/officeDocument/relationships/image" Target="../media/image2.png"/><Relationship Id="rId4" Type="http://purl.oclc.org/ooxml/officeDocument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purl.oclc.org/ooxml/officeDocument/relationships/image" Target="../media/image9.png"/><Relationship Id="rId2" Type="http://purl.oclc.org/ooxml/officeDocument/relationships/slide" Target="slide19.xml"/><Relationship Id="rId1" Type="http://purl.oclc.org/ooxml/officeDocument/relationships/slideLayout" Target="../slideLayouts/slideLayout2.xml"/><Relationship Id="rId6" Type="http://purl.oclc.org/ooxml/officeDocument/relationships/image" Target="../media/image49.png"/><Relationship Id="rId5" Type="http://purl.oclc.org/ooxml/officeDocument/relationships/image" Target="../media/image1.png"/><Relationship Id="rId4" Type="http://purl.oclc.org/ooxml/officeDocument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purl.oclc.org/ooxml/officeDocument/relationships/slide" Target="slide28.xml"/><Relationship Id="rId3" Type="http://purl.oclc.org/ooxml/officeDocument/relationships/image" Target="../media/image2.png"/><Relationship Id="rId7" Type="http://purl.oclc.org/ooxml/officeDocument/relationships/slide" Target="slide27.xml"/><Relationship Id="rId2" Type="http://purl.oclc.org/ooxml/officeDocument/relationships/image" Target="../media/image50.png"/><Relationship Id="rId1" Type="http://purl.oclc.org/ooxml/officeDocument/relationships/slideLayout" Target="../slideLayouts/slideLayout2.xml"/><Relationship Id="rId6" Type="http://purl.oclc.org/ooxml/officeDocument/relationships/slide" Target="slide26.xml"/><Relationship Id="rId5" Type="http://purl.oclc.org/ooxml/officeDocument/relationships/image" Target="../media/image6.png"/><Relationship Id="rId4" Type="http://purl.oclc.org/ooxml/officeDocument/relationships/slide" Target="slide25.xml"/><Relationship Id="rId9" Type="http://purl.oclc.org/ooxml/officeDocument/relationships/slide" Target="slide29.xml"/></Relationships>
</file>

<file path=ppt/slides/_rels/slide23.xml.rels><?xml version="1.0" encoding="UTF-8" standalone="yes"?>
<Relationships xmlns="http://schemas.openxmlformats.org/package/2006/relationships"><Relationship Id="rId3" Type="http://purl.oclc.org/ooxml/officeDocument/relationships/image" Target="../media/image24.png"/><Relationship Id="rId2" Type="http://purl.oclc.org/ooxml/officeDocument/relationships/image" Target="../media/image51.png"/><Relationship Id="rId1" Type="http://purl.oclc.org/ooxml/officeDocument/relationships/slideLayout" Target="../slideLayouts/slideLayout2.xml"/><Relationship Id="rId6" Type="http://purl.oclc.org/ooxml/officeDocument/relationships/image" Target="../media/image6.png"/><Relationship Id="rId5" Type="http://purl.oclc.org/ooxml/officeDocument/relationships/slide" Target="slide24.xml"/><Relationship Id="rId4" Type="http://purl.oclc.org/ooxml/officeDocument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purl.oclc.org/ooxml/officeDocument/relationships/image" Target="../media/image9.png"/><Relationship Id="rId3" Type="http://purl.oclc.org/ooxml/officeDocument/relationships/image" Target="../media/image14.png"/><Relationship Id="rId7" Type="http://purl.oclc.org/ooxml/officeDocument/relationships/slide" Target="slide23.xml"/><Relationship Id="rId2" Type="http://purl.oclc.org/ooxml/officeDocument/relationships/image" Target="../media/image2.png"/><Relationship Id="rId1" Type="http://purl.oclc.org/ooxml/officeDocument/relationships/slideLayout" Target="../slideLayouts/slideLayout2.xml"/><Relationship Id="rId6" Type="http://purl.oclc.org/ooxml/officeDocument/relationships/image" Target="../media/image3.png"/><Relationship Id="rId5" Type="http://purl.oclc.org/ooxml/officeDocument/relationships/image" Target="../media/image52.png"/><Relationship Id="rId4" Type="http://purl.oclc.org/ooxml/officeDocument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purl.oclc.org/ooxml/officeDocument/relationships/image" Target="../media/image9.png"/><Relationship Id="rId13" Type="http://purl.oclc.org/ooxml/officeDocument/relationships/image" Target="../media/image37.png"/><Relationship Id="rId3" Type="http://purl.oclc.org/ooxml/officeDocument/relationships/image" Target="../media/image8.png"/><Relationship Id="rId7" Type="http://purl.oclc.org/ooxml/officeDocument/relationships/slide" Target="slide22.xml"/><Relationship Id="rId12" Type="http://purl.oclc.org/ooxml/officeDocument/relationships/image" Target="../media/image40.png"/><Relationship Id="rId2" Type="http://purl.oclc.org/ooxml/officeDocument/relationships/image" Target="../media/image35.png"/><Relationship Id="rId1" Type="http://purl.oclc.org/ooxml/officeDocument/relationships/slideLayout" Target="../slideLayouts/slideLayout2.xml"/><Relationship Id="rId6" Type="http://purl.oclc.org/ooxml/officeDocument/relationships/image" Target="../media/image2.png"/><Relationship Id="rId11" Type="http://purl.oclc.org/ooxml/officeDocument/relationships/image" Target="../media/image10.png"/><Relationship Id="rId5" Type="http://purl.oclc.org/ooxml/officeDocument/relationships/image" Target="../media/image53.png"/><Relationship Id="rId10" Type="http://purl.oclc.org/ooxml/officeDocument/relationships/image" Target="../media/image12.png"/><Relationship Id="rId4" Type="http://purl.oclc.org/ooxml/officeDocument/relationships/image" Target="../media/image36.png"/><Relationship Id="rId9" Type="http://purl.oclc.org/ooxml/officeDocument/relationships/image" Target="../media/image7.png"/><Relationship Id="rId14" Type="http://purl.oclc.org/ooxml/officeDocument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purl.oclc.org/ooxml/officeDocument/relationships/image" Target="../media/image7.png"/><Relationship Id="rId3" Type="http://purl.oclc.org/ooxml/officeDocument/relationships/slide" Target="slide22.xml"/><Relationship Id="rId7" Type="http://purl.oclc.org/ooxml/officeDocument/relationships/image" Target="../media/image2.png"/><Relationship Id="rId2" Type="http://purl.oclc.org/ooxml/officeDocument/relationships/image" Target="../media/image54.png"/><Relationship Id="rId1" Type="http://purl.oclc.org/ooxml/officeDocument/relationships/slideLayout" Target="../slideLayouts/slideLayout2.xml"/><Relationship Id="rId6" Type="http://purl.oclc.org/ooxml/officeDocument/relationships/image" Target="../media/image55.png"/><Relationship Id="rId5" Type="http://purl.oclc.org/ooxml/officeDocument/relationships/hyperlink" Target="https://www.lairetmoi.org/accueil.html" TargetMode="External"/><Relationship Id="rId4" Type="http://purl.oclc.org/ooxml/officeDocument/relationships/image" Target="../media/image9.png"/><Relationship Id="rId9" Type="http://purl.oclc.org/ooxml/officeDocument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purl.oclc.org/ooxml/officeDocument/relationships/image" Target="../media/image12.png"/><Relationship Id="rId3" Type="http://purl.oclc.org/ooxml/officeDocument/relationships/slide" Target="slide22.xml"/><Relationship Id="rId7" Type="http://purl.oclc.org/ooxml/officeDocument/relationships/image" Target="../media/image7.png"/><Relationship Id="rId2" Type="http://purl.oclc.org/ooxml/officeDocument/relationships/image" Target="../media/image56.png"/><Relationship Id="rId1" Type="http://purl.oclc.org/ooxml/officeDocument/relationships/slideLayout" Target="../slideLayouts/slideLayout2.xml"/><Relationship Id="rId6" Type="http://purl.oclc.org/ooxml/officeDocument/relationships/image" Target="../media/image57.gif"/><Relationship Id="rId5" Type="http://purl.oclc.org/ooxml/officeDocument/relationships/image" Target="../media/image2.png"/><Relationship Id="rId4" Type="http://purl.oclc.org/ooxml/officeDocument/relationships/image" Target="../media/image9.png"/><Relationship Id="rId9" Type="http://purl.oclc.org/ooxml/officeDocument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purl.oclc.org/ooxml/officeDocument/relationships/slide" Target="slide22.xml"/><Relationship Id="rId2" Type="http://purl.oclc.org/ooxml/officeDocument/relationships/image" Target="../media/image48.emf"/><Relationship Id="rId1" Type="http://purl.oclc.org/ooxml/officeDocument/relationships/slideLayout" Target="../slideLayouts/slideLayout2.xml"/><Relationship Id="rId6" Type="http://purl.oclc.org/ooxml/officeDocument/relationships/image" Target="../media/image7.png"/><Relationship Id="rId5" Type="http://purl.oclc.org/ooxml/officeDocument/relationships/image" Target="../media/image2.png"/><Relationship Id="rId4" Type="http://purl.oclc.org/ooxml/officeDocument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purl.oclc.org/ooxml/officeDocument/relationships/image" Target="../media/image2.png"/><Relationship Id="rId3" Type="http://purl.oclc.org/ooxml/officeDocument/relationships/image" Target="../media/image19.gif"/><Relationship Id="rId7" Type="http://purl.oclc.org/ooxml/officeDocument/relationships/image" Target="../media/image9.png"/><Relationship Id="rId2" Type="http://purl.oclc.org/ooxml/officeDocument/relationships/image" Target="../media/image18.png"/><Relationship Id="rId1" Type="http://purl.oclc.org/ooxml/officeDocument/relationships/slideLayout" Target="../slideLayouts/slideLayout2.xml"/><Relationship Id="rId6" Type="http://purl.oclc.org/ooxml/officeDocument/relationships/slide" Target="slide22.xml"/><Relationship Id="rId5" Type="http://purl.oclc.org/ooxml/officeDocument/relationships/image" Target="../media/image15.gif"/><Relationship Id="rId10" Type="http://purl.oclc.org/ooxml/officeDocument/relationships/image" Target="../media/image12.png"/><Relationship Id="rId4" Type="http://purl.oclc.org/ooxml/officeDocument/relationships/image" Target="../media/image20.png"/><Relationship Id="rId9" Type="http://purl.oclc.org/ooxml/officeDocument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purl.oclc.org/ooxml/officeDocument/relationships/image" Target="../media/image2.png"/><Relationship Id="rId2" Type="http://purl.oclc.org/ooxml/officeDocument/relationships/image" Target="../media/image5.png"/><Relationship Id="rId1" Type="http://purl.oclc.org/ooxml/officeDocument/relationships/slideLayout" Target="../slideLayouts/slideLayout2.xml"/><Relationship Id="rId5" Type="http://purl.oclc.org/ooxml/officeDocument/relationships/image" Target="../media/image6.png"/><Relationship Id="rId4" Type="http://purl.oclc.org/ooxml/officeDocument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purl.oclc.org/ooxml/officeDocument/relationships/image" Target="../media/image2.png"/><Relationship Id="rId7" Type="http://purl.oclc.org/ooxml/officeDocument/relationships/image" Target="../media/image6.png"/><Relationship Id="rId2" Type="http://purl.oclc.org/ooxml/officeDocument/relationships/image" Target="../media/image58.png"/><Relationship Id="rId1" Type="http://purl.oclc.org/ooxml/officeDocument/relationships/slideLayout" Target="../slideLayouts/slideLayout2.xml"/><Relationship Id="rId6" Type="http://purl.oclc.org/ooxml/officeDocument/relationships/image" Target="../media/image60.png"/><Relationship Id="rId5" Type="http://purl.oclc.org/ooxml/officeDocument/relationships/image" Target="../media/image59.png"/><Relationship Id="rId4" Type="http://purl.oclc.org/ooxml/officeDocument/relationships/slide" Target="slide31.xml"/></Relationships>
</file>

<file path=ppt/slides/_rels/slide31.xml.rels><?xml version="1.0" encoding="UTF-8" standalone="yes"?>
<Relationships xmlns="http://schemas.openxmlformats.org/package/2006/relationships"><Relationship Id="rId8" Type="http://purl.oclc.org/ooxml/officeDocument/relationships/image" Target="../media/image63.jpeg"/><Relationship Id="rId3" Type="http://purl.oclc.org/ooxml/officeDocument/relationships/image" Target="../media/image61.png"/><Relationship Id="rId7" Type="http://purl.oclc.org/ooxml/officeDocument/relationships/image" Target="../media/image2.png"/><Relationship Id="rId12" Type="http://purl.oclc.org/ooxml/officeDocument/relationships/image" Target="../media/image10.png"/><Relationship Id="rId2" Type="http://purl.oclc.org/ooxml/officeDocument/relationships/image" Target="../media/image59.png"/><Relationship Id="rId1" Type="http://purl.oclc.org/ooxml/officeDocument/relationships/slideLayout" Target="../slideLayouts/slideLayout2.xml"/><Relationship Id="rId6" Type="http://purl.oclc.org/ooxml/officeDocument/relationships/image" Target="../media/image9.png"/><Relationship Id="rId11" Type="http://purl.oclc.org/ooxml/officeDocument/relationships/image" Target="../media/image12.png"/><Relationship Id="rId5" Type="http://purl.oclc.org/ooxml/officeDocument/relationships/slide" Target="slide30.xml"/><Relationship Id="rId10" Type="http://purl.oclc.org/ooxml/officeDocument/relationships/image" Target="../media/image7.png"/><Relationship Id="rId4" Type="http://purl.oclc.org/ooxml/officeDocument/relationships/image" Target="../media/image62.png"/><Relationship Id="rId9" Type="http://purl.oclc.org/ooxml/officeDocument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purl.oclc.org/ooxml/officeDocument/relationships/image" Target="../media/image64.png"/><Relationship Id="rId2" Type="http://purl.oclc.org/ooxml/officeDocument/relationships/image" Target="../media/image2.png"/><Relationship Id="rId1" Type="http://purl.oclc.org/ooxml/officeDocument/relationships/slideLayout" Target="../slideLayouts/slideLayout2.xml"/><Relationship Id="rId5" Type="http://purl.oclc.org/ooxml/officeDocument/relationships/slide" Target="slide33.xml"/><Relationship Id="rId4" Type="http://purl.oclc.org/ooxml/officeDocument/relationships/slide" Target="slide34.xml"/></Relationships>
</file>

<file path=ppt/slides/_rels/slide33.xml.rels><?xml version="1.0" encoding="UTF-8" standalone="yes"?>
<Relationships xmlns="http://schemas.openxmlformats.org/package/2006/relationships"><Relationship Id="rId8" Type="http://purl.oclc.org/ooxml/officeDocument/relationships/image" Target="../media/image9.png"/><Relationship Id="rId13" Type="http://purl.oclc.org/ooxml/officeDocument/relationships/image" Target="../media/image70.png"/><Relationship Id="rId3" Type="http://purl.oclc.org/ooxml/officeDocument/relationships/image" Target="../media/image52.png"/><Relationship Id="rId7" Type="http://purl.oclc.org/ooxml/officeDocument/relationships/slide" Target="slide32.xml"/><Relationship Id="rId12" Type="http://purl.oclc.org/ooxml/officeDocument/relationships/image" Target="../media/image69.png"/><Relationship Id="rId2" Type="http://purl.oclc.org/ooxml/officeDocument/relationships/image" Target="../media/image2.png"/><Relationship Id="rId1" Type="http://purl.oclc.org/ooxml/officeDocument/relationships/slideLayout" Target="../slideLayouts/slideLayout2.xml"/><Relationship Id="rId6" Type="http://purl.oclc.org/ooxml/officeDocument/relationships/image" Target="../media/image65.png"/><Relationship Id="rId11" Type="http://purl.oclc.org/ooxml/officeDocument/relationships/image" Target="../media/image68.png"/><Relationship Id="rId5" Type="http://purl.oclc.org/ooxml/officeDocument/relationships/slide" Target="slide31.xml"/><Relationship Id="rId10" Type="http://purl.oclc.org/ooxml/officeDocument/relationships/image" Target="../media/image67.png"/><Relationship Id="rId4" Type="http://purl.oclc.org/ooxml/officeDocument/relationships/image" Target="../media/image3.png"/><Relationship Id="rId9" Type="http://purl.oclc.org/ooxml/officeDocument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purl.oclc.org/ooxml/officeDocument/relationships/image" Target="../media/image9.png"/><Relationship Id="rId3" Type="http://purl.oclc.org/ooxml/officeDocument/relationships/image" Target="../media/image14.png"/><Relationship Id="rId7" Type="http://purl.oclc.org/ooxml/officeDocument/relationships/slide" Target="slide32.xml"/><Relationship Id="rId2" Type="http://purl.oclc.org/ooxml/officeDocument/relationships/image" Target="../media/image2.png"/><Relationship Id="rId1" Type="http://purl.oclc.org/ooxml/officeDocument/relationships/slideLayout" Target="../slideLayouts/slideLayout2.xml"/><Relationship Id="rId6" Type="http://purl.oclc.org/ooxml/officeDocument/relationships/image" Target="../media/image3.png"/><Relationship Id="rId5" Type="http://purl.oclc.org/ooxml/officeDocument/relationships/image" Target="../media/image52.png"/><Relationship Id="rId4" Type="http://purl.oclc.org/ooxml/officeDocument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purl.oclc.org/ooxml/officeDocument/relationships/slide" Target="slide37.xml"/><Relationship Id="rId3" Type="http://purl.oclc.org/ooxml/officeDocument/relationships/image" Target="../media/image72.jpg"/><Relationship Id="rId7" Type="http://purl.oclc.org/ooxml/officeDocument/relationships/image" Target="../media/image2.png"/><Relationship Id="rId2" Type="http://purl.oclc.org/ooxml/officeDocument/relationships/image" Target="../media/image71.png"/><Relationship Id="rId1" Type="http://purl.oclc.org/ooxml/officeDocument/relationships/slideLayout" Target="../slideLayouts/slideLayout2.xml"/><Relationship Id="rId6" Type="http://purl.oclc.org/ooxml/officeDocument/relationships/image" Target="../media/image73.png"/><Relationship Id="rId11" Type="http://purl.oclc.org/ooxml/officeDocument/relationships/slide" Target="slide36.xml"/><Relationship Id="rId5" Type="http://purl.oclc.org/ooxml/officeDocument/relationships/image" Target="../media/image35.png"/><Relationship Id="rId10" Type="http://purl.oclc.org/ooxml/officeDocument/relationships/slide" Target="slide38.xml"/><Relationship Id="rId4" Type="http://purl.oclc.org/ooxml/officeDocument/relationships/image" Target="../media/image30.jpeg"/><Relationship Id="rId9" Type="http://purl.oclc.org/ooxml/officeDocument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purl.oclc.org/ooxml/officeDocument/relationships/slide" Target="slide31.xml"/><Relationship Id="rId7" Type="http://purl.oclc.org/ooxml/officeDocument/relationships/image" Target="../media/image74.png"/><Relationship Id="rId2" Type="http://purl.oclc.org/ooxml/officeDocument/relationships/image" Target="../media/image2.png"/><Relationship Id="rId1" Type="http://purl.oclc.org/ooxml/officeDocument/relationships/slideLayout" Target="../slideLayouts/slideLayout2.xml"/><Relationship Id="rId6" Type="http://purl.oclc.org/ooxml/officeDocument/relationships/image" Target="../media/image1.png"/><Relationship Id="rId5" Type="http://purl.oclc.org/ooxml/officeDocument/relationships/image" Target="../media/image9.png"/><Relationship Id="rId4" Type="http://purl.oclc.org/ooxml/officeDocument/relationships/slide" Target="slide35.xml"/></Relationships>
</file>

<file path=ppt/slides/_rels/slide37.xml.rels><?xml version="1.0" encoding="UTF-8" standalone="yes"?>
<Relationships xmlns="http://schemas.openxmlformats.org/package/2006/relationships"><Relationship Id="rId3" Type="http://purl.oclc.org/ooxml/officeDocument/relationships/slide" Target="slide35.xml"/><Relationship Id="rId2" Type="http://purl.oclc.org/ooxml/officeDocument/relationships/image" Target="../media/image2.png"/><Relationship Id="rId1" Type="http://purl.oclc.org/ooxml/officeDocument/relationships/slideLayout" Target="../slideLayouts/slideLayout2.xml"/><Relationship Id="rId6" Type="http://purl.oclc.org/ooxml/officeDocument/relationships/image" Target="../media/image1.png"/><Relationship Id="rId5" Type="http://purl.oclc.org/ooxml/officeDocument/relationships/image" Target="../media/image45.png"/><Relationship Id="rId4" Type="http://purl.oclc.org/ooxml/officeDocument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8" Type="http://purl.oclc.org/ooxml/officeDocument/relationships/image" Target="../media/image78.jpeg"/><Relationship Id="rId13" Type="http://purl.oclc.org/ooxml/officeDocument/relationships/image" Target="../media/image1.png"/><Relationship Id="rId3" Type="http://purl.oclc.org/ooxml/officeDocument/relationships/slide" Target="slide35.xml"/><Relationship Id="rId7" Type="http://purl.oclc.org/ooxml/officeDocument/relationships/image" Target="../media/image77.png"/><Relationship Id="rId12" Type="http://purl.oclc.org/ooxml/officeDocument/relationships/image" Target="../media/image80.png"/><Relationship Id="rId2" Type="http://purl.oclc.org/ooxml/officeDocument/relationships/image" Target="../media/image2.png"/><Relationship Id="rId1" Type="http://purl.oclc.org/ooxml/officeDocument/relationships/slideLayout" Target="../slideLayouts/slideLayout2.xml"/><Relationship Id="rId6" Type="http://purl.oclc.org/ooxml/officeDocument/relationships/image" Target="../media/image76.png"/><Relationship Id="rId11" Type="http://purl.oclc.org/ooxml/officeDocument/relationships/image" Target="../media/image13.png"/><Relationship Id="rId5" Type="http://purl.oclc.org/ooxml/officeDocument/relationships/image" Target="../media/image75.jpeg"/><Relationship Id="rId10" Type="http://purl.oclc.org/ooxml/officeDocument/relationships/slide" Target="slide31.xml"/><Relationship Id="rId4" Type="http://purl.oclc.org/ooxml/officeDocument/relationships/image" Target="../media/image9.png"/><Relationship Id="rId9" Type="http://purl.oclc.org/ooxml/officeDocument/relationships/image" Target="../media/image79.gif"/></Relationships>
</file>

<file path=ppt/slides/_rels/slide39.xml.rels><?xml version="1.0" encoding="UTF-8" standalone="yes"?>
<Relationships xmlns="http://schemas.openxmlformats.org/package/2006/relationships"><Relationship Id="rId3" Type="http://purl.oclc.org/ooxml/officeDocument/relationships/image" Target="../media/image2.png"/><Relationship Id="rId2" Type="http://purl.oclc.org/ooxml/officeDocument/relationships/image" Target="../media/image81.png"/><Relationship Id="rId1" Type="http://purl.oclc.org/ooxml/officeDocument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purl.oclc.org/ooxml/officeDocument/relationships/image" Target="../media/image8.png"/><Relationship Id="rId2" Type="http://purl.oclc.org/ooxml/officeDocument/relationships/image" Target="../media/image7.png"/><Relationship Id="rId1" Type="http://purl.oclc.org/ooxml/officeDocument/relationships/slideLayout" Target="../slideLayouts/slideLayout2.xml"/><Relationship Id="rId6" Type="http://purl.oclc.org/ooxml/officeDocument/relationships/image" Target="../media/image2.png"/><Relationship Id="rId5" Type="http://purl.oclc.org/ooxml/officeDocument/relationships/image" Target="../media/image9.png"/><Relationship Id="rId4" Type="http://purl.oclc.org/ooxml/officeDocument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purl.oclc.org/ooxml/officeDocument/relationships/image" Target="../media/image13.png"/><Relationship Id="rId3" Type="http://purl.oclc.org/ooxml/officeDocument/relationships/image" Target="../media/image11.png"/><Relationship Id="rId7" Type="http://purl.oclc.org/ooxml/officeDocument/relationships/image" Target="../media/image12.png"/><Relationship Id="rId2" Type="http://purl.oclc.org/ooxml/officeDocument/relationships/image" Target="../media/image10.png"/><Relationship Id="rId1" Type="http://purl.oclc.org/ooxml/officeDocument/relationships/slideLayout" Target="../slideLayouts/slideLayout2.xml"/><Relationship Id="rId6" Type="http://purl.oclc.org/ooxml/officeDocument/relationships/image" Target="../media/image2.png"/><Relationship Id="rId5" Type="http://purl.oclc.org/ooxml/officeDocument/relationships/image" Target="../media/image9.png"/><Relationship Id="rId4" Type="http://purl.oclc.org/ooxml/officeDocument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purl.oclc.org/ooxml/officeDocument/relationships/slide" Target="slide9.xml"/><Relationship Id="rId7" Type="http://purl.oclc.org/ooxml/officeDocument/relationships/image" Target="../media/image14.png"/><Relationship Id="rId2" Type="http://purl.oclc.org/ooxml/officeDocument/relationships/slide" Target="slide7.xml"/><Relationship Id="rId1" Type="http://purl.oclc.org/ooxml/officeDocument/relationships/slideLayout" Target="../slideLayouts/slideLayout2.xml"/><Relationship Id="rId6" Type="http://purl.oclc.org/ooxml/officeDocument/relationships/image" Target="../media/image2.png"/><Relationship Id="rId5" Type="http://purl.oclc.org/ooxml/officeDocument/relationships/slide" Target="slide18.xml"/><Relationship Id="rId4" Type="http://purl.oclc.org/ooxml/officeDocument/relationships/slide" Target="slide14.xml"/></Relationships>
</file>

<file path=ppt/slides/_rels/slide7.xml.rels><?xml version="1.0" encoding="UTF-8" standalone="yes"?>
<Relationships xmlns="http://schemas.openxmlformats.org/package/2006/relationships"><Relationship Id="rId8" Type="http://purl.oclc.org/ooxml/officeDocument/relationships/image" Target="../media/image17.png"/><Relationship Id="rId3" Type="http://purl.oclc.org/ooxml/officeDocument/relationships/image" Target="../media/image9.png"/><Relationship Id="rId7" Type="http://purl.oclc.org/ooxml/officeDocument/relationships/slide" Target="slide8.xml"/><Relationship Id="rId2" Type="http://purl.oclc.org/ooxml/officeDocument/relationships/slide" Target="slide6.xml"/><Relationship Id="rId1" Type="http://purl.oclc.org/ooxml/officeDocument/relationships/slideLayout" Target="../slideLayouts/slideLayout2.xml"/><Relationship Id="rId6" Type="http://purl.oclc.org/ooxml/officeDocument/relationships/image" Target="../media/image16.png"/><Relationship Id="rId5" Type="http://purl.oclc.org/ooxml/officeDocument/relationships/image" Target="../media/image15.gif"/><Relationship Id="rId4" Type="http://purl.oclc.org/ooxml/officeDocument/relationships/image" Target="../media/image2.png"/><Relationship Id="rId9" Type="http://purl.oclc.org/ooxml/officeDocument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purl.oclc.org/ooxml/officeDocument/relationships/image" Target="../media/image2.png"/><Relationship Id="rId3" Type="http://purl.oclc.org/ooxml/officeDocument/relationships/image" Target="../media/image19.gif"/><Relationship Id="rId7" Type="http://purl.oclc.org/ooxml/officeDocument/relationships/image" Target="../media/image9.png"/><Relationship Id="rId2" Type="http://purl.oclc.org/ooxml/officeDocument/relationships/image" Target="../media/image18.png"/><Relationship Id="rId1" Type="http://purl.oclc.org/ooxml/officeDocument/relationships/slideLayout" Target="../slideLayouts/slideLayout2.xml"/><Relationship Id="rId6" Type="http://purl.oclc.org/ooxml/officeDocument/relationships/slide" Target="slide7.xml"/><Relationship Id="rId5" Type="http://purl.oclc.org/ooxml/officeDocument/relationships/image" Target="../media/image15.gif"/><Relationship Id="rId10" Type="http://purl.oclc.org/ooxml/officeDocument/relationships/image" Target="../media/image12.png"/><Relationship Id="rId4" Type="http://purl.oclc.org/ooxml/officeDocument/relationships/image" Target="../media/image20.png"/><Relationship Id="rId9" Type="http://purl.oclc.org/ooxml/officeDocument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purl.oclc.org/ooxml/officeDocument/relationships/image" Target="../media/image22.png"/><Relationship Id="rId3" Type="http://purl.oclc.org/ooxml/officeDocument/relationships/image" Target="../media/image9.png"/><Relationship Id="rId7" Type="http://purl.oclc.org/ooxml/officeDocument/relationships/image" Target="../media/image13.png"/><Relationship Id="rId2" Type="http://purl.oclc.org/ooxml/officeDocument/relationships/slide" Target="slide6.xml"/><Relationship Id="rId1" Type="http://purl.oclc.org/ooxml/officeDocument/relationships/slideLayout" Target="../slideLayouts/slideLayout2.xml"/><Relationship Id="rId6" Type="http://purl.oclc.org/ooxml/officeDocument/relationships/image" Target="../media/image2.png"/><Relationship Id="rId5" Type="http://purl.oclc.org/ooxml/officeDocument/relationships/image" Target="../media/image21.png"/><Relationship Id="rId4" Type="http://purl.oclc.org/ooxml/officeDocument/relationships/slide" Target="slide10.xml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B9DCA39F-F76B-48F8-B9CB-12725DA6D4FA}"/>
              </a:ext>
            </a:extLst>
          </p:cNvPr>
          <p:cNvSpPr txBox="1"/>
          <p:nvPr/>
        </p:nvSpPr>
        <p:spPr>
          <a:xfrm>
            <a:off x="0" y="0"/>
            <a:ext cx="4563122" cy="6858000"/>
          </a:xfrm>
          <a:prstGeom prst="rect">
            <a:avLst/>
          </a:prstGeom>
          <a:solidFill>
            <a:schemeClr val="accent2">
              <a:alpha val="49.803%"/>
            </a:scheme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E78DD98-5DF1-4043-A003-FCAB49E93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09" y="5884729"/>
            <a:ext cx="1628260" cy="827476"/>
          </a:xfrm>
          <a:prstGeom prst="rect">
            <a:avLst/>
          </a:prstGeom>
        </p:spPr>
      </p:pic>
      <p:sp>
        <p:nvSpPr>
          <p:cNvPr id="9" name="Zone de texte 2">
            <a:extLst>
              <a:ext uri="{FF2B5EF4-FFF2-40B4-BE49-F238E27FC236}">
                <a16:creationId xmlns:a16="http://schemas.microsoft.com/office/drawing/2014/main" id="{5C1C016B-AED9-4796-957E-04A018F37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229" y="1447158"/>
            <a:ext cx="4216893" cy="21118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%"/>
              </a:lnSpc>
              <a:spcAft>
                <a:spcPts val="600"/>
              </a:spcAft>
            </a:pPr>
            <a:r>
              <a:rPr lang="fr-FR" sz="2800" b="1" dirty="0">
                <a:ln>
                  <a:noFill/>
                </a:ln>
                <a:solidFill>
                  <a:srgbClr val="FFFBEF"/>
                </a:solidFill>
                <a:ea typeface="MS Mincho"/>
                <a:cs typeface="Arial" panose="020B0604020202020204" pitchFamily="34" charset="0"/>
              </a:rPr>
              <a:t>PROGRAMME PÉDAGOGIQUE DE SENSIBILISATION À LA QUALITÉ DE L’AIR</a:t>
            </a:r>
            <a:endParaRPr lang="fr-FR" sz="2800" b="1" dirty="0">
              <a:solidFill>
                <a:srgbClr val="FFFBEF"/>
              </a:solidFill>
              <a:ea typeface="MS Mincho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C02182E-54AC-42FD-9C09-6ED11D7FF1BA}"/>
              </a:ext>
            </a:extLst>
          </p:cNvPr>
          <p:cNvSpPr txBox="1"/>
          <p:nvPr/>
        </p:nvSpPr>
        <p:spPr>
          <a:xfrm>
            <a:off x="346229" y="4538388"/>
            <a:ext cx="11845771" cy="430887"/>
          </a:xfrm>
          <a:prstGeom prst="rect">
            <a:avLst/>
          </a:prstGeom>
          <a:solidFill>
            <a:srgbClr val="0C99BC"/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FFFBEF"/>
                </a:solidFill>
              </a:rPr>
              <a:t>Ensemble, préservons notre air !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673402B-A3ED-43E5-B715-C029BA3C9F13}"/>
              </a:ext>
            </a:extLst>
          </p:cNvPr>
          <p:cNvGrpSpPr/>
          <p:nvPr/>
        </p:nvGrpSpPr>
        <p:grpSpPr>
          <a:xfrm>
            <a:off x="6683669" y="690308"/>
            <a:ext cx="3654407" cy="3331299"/>
            <a:chOff x="6683669" y="690308"/>
            <a:chExt cx="3654407" cy="333129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5317848-D238-4286-BCA0-EB5556A78A84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83669" y="690308"/>
              <a:ext cx="3654407" cy="2868708"/>
            </a:xfrm>
            <a:prstGeom prst="rect">
              <a:avLst/>
            </a:prstGeom>
            <a:noFill/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4C43A5B9-5753-402B-BA1F-E650014D6BB9}"/>
                </a:ext>
              </a:extLst>
            </p:cNvPr>
            <p:cNvSpPr txBox="1"/>
            <p:nvPr/>
          </p:nvSpPr>
          <p:spPr>
            <a:xfrm>
              <a:off x="6683669" y="3559942"/>
              <a:ext cx="36544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i="1" dirty="0">
                  <a:solidFill>
                    <a:srgbClr val="0C99BC"/>
                  </a:solidFill>
                  <a:latin typeface="Candara" panose="020E0502030303020204" pitchFamily="34" charset="0"/>
                </a:rPr>
                <a:t>Hauts-de-France</a:t>
              </a:r>
            </a:p>
          </p:txBody>
        </p:sp>
      </p:grp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27BE5A3-BAE0-4E53-B28B-3AC5B6A43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706" y="5896096"/>
            <a:ext cx="2206943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6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10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EB70453-D4EB-4AB0-BD8F-2FD8DDDFD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598" y="385530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F159A38-81DF-442C-95C0-393F3C964C2A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941AB7C5-0F44-49C6-A125-276FDA845369}"/>
              </a:ext>
            </a:extLst>
          </p:cNvPr>
          <p:cNvSpPr txBox="1">
            <a:spLocks/>
          </p:cNvSpPr>
          <p:nvPr/>
        </p:nvSpPr>
        <p:spPr>
          <a:xfrm>
            <a:off x="1752602" y="385530"/>
            <a:ext cx="9601200" cy="13267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%"/>
              </a:lnSpc>
              <a:spcBef>
                <a:spcPct val="0%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%"/>
              </a:lnSpc>
              <a:spcAft>
                <a:spcPts val="0"/>
              </a:spcAft>
            </a:pPr>
            <a:r>
              <a:rPr lang="fr-FR" sz="36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AIRLOQUENCE</a:t>
            </a:r>
            <a:r>
              <a:rPr lang="fr-FR" sz="3600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 c’est quoi ?</a:t>
            </a:r>
            <a:endParaRPr lang="fr-FR" sz="3600" b="1" dirty="0">
              <a:solidFill>
                <a:srgbClr val="0C99BC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33">
            <a:hlinkClick r:id="rId2" action="ppaction://hlinksldjump"/>
            <a:extLst>
              <a:ext uri="{FF2B5EF4-FFF2-40B4-BE49-F238E27FC236}">
                <a16:creationId xmlns:a16="http://schemas.microsoft.com/office/drawing/2014/main" id="{1D73DE65-F586-48B7-BABC-2B7A7D998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A459E7F-0E09-4380-A88F-50DC0E4C476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A6703CD-552F-4EFC-A792-71F2638D70EF}"/>
              </a:ext>
            </a:extLst>
          </p:cNvPr>
          <p:cNvCxnSpPr>
            <a:cxnSpLocks/>
          </p:cNvCxnSpPr>
          <p:nvPr/>
        </p:nvCxnSpPr>
        <p:spPr>
          <a:xfrm>
            <a:off x="1314450" y="1424218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 de texte 2">
            <a:extLst>
              <a:ext uri="{FF2B5EF4-FFF2-40B4-BE49-F238E27FC236}">
                <a16:creationId xmlns:a16="http://schemas.microsoft.com/office/drawing/2014/main" id="{79EE4674-6362-48C3-BD80-7404151C1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28" y="1601170"/>
            <a:ext cx="9585369" cy="15235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marL="285750" indent="-285750" algn="just">
              <a:lnSpc>
                <a:spcPct val="115%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Un projet d'éducation à l'environnement,</a:t>
            </a:r>
          </a:p>
          <a:p>
            <a:pPr marL="285750" indent="-285750" algn="just">
              <a:lnSpc>
                <a:spcPct val="115%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L’objectif </a:t>
            </a: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: faire d'eux de réels « </a:t>
            </a:r>
            <a:r>
              <a:rPr lang="fr-FR" sz="20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Ambassadeurs de l’air </a:t>
            </a: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» en développant :</a:t>
            </a:r>
          </a:p>
          <a:p>
            <a:pPr algn="just">
              <a:lnSpc>
                <a:spcPct val="115%"/>
              </a:lnSpc>
            </a:pP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	- </a:t>
            </a:r>
            <a:r>
              <a:rPr lang="fr-FR" sz="20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l'</a:t>
            </a:r>
            <a:r>
              <a:rPr lang="fr-FR" sz="20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éco-citoyenneté</a:t>
            </a: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 chez les jeunes, </a:t>
            </a:r>
          </a:p>
          <a:p>
            <a:pPr algn="just">
              <a:lnSpc>
                <a:spcPct val="115%"/>
              </a:lnSpc>
            </a:pP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	- leur </a:t>
            </a:r>
            <a:r>
              <a:rPr lang="fr-FR" sz="20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esprit critique </a:t>
            </a: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et leur </a:t>
            </a:r>
            <a:r>
              <a:rPr lang="fr-FR" sz="20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autonomie</a:t>
            </a: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.</a:t>
            </a:r>
          </a:p>
        </p:txBody>
      </p:sp>
      <p:pic>
        <p:nvPicPr>
          <p:cNvPr id="24" name="niveau 2">
            <a:extLst>
              <a:ext uri="{FF2B5EF4-FFF2-40B4-BE49-F238E27FC236}">
                <a16:creationId xmlns:a16="http://schemas.microsoft.com/office/drawing/2014/main" id="{61B18A10-F135-43E0-8959-E076EF7DCF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28" y="3599732"/>
            <a:ext cx="2768595" cy="276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BBB466B-AAEB-4C75-973C-F445BFCB53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88" y="3825568"/>
            <a:ext cx="2630388" cy="248641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1AB9FAA-587F-48AB-BD0E-45122A2FE4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341" y="4473660"/>
            <a:ext cx="3928285" cy="1894173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004AF535-F3FA-45C8-8AEF-D2F983A068E1}"/>
              </a:ext>
            </a:extLst>
          </p:cNvPr>
          <p:cNvSpPr txBox="1"/>
          <p:nvPr/>
        </p:nvSpPr>
        <p:spPr>
          <a:xfrm>
            <a:off x="2048301" y="3343094"/>
            <a:ext cx="2208847" cy="3693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La créativité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824F1A9-8092-4864-B822-4A21B961ED3B}"/>
              </a:ext>
            </a:extLst>
          </p:cNvPr>
          <p:cNvSpPr txBox="1"/>
          <p:nvPr/>
        </p:nvSpPr>
        <p:spPr>
          <a:xfrm>
            <a:off x="4975404" y="3344895"/>
            <a:ext cx="2208847" cy="369332"/>
          </a:xfrm>
          <a:prstGeom prst="rect">
            <a:avLst/>
          </a:prstGeom>
          <a:solidFill>
            <a:srgbClr val="410082"/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Le face à face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62DA9AA-DA10-4F98-9A47-D5660144805F}"/>
              </a:ext>
            </a:extLst>
          </p:cNvPr>
          <p:cNvSpPr txBox="1"/>
          <p:nvPr/>
        </p:nvSpPr>
        <p:spPr>
          <a:xfrm>
            <a:off x="8301059" y="3338189"/>
            <a:ext cx="2208847" cy="369332"/>
          </a:xfrm>
          <a:prstGeom prst="rect">
            <a:avLst/>
          </a:prstGeom>
          <a:solidFill>
            <a:srgbClr val="FF4F4F"/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Le jeu de rôle</a:t>
            </a:r>
          </a:p>
        </p:txBody>
      </p:sp>
      <p:pic>
        <p:nvPicPr>
          <p:cNvPr id="44" name="Savoir 1">
            <a:hlinkClick r:id="rId8" action="ppaction://hlinksldjump"/>
            <a:extLst>
              <a:ext uri="{FF2B5EF4-FFF2-40B4-BE49-F238E27FC236}">
                <a16:creationId xmlns:a16="http://schemas.microsoft.com/office/drawing/2014/main" id="{C5C709CF-C380-418F-997F-F8CDD1F1C3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2756" y="3344895"/>
            <a:ext cx="529193" cy="48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45" name="Savoir 1">
            <a:hlinkClick r:id="rId10" action="ppaction://hlinksldjump"/>
            <a:extLst>
              <a:ext uri="{FF2B5EF4-FFF2-40B4-BE49-F238E27FC236}">
                <a16:creationId xmlns:a16="http://schemas.microsoft.com/office/drawing/2014/main" id="{F6DA6DCA-A682-4B3B-A686-A6D69D97FC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3806" y="3339200"/>
            <a:ext cx="529193" cy="48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46" name="Savoir 1">
            <a:hlinkClick r:id="rId11" action="ppaction://hlinksldjump"/>
            <a:extLst>
              <a:ext uri="{FF2B5EF4-FFF2-40B4-BE49-F238E27FC236}">
                <a16:creationId xmlns:a16="http://schemas.microsoft.com/office/drawing/2014/main" id="{BDF095C6-076F-496E-AAA1-34A8C8BC3B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74635" y="3354163"/>
            <a:ext cx="529193" cy="48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232B218-2A5F-46F3-AC27-02708452D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7" y="2706275"/>
            <a:ext cx="1416026" cy="1445450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362B662A-C4FC-4DA1-8A92-1F55127AF1EA}"/>
              </a:ext>
            </a:extLst>
          </p:cNvPr>
          <p:cNvGrpSpPr/>
          <p:nvPr/>
        </p:nvGrpSpPr>
        <p:grpSpPr>
          <a:xfrm rot="945126">
            <a:off x="8653137" y="663377"/>
            <a:ext cx="3433055" cy="1416766"/>
            <a:chOff x="6658253" y="4287917"/>
            <a:chExt cx="4154750" cy="2322897"/>
          </a:xfrm>
          <a:solidFill>
            <a:srgbClr val="0C99BC"/>
          </a:solidFill>
        </p:grpSpPr>
        <p:sp>
          <p:nvSpPr>
            <p:cNvPr id="26" name="Ellipse 3">
              <a:extLst>
                <a:ext uri="{FF2B5EF4-FFF2-40B4-BE49-F238E27FC236}">
                  <a16:creationId xmlns:a16="http://schemas.microsoft.com/office/drawing/2014/main" id="{47479182-26CE-4E75-9066-120CC0640C88}"/>
                </a:ext>
              </a:extLst>
            </p:cNvPr>
            <p:cNvSpPr/>
            <p:nvPr/>
          </p:nvSpPr>
          <p:spPr bwMode="auto">
            <a:xfrm>
              <a:off x="6658253" y="4287917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8123DA1C-B028-4D50-AEE8-F7B34AAF2CDA}"/>
                </a:ext>
              </a:extLst>
            </p:cNvPr>
            <p:cNvSpPr txBox="1"/>
            <p:nvPr/>
          </p:nvSpPr>
          <p:spPr>
            <a:xfrm>
              <a:off x="6951796" y="4474487"/>
              <a:ext cx="3556002" cy="1981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  <a:spcAft>
                  <a:spcPts val="0"/>
                </a:spcAft>
              </a:pPr>
              <a:r>
                <a:rPr lang="fr-FR" sz="1600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Exerce à la prise de parole, à l’argumentation </a:t>
              </a:r>
              <a:r>
                <a:rPr lang="fr-FR" sz="1600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(entraînement pour les exposés et le Grand Oral du Bac ! )</a:t>
              </a:r>
              <a:endParaRPr lang="fr-FR" sz="16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09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/>
      <p:bldP spid="32" grpId="0" animBg="1"/>
      <p:bldP spid="42" grpId="0" animBg="1"/>
      <p:bldP spid="43" grpId="0" animBg="1"/>
    </p:bldLst>
  </p:timing>
</p:sld>
</file>

<file path=ppt/slides/slide11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6E9F4906-9C39-4934-A62D-C1254ACCE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598" y="385530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6" name="niveau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3" y="1265545"/>
            <a:ext cx="5057252" cy="505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809845" y="3636600"/>
            <a:ext cx="4543952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%"/>
              </a:lnSpc>
              <a:spcBef>
                <a:spcPts val="500"/>
              </a:spcBef>
              <a:spcAft>
                <a:spcPct val="0%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%"/>
              </a:lnSpc>
              <a:spcBef>
                <a:spcPts val="500"/>
              </a:spcBef>
              <a:spcAft>
                <a:spcPct val="0%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%"/>
              </a:lnSpc>
              <a:spcBef>
                <a:spcPts val="500"/>
              </a:spcBef>
              <a:spcAft>
                <a:spcPct val="0%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%"/>
              </a:lnSpc>
              <a:spcBef>
                <a:spcPts val="500"/>
              </a:spcBef>
              <a:spcAft>
                <a:spcPct val="0%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%"/>
              </a:lnSpc>
              <a:spcBef>
                <a:spcPct val="0%"/>
              </a:spcBef>
              <a:buFontTx/>
              <a:buNone/>
            </a:pPr>
            <a:r>
              <a:rPr lang="fr-FR" altLang="fr-FR" sz="1800" b="1" dirty="0">
                <a:solidFill>
                  <a:srgbClr val="0C99BC"/>
                </a:solidFill>
                <a:latin typeface="+mn-lt"/>
              </a:rPr>
              <a:t>Objectifs pédagogiques : </a:t>
            </a:r>
          </a:p>
          <a:p>
            <a:pPr algn="just" eaLnBrk="1" hangingPunct="1">
              <a:lnSpc>
                <a:spcPct val="100%"/>
              </a:lnSpc>
              <a:spcBef>
                <a:spcPct val="0%"/>
              </a:spcBef>
              <a:buFontTx/>
              <a:buNone/>
            </a:pPr>
            <a:endParaRPr lang="fr-FR" altLang="fr-FR" sz="600" b="1" dirty="0">
              <a:latin typeface="+mn-lt"/>
            </a:endParaRPr>
          </a:p>
          <a:p>
            <a:pPr marL="285750" indent="-285750" eaLnBrk="1" hangingPunct="1">
              <a:lnSpc>
                <a:spcPct val="100%"/>
              </a:lnSpc>
              <a:spcBef>
                <a:spcPct val="0%"/>
              </a:spcBef>
            </a:pPr>
            <a:r>
              <a:rPr lang="fr-FR" altLang="fr-FR" sz="1800" dirty="0">
                <a:latin typeface="+mn-lt"/>
              </a:rPr>
              <a:t>Préparer un </a:t>
            </a:r>
            <a:r>
              <a:rPr lang="fr-FR" altLang="fr-FR" sz="1800" b="1" dirty="0">
                <a:latin typeface="+mn-lt"/>
              </a:rPr>
              <a:t>discours</a:t>
            </a:r>
            <a:r>
              <a:rPr lang="fr-FR" altLang="fr-FR" sz="1800" dirty="0">
                <a:latin typeface="+mn-lt"/>
              </a:rPr>
              <a:t> efficace très rapidement,</a:t>
            </a:r>
          </a:p>
          <a:p>
            <a:pPr marL="285750" indent="-285750" eaLnBrk="1" hangingPunct="1">
              <a:lnSpc>
                <a:spcPct val="100%"/>
              </a:lnSpc>
              <a:spcBef>
                <a:spcPct val="0%"/>
              </a:spcBef>
            </a:pPr>
            <a:r>
              <a:rPr lang="fr-FR" altLang="fr-FR" sz="1800" dirty="0">
                <a:latin typeface="+mn-lt"/>
              </a:rPr>
              <a:t>Développer une </a:t>
            </a:r>
            <a:r>
              <a:rPr lang="fr-FR" altLang="fr-FR" sz="1800" b="1" dirty="0">
                <a:latin typeface="+mn-lt"/>
              </a:rPr>
              <a:t>réflexion originale </a:t>
            </a:r>
            <a:r>
              <a:rPr lang="fr-FR" altLang="fr-FR" sz="1800" dirty="0">
                <a:latin typeface="+mn-lt"/>
              </a:rPr>
              <a:t>et </a:t>
            </a:r>
            <a:r>
              <a:rPr lang="fr-FR" altLang="fr-FR" sz="1800" b="1" dirty="0">
                <a:latin typeface="+mn-lt"/>
              </a:rPr>
              <a:t>poussée</a:t>
            </a:r>
            <a:r>
              <a:rPr lang="fr-FR" altLang="fr-FR" sz="1800" dirty="0">
                <a:latin typeface="+mn-lt"/>
              </a:rPr>
              <a:t>.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809845" y="2205994"/>
            <a:ext cx="4543952" cy="1200329"/>
          </a:xfrm>
          <a:prstGeom prst="rect">
            <a:avLst/>
          </a:prstGeom>
          <a:noFill/>
          <a:ln w="38100" cap="flat" cmpd="sng" algn="ctr">
            <a:solidFill>
              <a:srgbClr val="0C99B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 eaLnBrk="0" hangingPunct="0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%"/>
              </a:lnSpc>
              <a:spcBef>
                <a:spcPts val="500"/>
              </a:spcBef>
              <a:spcAft>
                <a:spcPct val="0%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%"/>
              </a:lnSpc>
              <a:spcBef>
                <a:spcPts val="500"/>
              </a:spcBef>
              <a:spcAft>
                <a:spcPct val="0%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%"/>
              </a:lnSpc>
              <a:spcBef>
                <a:spcPts val="500"/>
              </a:spcBef>
              <a:spcAft>
                <a:spcPct val="0%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%"/>
              </a:lnSpc>
              <a:spcBef>
                <a:spcPts val="500"/>
              </a:spcBef>
              <a:spcAft>
                <a:spcPct val="0%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%"/>
              </a:lnSpc>
              <a:spcBef>
                <a:spcPct val="0%"/>
              </a:spcBef>
              <a:buNone/>
            </a:pPr>
            <a:r>
              <a:rPr lang="fr-FR" altLang="fr-FR" sz="1800" b="1" dirty="0">
                <a:latin typeface="+mn-lt"/>
              </a:rPr>
              <a:t>Le principe :</a:t>
            </a:r>
            <a:r>
              <a:rPr lang="fr-FR" altLang="fr-FR" sz="1800" dirty="0">
                <a:latin typeface="+mn-lt"/>
              </a:rPr>
              <a:t> On choisit un </a:t>
            </a:r>
            <a:r>
              <a:rPr lang="fr-FR" altLang="fr-FR" sz="1800" b="1" dirty="0">
                <a:latin typeface="+mn-lt"/>
              </a:rPr>
              <a:t>mot central </a:t>
            </a:r>
            <a:r>
              <a:rPr lang="fr-FR" altLang="fr-FR" sz="1800" dirty="0">
                <a:latin typeface="+mn-lt"/>
              </a:rPr>
              <a:t>puis 4 mots associés et ainsi de suite. A partir de là, le jeune prend la parole et justifie le choix de ses mots.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89264BD-8339-4B71-AB29-46036641F81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771A167-685B-4601-884B-9ACDED91CFF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pic>
        <p:nvPicPr>
          <p:cNvPr id="15" name="Picture 33">
            <a:hlinkClick r:id="rId4" action="ppaction://hlinksldjump"/>
            <a:extLst>
              <a:ext uri="{FF2B5EF4-FFF2-40B4-BE49-F238E27FC236}">
                <a16:creationId xmlns:a16="http://schemas.microsoft.com/office/drawing/2014/main" id="{1EAADD66-6B72-418B-8C59-382179AA4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CBB93479-D8A7-4918-8FCA-4E234F658DDB}"/>
              </a:ext>
            </a:extLst>
          </p:cNvPr>
          <p:cNvSpPr txBox="1">
            <a:spLocks/>
          </p:cNvSpPr>
          <p:nvPr/>
        </p:nvSpPr>
        <p:spPr>
          <a:xfrm>
            <a:off x="1752593" y="363984"/>
            <a:ext cx="9601200" cy="13267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%"/>
              </a:lnSpc>
              <a:spcBef>
                <a:spcPct val="0%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0C99BC"/>
                </a:solidFill>
                <a:latin typeface="+mn-lt"/>
              </a:rPr>
              <a:t>Le</a:t>
            </a:r>
            <a:r>
              <a:rPr lang="fr-FR" sz="4000" b="1" dirty="0">
                <a:solidFill>
                  <a:srgbClr val="0C99BC"/>
                </a:solidFill>
                <a:latin typeface="+mn-lt"/>
              </a:rPr>
              <a:t> schéma de la créativité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C515836-F0E2-40F7-94C5-96B1A211D176}"/>
              </a:ext>
            </a:extLst>
          </p:cNvPr>
          <p:cNvCxnSpPr>
            <a:cxnSpLocks/>
          </p:cNvCxnSpPr>
          <p:nvPr/>
        </p:nvCxnSpPr>
        <p:spPr>
          <a:xfrm>
            <a:off x="1314450" y="1424218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035B232E-184B-4796-8F9F-67309E08B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7" y="2706275"/>
            <a:ext cx="1416026" cy="144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4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A9033E77-9B9F-4245-B48B-5C98E93C9466}"/>
              </a:ext>
            </a:extLst>
          </p:cNvPr>
          <p:cNvSpPr txBox="1">
            <a:spLocks/>
          </p:cNvSpPr>
          <p:nvPr/>
        </p:nvSpPr>
        <p:spPr>
          <a:xfrm>
            <a:off x="1752602" y="385530"/>
            <a:ext cx="9601199" cy="593726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>
                <a:latin typeface="Candara" panose="020E0502030303020204" pitchFamily="34" charset="0"/>
              </a:rPr>
              <a:t> </a:t>
            </a:r>
            <a:endParaRPr lang="fr-FR" sz="2000" dirty="0">
              <a:latin typeface="Candara" panose="020E0502030303020204" pitchFamily="34" charset="0"/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ACBDBECC-92C2-4993-8FA6-A8A2B5DED195}"/>
              </a:ext>
            </a:extLst>
          </p:cNvPr>
          <p:cNvSpPr txBox="1">
            <a:spLocks/>
          </p:cNvSpPr>
          <p:nvPr/>
        </p:nvSpPr>
        <p:spPr>
          <a:xfrm>
            <a:off x="1752602" y="385530"/>
            <a:ext cx="9601200" cy="13267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%"/>
              </a:lnSpc>
              <a:spcBef>
                <a:spcPct val="0%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0C99BC"/>
                </a:solidFill>
                <a:latin typeface="+mn-lt"/>
              </a:rPr>
              <a:t>Le</a:t>
            </a:r>
            <a:r>
              <a:rPr lang="fr-FR" sz="4000" b="1" dirty="0">
                <a:solidFill>
                  <a:srgbClr val="0C99BC"/>
                </a:solidFill>
                <a:latin typeface="+mn-lt"/>
              </a:rPr>
              <a:t> face à face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2BA992A8-36E9-4C54-8E05-0D663E00A6EB}"/>
              </a:ext>
            </a:extLst>
          </p:cNvPr>
          <p:cNvCxnSpPr>
            <a:cxnSpLocks/>
          </p:cNvCxnSpPr>
          <p:nvPr/>
        </p:nvCxnSpPr>
        <p:spPr>
          <a:xfrm>
            <a:off x="1314450" y="1424218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815" y="1506152"/>
            <a:ext cx="2327814" cy="247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415" y="2608056"/>
            <a:ext cx="2327814" cy="247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845623"/>
            <a:ext cx="2327814" cy="247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6386380" y="1888349"/>
            <a:ext cx="4967421" cy="1477328"/>
          </a:xfrm>
          <a:prstGeom prst="rect">
            <a:avLst/>
          </a:prstGeom>
          <a:noFill/>
          <a:ln w="38100" cap="flat" cmpd="sng" algn="ctr">
            <a:solidFill>
              <a:srgbClr val="0C99B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%"/>
              </a:lnSpc>
              <a:spcBef>
                <a:spcPts val="500"/>
              </a:spcBef>
              <a:spcAft>
                <a:spcPct val="0%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%"/>
              </a:lnSpc>
              <a:spcBef>
                <a:spcPts val="500"/>
              </a:spcBef>
              <a:spcAft>
                <a:spcPct val="0%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%"/>
              </a:lnSpc>
              <a:spcBef>
                <a:spcPts val="500"/>
              </a:spcBef>
              <a:spcAft>
                <a:spcPct val="0%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%"/>
              </a:lnSpc>
              <a:spcBef>
                <a:spcPts val="500"/>
              </a:spcBef>
              <a:spcAft>
                <a:spcPct val="0%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%"/>
              </a:lnSpc>
              <a:spcBef>
                <a:spcPct val="0%"/>
              </a:spcBef>
              <a:buFontTx/>
              <a:buNone/>
            </a:pPr>
            <a:r>
              <a:rPr lang="fr-FR" altLang="fr-FR" sz="1800" b="1" dirty="0">
                <a:latin typeface="+mn-lt"/>
              </a:rPr>
              <a:t>Le principe du face à face : </a:t>
            </a:r>
          </a:p>
          <a:p>
            <a:pPr marL="285750" indent="-285750" algn="just" eaLnBrk="1" hangingPunct="1">
              <a:lnSpc>
                <a:spcPct val="100%"/>
              </a:lnSpc>
              <a:spcBef>
                <a:spcPct val="0%"/>
              </a:spcBef>
            </a:pPr>
            <a:r>
              <a:rPr lang="fr-FR" altLang="fr-FR" sz="1800" dirty="0">
                <a:latin typeface="+mn-lt"/>
              </a:rPr>
              <a:t>1 </a:t>
            </a:r>
            <a:r>
              <a:rPr lang="fr-FR" altLang="fr-FR" sz="1800" dirty="0">
                <a:solidFill>
                  <a:srgbClr val="0C99BC"/>
                </a:solidFill>
                <a:latin typeface="+mn-lt"/>
              </a:rPr>
              <a:t>médiateur</a:t>
            </a:r>
            <a:r>
              <a:rPr lang="fr-FR" altLang="fr-FR" sz="1800" dirty="0">
                <a:latin typeface="+mn-lt"/>
              </a:rPr>
              <a:t> et 2 </a:t>
            </a:r>
            <a:r>
              <a:rPr lang="fr-FR" altLang="fr-FR" sz="1800" dirty="0">
                <a:solidFill>
                  <a:srgbClr val="0C99BC"/>
                </a:solidFill>
                <a:latin typeface="+mn-lt"/>
              </a:rPr>
              <a:t>personnages</a:t>
            </a:r>
            <a:r>
              <a:rPr lang="fr-FR" altLang="fr-FR" sz="1800" dirty="0">
                <a:latin typeface="+mn-lt"/>
              </a:rPr>
              <a:t>,</a:t>
            </a:r>
          </a:p>
          <a:p>
            <a:pPr marL="285750" indent="-285750" algn="just" eaLnBrk="1" hangingPunct="1">
              <a:lnSpc>
                <a:spcPct val="100%"/>
              </a:lnSpc>
              <a:spcBef>
                <a:spcPct val="0%"/>
              </a:spcBef>
            </a:pPr>
            <a:r>
              <a:rPr lang="fr-FR" altLang="fr-FR" sz="1800" dirty="0">
                <a:latin typeface="+mn-lt"/>
              </a:rPr>
              <a:t>Le médiateur explique le face à face et les 2 </a:t>
            </a:r>
            <a:r>
              <a:rPr lang="fr-FR" altLang="fr-FR" sz="1800" b="1" dirty="0">
                <a:latin typeface="+mn-lt"/>
              </a:rPr>
              <a:t>points de vue à défendre </a:t>
            </a:r>
            <a:r>
              <a:rPr lang="fr-FR" altLang="fr-FR" sz="1800" dirty="0">
                <a:latin typeface="+mn-lt"/>
              </a:rPr>
              <a:t>par les personnages dans un temps donnée.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386380" y="3831039"/>
            <a:ext cx="49674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C99BC"/>
                </a:solidFill>
              </a:rPr>
              <a:t>Bénéfices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Développer un </a:t>
            </a:r>
            <a:r>
              <a:rPr lang="fr-FR" b="1" dirty="0"/>
              <a:t>argumentaire</a:t>
            </a:r>
            <a:r>
              <a:rPr lang="fr-FR" dirty="0"/>
              <a:t> dans un temps limité,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Comprendre les </a:t>
            </a:r>
            <a:r>
              <a:rPr lang="fr-FR" b="1" dirty="0"/>
              <a:t>enjeux</a:t>
            </a:r>
            <a:r>
              <a:rPr lang="fr-FR" dirty="0"/>
              <a:t>, les nuances et défendre ses idées,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Apprendre la </a:t>
            </a:r>
            <a:r>
              <a:rPr lang="fr-FR" b="1" dirty="0"/>
              <a:t>tolérance</a:t>
            </a:r>
            <a:r>
              <a:rPr lang="fr-FR" dirty="0"/>
              <a:t> et à écouter les autres,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Oser </a:t>
            </a:r>
            <a:r>
              <a:rPr lang="fr-FR" b="1" dirty="0"/>
              <a:t>prendre la parole en public</a:t>
            </a:r>
            <a:r>
              <a:rPr lang="fr-FR" dirty="0"/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79D259E-5BB6-4FC6-AF1A-E7FFDD7F4CE7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687ED4D-6219-4959-9EDA-A2C567A68C7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pic>
        <p:nvPicPr>
          <p:cNvPr id="14" name="Picture 33">
            <a:hlinkClick r:id="rId6" action="ppaction://hlinksldjump"/>
            <a:extLst>
              <a:ext uri="{FF2B5EF4-FFF2-40B4-BE49-F238E27FC236}">
                <a16:creationId xmlns:a16="http://schemas.microsoft.com/office/drawing/2014/main" id="{57BAE28A-6E3F-4916-AED4-F35312D46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2739088-7C24-4C7A-91B6-0484D8DE6A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7" y="2706275"/>
            <a:ext cx="1416026" cy="144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7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A8C6FBC9-923E-4772-9A31-58BA2D0E47FF}"/>
              </a:ext>
            </a:extLst>
          </p:cNvPr>
          <p:cNvSpPr txBox="1">
            <a:spLocks/>
          </p:cNvSpPr>
          <p:nvPr/>
        </p:nvSpPr>
        <p:spPr>
          <a:xfrm>
            <a:off x="1752598" y="385530"/>
            <a:ext cx="9601199" cy="593726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>
                <a:latin typeface="Candara" panose="020E0502030303020204" pitchFamily="34" charset="0"/>
              </a:rPr>
              <a:t> </a:t>
            </a:r>
            <a:endParaRPr lang="fr-FR" sz="2000" dirty="0">
              <a:latin typeface="Candara" panose="020E0502030303020204" pitchFamily="34" charset="0"/>
            </a:endParaRP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68B9FB4F-DD9B-466C-B54C-5A2347E5D492}"/>
              </a:ext>
            </a:extLst>
          </p:cNvPr>
          <p:cNvSpPr txBox="1">
            <a:spLocks/>
          </p:cNvSpPr>
          <p:nvPr/>
        </p:nvSpPr>
        <p:spPr>
          <a:xfrm>
            <a:off x="1752602" y="385530"/>
            <a:ext cx="9601200" cy="13267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%"/>
              </a:lnSpc>
              <a:spcBef>
                <a:spcPct val="0%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0C99BC"/>
                </a:solidFill>
                <a:latin typeface="+mn-lt"/>
              </a:rPr>
              <a:t>Le</a:t>
            </a:r>
            <a:r>
              <a:rPr lang="fr-FR" sz="4000" b="1" dirty="0">
                <a:solidFill>
                  <a:srgbClr val="0C99BC"/>
                </a:solidFill>
                <a:latin typeface="+mn-lt"/>
              </a:rPr>
              <a:t> jeu de rôle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20EB005F-00EF-49D6-8ABF-1FE1A53D8ADC}"/>
              </a:ext>
            </a:extLst>
          </p:cNvPr>
          <p:cNvCxnSpPr>
            <a:cxnSpLocks/>
          </p:cNvCxnSpPr>
          <p:nvPr/>
        </p:nvCxnSpPr>
        <p:spPr>
          <a:xfrm>
            <a:off x="1314450" y="1424218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5233013" y="1516901"/>
            <a:ext cx="6120784" cy="1200329"/>
          </a:xfrm>
          <a:prstGeom prst="rect">
            <a:avLst/>
          </a:prstGeom>
          <a:noFill/>
          <a:ln w="38100" cap="flat" cmpd="sng" algn="ctr">
            <a:solidFill>
              <a:srgbClr val="0C99B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b="1" dirty="0">
                <a:solidFill>
                  <a:schemeClr val="tx1"/>
                </a:solidFill>
              </a:rPr>
              <a:t>Principes du jeu de rôle :</a:t>
            </a:r>
          </a:p>
          <a:p>
            <a:pPr algn="just"/>
            <a:r>
              <a:rPr lang="fr-FR" dirty="0">
                <a:solidFill>
                  <a:schemeClr val="tx1"/>
                </a:solidFill>
              </a:rPr>
              <a:t>A partir du cas concret d’une </a:t>
            </a:r>
            <a:r>
              <a:rPr lang="fr-FR" dirty="0">
                <a:solidFill>
                  <a:srgbClr val="0C99BC"/>
                </a:solidFill>
              </a:rPr>
              <a:t>problématique environnementale</a:t>
            </a:r>
            <a:r>
              <a:rPr lang="fr-FR" dirty="0">
                <a:solidFill>
                  <a:schemeClr val="tx1"/>
                </a:solidFill>
              </a:rPr>
              <a:t>, mise en situation de 5 élèves, qui auront chacun un rôle à incarner.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242404" y="2962710"/>
            <a:ext cx="61207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solidFill>
                  <a:srgbClr val="0C99BC"/>
                </a:solidFill>
              </a:rPr>
              <a:t>Objectifs pédagogiques : </a:t>
            </a:r>
            <a:endParaRPr lang="fr-FR" b="1" dirty="0">
              <a:solidFill>
                <a:srgbClr val="FF5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Faire émerger une </a:t>
            </a:r>
            <a:r>
              <a:rPr lang="fr-FR" b="1" dirty="0"/>
              <a:t>réflexion écocitoyenne</a:t>
            </a:r>
            <a:r>
              <a:rPr lang="fr-FR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Réfléchir sur des </a:t>
            </a:r>
            <a:r>
              <a:rPr lang="fr-FR" b="1" dirty="0"/>
              <a:t>problématiques complexes </a:t>
            </a:r>
            <a:r>
              <a:rPr lang="fr-FR" dirty="0"/>
              <a:t>du développement durable,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Apprendre à </a:t>
            </a:r>
            <a:r>
              <a:rPr lang="fr-FR" b="1" dirty="0"/>
              <a:t>s’exprimer en public</a:t>
            </a:r>
            <a:r>
              <a:rPr lang="fr-FR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Défendre</a:t>
            </a:r>
            <a:r>
              <a:rPr lang="fr-FR" dirty="0"/>
              <a:t> son point de vue,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Travailler en </a:t>
            </a:r>
            <a:r>
              <a:rPr lang="fr-FR" b="1" dirty="0"/>
              <a:t>équipe</a:t>
            </a:r>
            <a:r>
              <a:rPr lang="fr-FR" dirty="0"/>
              <a:t>.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1949719" y="1598402"/>
            <a:ext cx="2845141" cy="1571874"/>
            <a:chOff x="259526" y="826060"/>
            <a:chExt cx="4109123" cy="227019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.421%" r="3.694%" b="23.031%"/>
            <a:stretch/>
          </p:blipFill>
          <p:spPr bwMode="auto">
            <a:xfrm>
              <a:off x="259527" y="826060"/>
              <a:ext cx="4109122" cy="1979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%"/>
                  <a:headEnd/>
                  <a:tailEnd/>
                </a14:hiddenLine>
              </a:ext>
            </a:extLst>
          </p:spPr>
        </p:pic>
        <p:sp>
          <p:nvSpPr>
            <p:cNvPr id="13" name="ZoneTexte 12"/>
            <p:cNvSpPr txBox="1"/>
            <p:nvPr/>
          </p:nvSpPr>
          <p:spPr>
            <a:xfrm>
              <a:off x="259526" y="2651744"/>
              <a:ext cx="4109122" cy="444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La parole au médecin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1993689" y="3220590"/>
            <a:ext cx="3239324" cy="1552090"/>
            <a:chOff x="810999" y="2900224"/>
            <a:chExt cx="4422013" cy="2118764"/>
          </a:xfrm>
        </p:grpSpPr>
        <p:pic>
          <p:nvPicPr>
            <p:cNvPr id="5" name="Imag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.609%" b="24.254%"/>
            <a:stretch/>
          </p:blipFill>
          <p:spPr bwMode="auto">
            <a:xfrm>
              <a:off x="810999" y="2900224"/>
              <a:ext cx="4422013" cy="1828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%"/>
                  <a:headEnd/>
                  <a:tailEnd/>
                </a14:hiddenLine>
              </a:ext>
            </a:extLst>
          </p:spPr>
        </p:pic>
        <p:sp>
          <p:nvSpPr>
            <p:cNvPr id="14" name="ZoneTexte 13"/>
            <p:cNvSpPr txBox="1"/>
            <p:nvPr/>
          </p:nvSpPr>
          <p:spPr>
            <a:xfrm>
              <a:off x="1016936" y="4598840"/>
              <a:ext cx="4132297" cy="420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La parole au maire</a:t>
              </a: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1706083" y="4776784"/>
            <a:ext cx="3144688" cy="1562790"/>
            <a:chOff x="47135" y="4814370"/>
            <a:chExt cx="4620945" cy="2296434"/>
          </a:xfrm>
        </p:grpSpPr>
        <p:pic>
          <p:nvPicPr>
            <p:cNvPr id="11" name="Imag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.761%" b="21.584%"/>
            <a:stretch/>
          </p:blipFill>
          <p:spPr bwMode="auto">
            <a:xfrm>
              <a:off x="47135" y="4814370"/>
              <a:ext cx="4620945" cy="1979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%"/>
                  <a:headEnd/>
                  <a:tailEnd/>
                </a14:hiddenLine>
              </a:ext>
            </a:extLst>
          </p:spPr>
        </p:pic>
        <p:sp>
          <p:nvSpPr>
            <p:cNvPr id="15" name="ZoneTexte 14"/>
            <p:cNvSpPr txBox="1"/>
            <p:nvPr/>
          </p:nvSpPr>
          <p:spPr>
            <a:xfrm>
              <a:off x="309018" y="6616325"/>
              <a:ext cx="4359062" cy="494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La parole à l’association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6553197" y="4560142"/>
            <a:ext cx="4506351" cy="1717787"/>
            <a:chOff x="3442772" y="4389547"/>
            <a:chExt cx="6730292" cy="2565537"/>
          </a:xfrm>
        </p:grpSpPr>
        <p:pic>
          <p:nvPicPr>
            <p:cNvPr id="12" name="Image 2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9264" y="4389547"/>
              <a:ext cx="4243800" cy="2468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%"/>
                  <a:headEnd/>
                  <a:tailEnd/>
                </a14:hiddenLine>
              </a:ext>
            </a:extLst>
          </p:spPr>
        </p:pic>
        <p:sp>
          <p:nvSpPr>
            <p:cNvPr id="19" name="ZoneTexte 18"/>
            <p:cNvSpPr txBox="1"/>
            <p:nvPr/>
          </p:nvSpPr>
          <p:spPr>
            <a:xfrm>
              <a:off x="3442772" y="6495415"/>
              <a:ext cx="2930848" cy="459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La parole au public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7501499B-B6F8-45E5-B4DF-E0C2E42B7693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1C83E86-0D60-4ED3-BEC4-9F2728454A2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pic>
        <p:nvPicPr>
          <p:cNvPr id="24" name="Picture 33">
            <a:hlinkClick r:id="rId7" action="ppaction://hlinksldjump"/>
            <a:extLst>
              <a:ext uri="{FF2B5EF4-FFF2-40B4-BE49-F238E27FC236}">
                <a16:creationId xmlns:a16="http://schemas.microsoft.com/office/drawing/2014/main" id="{9B482FB3-FF1A-41B5-AC87-2B522F596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1C178C3-28F4-4D64-A47F-47F9D79650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7" y="2706275"/>
            <a:ext cx="1416026" cy="144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6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EB70453-D4EB-4AB0-BD8F-2FD8DDDFD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598" y="385530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F159A38-81DF-442C-95C0-393F3C964C2A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941AB7C5-0F44-49C6-A125-276FDA845369}"/>
              </a:ext>
            </a:extLst>
          </p:cNvPr>
          <p:cNvSpPr txBox="1">
            <a:spLocks/>
          </p:cNvSpPr>
          <p:nvPr/>
        </p:nvSpPr>
        <p:spPr>
          <a:xfrm>
            <a:off x="1752602" y="385530"/>
            <a:ext cx="9601200" cy="99252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%"/>
              </a:lnSpc>
              <a:spcBef>
                <a:spcPct val="0%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0"/>
              </a:spcAft>
            </a:pPr>
            <a:r>
              <a:rPr lang="fr-FR" sz="3600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L’encourager à </a:t>
            </a:r>
            <a:r>
              <a:rPr lang="fr-FR" sz="36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proposer des actions </a:t>
            </a:r>
            <a:r>
              <a:rPr lang="fr-FR" sz="3600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FR" sz="36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prendre des initiatives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1AF8509-DF2E-4C2F-987F-5686861AFABA}"/>
              </a:ext>
            </a:extLst>
          </p:cNvPr>
          <p:cNvCxnSpPr>
            <a:cxnSpLocks/>
          </p:cNvCxnSpPr>
          <p:nvPr/>
        </p:nvCxnSpPr>
        <p:spPr>
          <a:xfrm>
            <a:off x="1314450" y="1424218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3">
            <a:hlinkClick r:id="rId2" action="ppaction://hlinksldjump"/>
            <a:extLst>
              <a:ext uri="{FF2B5EF4-FFF2-40B4-BE49-F238E27FC236}">
                <a16:creationId xmlns:a16="http://schemas.microsoft.com/office/drawing/2014/main" id="{530EDE5F-D9A9-4503-BB34-DABC2B2F2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92A79B1-89F5-4B3C-86BB-901CDEA3243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pic>
        <p:nvPicPr>
          <p:cNvPr id="21" name="Image 27" descr="AEM DS GTP pedibus 2v1.jpg">
            <a:extLst>
              <a:ext uri="{FF2B5EF4-FFF2-40B4-BE49-F238E27FC236}">
                <a16:creationId xmlns:a16="http://schemas.microsoft.com/office/drawing/2014/main" id="{1095F631-BD83-44FC-8D8E-D86759CF01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.866%"/>
          <a:stretch/>
        </p:blipFill>
        <p:spPr bwMode="auto">
          <a:xfrm>
            <a:off x="1817581" y="1464813"/>
            <a:ext cx="3729076" cy="2348485"/>
          </a:xfrm>
          <a:prstGeom prst="roundRect">
            <a:avLst>
              <a:gd name="adj" fmla="val 8594"/>
            </a:avLst>
          </a:prstGeom>
          <a:solidFill>
            <a:srgbClr val="FFFFFF">
              <a:shade val="85%"/>
            </a:srgbClr>
          </a:solidFill>
          <a:ln>
            <a:noFill/>
          </a:ln>
          <a:effectLst>
            <a:reflection blurRad="12700" stA="38%" endPos="28%" dist="5000" dir="5400000" sy="-100%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D5C4258-4992-4EC1-AB3B-AB2E645DA514}"/>
              </a:ext>
            </a:extLst>
          </p:cNvPr>
          <p:cNvSpPr txBox="1"/>
          <p:nvPr/>
        </p:nvSpPr>
        <p:spPr>
          <a:xfrm>
            <a:off x="6553197" y="5057274"/>
            <a:ext cx="4800600" cy="1021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%"/>
              </a:lnSpc>
              <a:buFont typeface="Wingdings" panose="05000000000000000000" pitchFamily="2" charset="2"/>
              <a:buChar char="ü"/>
            </a:pPr>
            <a:r>
              <a:rPr lang="fr-FR" sz="1800" dirty="0"/>
              <a:t>Susciter l’adoption de </a:t>
            </a:r>
            <a:r>
              <a:rPr lang="fr-FR" sz="1800" dirty="0">
                <a:solidFill>
                  <a:srgbClr val="0C99BC"/>
                </a:solidFill>
              </a:rPr>
              <a:t>comportements responsables</a:t>
            </a:r>
            <a:r>
              <a:rPr lang="fr-FR" sz="1800" dirty="0"/>
              <a:t> au quotidien,</a:t>
            </a:r>
            <a:endParaRPr lang="fr-FR" dirty="0"/>
          </a:p>
          <a:p>
            <a:pPr marL="285750" indent="-285750" algn="just">
              <a:lnSpc>
                <a:spcPct val="114%"/>
              </a:lnSpc>
              <a:buFont typeface="Wingdings" panose="05000000000000000000" pitchFamily="2" charset="2"/>
              <a:buChar char="ü"/>
            </a:pPr>
            <a:r>
              <a:rPr lang="fr-FR" sz="1800" dirty="0"/>
              <a:t>Développer </a:t>
            </a:r>
            <a:r>
              <a:rPr lang="fr-FR" sz="1800" dirty="0">
                <a:solidFill>
                  <a:srgbClr val="0C99BC"/>
                </a:solidFill>
              </a:rPr>
              <a:t>l’engagement citoyen</a:t>
            </a:r>
            <a:r>
              <a:rPr lang="fr-FR" sz="1800" dirty="0"/>
              <a:t>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2B68DC2-9A40-438B-A223-F2952530D7F1}"/>
              </a:ext>
            </a:extLst>
          </p:cNvPr>
          <p:cNvSpPr txBox="1"/>
          <p:nvPr/>
        </p:nvSpPr>
        <p:spPr>
          <a:xfrm>
            <a:off x="5779364" y="1760581"/>
            <a:ext cx="5574434" cy="705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En le motivant à agir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localement à sa portée et avec ses moyens.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474088A-F681-40B4-9DFB-FEDCF133A792}"/>
              </a:ext>
            </a:extLst>
          </p:cNvPr>
          <p:cNvGrpSpPr/>
          <p:nvPr/>
        </p:nvGrpSpPr>
        <p:grpSpPr>
          <a:xfrm>
            <a:off x="6675765" y="2700848"/>
            <a:ext cx="2155158" cy="486052"/>
            <a:chOff x="6658253" y="4287917"/>
            <a:chExt cx="4154750" cy="2322897"/>
          </a:xfrm>
          <a:solidFill>
            <a:srgbClr val="0C99BC"/>
          </a:solidFill>
        </p:grpSpPr>
        <p:sp>
          <p:nvSpPr>
            <p:cNvPr id="30" name="Ellipse 3">
              <a:extLst>
                <a:ext uri="{FF2B5EF4-FFF2-40B4-BE49-F238E27FC236}">
                  <a16:creationId xmlns:a16="http://schemas.microsoft.com/office/drawing/2014/main" id="{37351C09-9260-426E-AFD1-B2CE4BB89D13}"/>
                </a:ext>
              </a:extLst>
            </p:cNvPr>
            <p:cNvSpPr/>
            <p:nvPr/>
          </p:nvSpPr>
          <p:spPr bwMode="auto">
            <a:xfrm>
              <a:off x="6658253" y="4287917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C863F6ED-B23C-4CDB-A06E-9FD6117865F6}"/>
                </a:ext>
              </a:extLst>
            </p:cNvPr>
            <p:cNvSpPr txBox="1"/>
            <p:nvPr/>
          </p:nvSpPr>
          <p:spPr>
            <a:xfrm>
              <a:off x="6957627" y="4485743"/>
              <a:ext cx="3556001" cy="187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  <a:spcAft>
                  <a:spcPts val="0"/>
                </a:spcAft>
              </a:pPr>
              <a:r>
                <a:rPr lang="fr-FR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Avec quel outil ?</a:t>
              </a: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8ED7F7BE-DAF2-4F65-B81E-18E3844BBE0F}"/>
              </a:ext>
            </a:extLst>
          </p:cNvPr>
          <p:cNvSpPr txBox="1"/>
          <p:nvPr/>
        </p:nvSpPr>
        <p:spPr>
          <a:xfrm>
            <a:off x="6553196" y="3349192"/>
            <a:ext cx="2400296" cy="7740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4%"/>
              </a:lnSpc>
            </a:pP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diaporamas</a:t>
            </a:r>
          </a:p>
          <a:p>
            <a:pPr algn="ctr">
              <a:lnSpc>
                <a:spcPct val="114%"/>
              </a:lnSpc>
            </a:pPr>
            <a:r>
              <a:rPr lang="fr-FR" sz="2000" b="1" dirty="0">
                <a:solidFill>
                  <a:srgbClr val="0C99BC"/>
                </a:solidFill>
              </a:rPr>
              <a:t>Le carnet sentinelle 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93635F6-50DE-40A3-B40D-34947167A74E}"/>
              </a:ext>
            </a:extLst>
          </p:cNvPr>
          <p:cNvGrpSpPr/>
          <p:nvPr/>
        </p:nvGrpSpPr>
        <p:grpSpPr>
          <a:xfrm>
            <a:off x="6553197" y="4408930"/>
            <a:ext cx="2155158" cy="486052"/>
            <a:chOff x="6658253" y="4287917"/>
            <a:chExt cx="4154750" cy="2322897"/>
          </a:xfrm>
          <a:solidFill>
            <a:srgbClr val="0C99BC"/>
          </a:solidFill>
        </p:grpSpPr>
        <p:sp>
          <p:nvSpPr>
            <p:cNvPr id="20" name="Ellipse 3">
              <a:extLst>
                <a:ext uri="{FF2B5EF4-FFF2-40B4-BE49-F238E27FC236}">
                  <a16:creationId xmlns:a16="http://schemas.microsoft.com/office/drawing/2014/main" id="{06E1581E-B4AE-4338-AFD4-A1035D1418A9}"/>
                </a:ext>
              </a:extLst>
            </p:cNvPr>
            <p:cNvSpPr/>
            <p:nvPr/>
          </p:nvSpPr>
          <p:spPr bwMode="auto">
            <a:xfrm>
              <a:off x="6658253" y="4287917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4CDDB25D-6438-4FE9-A22B-A6002368B582}"/>
                </a:ext>
              </a:extLst>
            </p:cNvPr>
            <p:cNvSpPr txBox="1"/>
            <p:nvPr/>
          </p:nvSpPr>
          <p:spPr>
            <a:xfrm>
              <a:off x="6957627" y="4485743"/>
              <a:ext cx="3556001" cy="187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  <a:spcAft>
                  <a:spcPts val="0"/>
                </a:spcAft>
              </a:pPr>
              <a:r>
                <a:rPr lang="fr-FR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L’objectif ?</a:t>
              </a:r>
            </a:p>
          </p:txBody>
        </p:sp>
      </p:grp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DF7F14EC-26F0-4147-BB99-6099ED5BD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92" y="3992463"/>
            <a:ext cx="3354420" cy="2274063"/>
          </a:xfrm>
          <a:prstGeom prst="roundRect">
            <a:avLst>
              <a:gd name="adj" fmla="val 8594"/>
            </a:avLst>
          </a:prstGeom>
          <a:solidFill>
            <a:srgbClr val="FFFFFF">
              <a:shade val="85%"/>
            </a:srgbClr>
          </a:solidFill>
          <a:ln>
            <a:noFill/>
          </a:ln>
          <a:effectLst>
            <a:reflection blurRad="12700" stA="38%" endPos="28%" dist="5000" dir="5400000" sy="-100%" algn="bl" rotWithShape="0"/>
          </a:effectLst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1C1637B1-BDCE-433E-871A-5B5FEBC1BC71}"/>
              </a:ext>
            </a:extLst>
          </p:cNvPr>
          <p:cNvGrpSpPr/>
          <p:nvPr/>
        </p:nvGrpSpPr>
        <p:grpSpPr>
          <a:xfrm>
            <a:off x="8949415" y="3804661"/>
            <a:ext cx="795898" cy="841742"/>
            <a:chOff x="9834274" y="5382863"/>
            <a:chExt cx="795898" cy="841742"/>
          </a:xfrm>
        </p:grpSpPr>
        <p:pic>
          <p:nvPicPr>
            <p:cNvPr id="26" name="Image 25">
              <a:hlinkClick r:id="rId7" action="ppaction://hlinksldjump"/>
              <a:extLst>
                <a:ext uri="{FF2B5EF4-FFF2-40B4-BE49-F238E27FC236}">
                  <a16:creationId xmlns:a16="http://schemas.microsoft.com/office/drawing/2014/main" id="{726E090A-B471-45E2-8C83-9D4112D62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4274" y="5382863"/>
              <a:ext cx="593492" cy="841742"/>
            </a:xfrm>
            <a:prstGeom prst="rect">
              <a:avLst/>
            </a:prstGeom>
          </p:spPr>
        </p:pic>
        <p:pic>
          <p:nvPicPr>
            <p:cNvPr id="27" name="Plus">
              <a:hlinkClick r:id="rId7" action="ppaction://hlinksldjump"/>
              <a:extLst>
                <a:ext uri="{FF2B5EF4-FFF2-40B4-BE49-F238E27FC236}">
                  <a16:creationId xmlns:a16="http://schemas.microsoft.com/office/drawing/2014/main" id="{BFF9B129-F448-41CC-A8F8-44BE5CB68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5360" y="5594173"/>
              <a:ext cx="404812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%"/>
                  <a:headEnd/>
                  <a:tailEnd/>
                </a14:hiddenLine>
              </a:ext>
            </a:extLst>
          </p:spPr>
        </p:pic>
      </p:grpSp>
      <p:pic>
        <p:nvPicPr>
          <p:cNvPr id="28" name="Plus">
            <a:hlinkClick r:id="rId10" action="ppaction://hlinksldjump"/>
            <a:extLst>
              <a:ext uri="{FF2B5EF4-FFF2-40B4-BE49-F238E27FC236}">
                <a16:creationId xmlns:a16="http://schemas.microsoft.com/office/drawing/2014/main" id="{38668AAC-24F8-4044-B339-B57C5AAAF6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517" y="3349049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33" name="Plus">
            <a:hlinkClick r:id="rId11" action="ppaction://hlinksldjump"/>
            <a:extLst>
              <a:ext uri="{FF2B5EF4-FFF2-40B4-BE49-F238E27FC236}">
                <a16:creationId xmlns:a16="http://schemas.microsoft.com/office/drawing/2014/main" id="{A6AFE2FA-5B22-4CEE-8DC6-60B34E5A44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244" y="3349048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6F2CBD79-526D-4F47-B2C6-FED117A62687}"/>
              </a:ext>
            </a:extLst>
          </p:cNvPr>
          <p:cNvSpPr txBox="1"/>
          <p:nvPr/>
        </p:nvSpPr>
        <p:spPr>
          <a:xfrm>
            <a:off x="9311851" y="3340053"/>
            <a:ext cx="1726484" cy="4231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4%"/>
              </a:lnSpc>
            </a:pP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 Aère-toi »</a:t>
            </a:r>
          </a:p>
        </p:txBody>
      </p:sp>
    </p:spTree>
    <p:extLst>
      <p:ext uri="{BB962C8B-B14F-4D97-AF65-F5344CB8AC3E}">
        <p14:creationId xmlns:p14="http://schemas.microsoft.com/office/powerpoint/2010/main" val="401583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32" grpId="0"/>
      <p:bldP spid="34" grpId="0"/>
    </p:bldLst>
  </p:timing>
</p:sld>
</file>

<file path=ppt/slides/slide15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4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32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diaporamas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29C5CFF6-ABF5-4915-B06B-33D572D5B2EF}"/>
              </a:ext>
            </a:extLst>
          </p:cNvPr>
          <p:cNvSpPr txBox="1"/>
          <p:nvPr/>
        </p:nvSpPr>
        <p:spPr>
          <a:xfrm>
            <a:off x="1752599" y="1538064"/>
            <a:ext cx="9601199" cy="77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Utilisés comme </a:t>
            </a:r>
            <a:r>
              <a:rPr lang="fr-FR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socle de la séance d’apprentissage,</a:t>
            </a:r>
          </a:p>
          <a:p>
            <a:pPr marL="34290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Ponctués par les </a:t>
            </a:r>
            <a:r>
              <a:rPr lang="fr-FR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autres outils </a:t>
            </a: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viennent les compléter. </a:t>
            </a:r>
            <a:endParaRPr lang="fr-FR" altLang="fr-FR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EF39B783-5A67-42BA-8D06-30F72730C9B5}"/>
              </a:ext>
            </a:extLst>
          </p:cNvPr>
          <p:cNvSpPr txBox="1"/>
          <p:nvPr/>
        </p:nvSpPr>
        <p:spPr>
          <a:xfrm>
            <a:off x="1752599" y="2441361"/>
            <a:ext cx="2402151" cy="408623"/>
          </a:xfrm>
          <a:prstGeom prst="roundRect">
            <a:avLst/>
          </a:prstGeom>
          <a:solidFill>
            <a:srgbClr val="0C99BC"/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Un outil pédagogique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B8AE6CB5-E21B-4316-8A64-F2AB12CA9305}"/>
              </a:ext>
            </a:extLst>
          </p:cNvPr>
          <p:cNvSpPr txBox="1"/>
          <p:nvPr/>
        </p:nvSpPr>
        <p:spPr>
          <a:xfrm>
            <a:off x="5691078" y="2441361"/>
            <a:ext cx="2124291" cy="408623"/>
          </a:xfrm>
          <a:prstGeom prst="roundRect">
            <a:avLst/>
          </a:prstGeom>
          <a:solidFill>
            <a:srgbClr val="0C99BC"/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Un outil interactif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40BD5B57-1040-4BDC-8C3E-284579236323}"/>
              </a:ext>
            </a:extLst>
          </p:cNvPr>
          <p:cNvSpPr txBox="1"/>
          <p:nvPr/>
        </p:nvSpPr>
        <p:spPr>
          <a:xfrm>
            <a:off x="9229508" y="2441361"/>
            <a:ext cx="2124291" cy="408623"/>
          </a:xfrm>
          <a:prstGeom prst="roundRect">
            <a:avLst/>
          </a:prstGeom>
          <a:solidFill>
            <a:srgbClr val="0C99BC"/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Un outil ludique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19F9B792-0EB2-4E6F-84FC-4513B06B1E22}"/>
              </a:ext>
            </a:extLst>
          </p:cNvPr>
          <p:cNvSpPr txBox="1"/>
          <p:nvPr/>
        </p:nvSpPr>
        <p:spPr>
          <a:xfrm>
            <a:off x="1752599" y="5325919"/>
            <a:ext cx="250729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Outils en cohérence avec les </a:t>
            </a:r>
            <a:r>
              <a:rPr lang="fr-FR" sz="13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programmes scolaires </a:t>
            </a:r>
            <a:r>
              <a:rPr lang="fr-FR" sz="13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et les valeurs de </a:t>
            </a:r>
            <a:r>
              <a:rPr lang="fr-FR" sz="1300" b="1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l’Éducation nationale.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EB766282-FA4D-4196-A801-2A73D4070A16}"/>
              </a:ext>
            </a:extLst>
          </p:cNvPr>
          <p:cNvSpPr txBox="1"/>
          <p:nvPr/>
        </p:nvSpPr>
        <p:spPr>
          <a:xfrm>
            <a:off x="4896972" y="5325919"/>
            <a:ext cx="320001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3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Pour découvrir la réponse, il lui suffit </a:t>
            </a:r>
            <a:r>
              <a:rPr lang="fr-FR" sz="13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d’un clic </a:t>
            </a:r>
            <a:r>
              <a:rPr lang="fr-FR" sz="13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C62D7F26-657A-4156-902A-A4EF40511BC5}"/>
              </a:ext>
            </a:extLst>
          </p:cNvPr>
          <p:cNvSpPr txBox="1"/>
          <p:nvPr/>
        </p:nvSpPr>
        <p:spPr>
          <a:xfrm>
            <a:off x="8478175" y="5302195"/>
            <a:ext cx="2875624" cy="999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%"/>
              </a:lnSpc>
              <a:spcAft>
                <a:spcPts val="0"/>
              </a:spcAft>
            </a:pPr>
            <a:r>
              <a:rPr lang="fr-FR" sz="13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Les dessins sont adaptés </a:t>
            </a:r>
            <a:r>
              <a:rPr lang="fr-FR" sz="13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selon l’âge des jeunes. De nombreux passages amusent les enfants, et de nombreux jeunes se reconnaissent à travers eux.</a:t>
            </a:r>
          </a:p>
        </p:txBody>
      </p:sp>
      <p:pic>
        <p:nvPicPr>
          <p:cNvPr id="94" name="Image 93">
            <a:extLst>
              <a:ext uri="{FF2B5EF4-FFF2-40B4-BE49-F238E27FC236}">
                <a16:creationId xmlns:a16="http://schemas.microsoft.com/office/drawing/2014/main" id="{CACA244D-7769-454E-AB6F-9B60241C3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.658%" t="20.453%" r="8.5%" b="16.767%"/>
          <a:stretch/>
        </p:blipFill>
        <p:spPr>
          <a:xfrm>
            <a:off x="4896972" y="3321534"/>
            <a:ext cx="3200019" cy="1742732"/>
          </a:xfrm>
          <a:prstGeom prst="rect">
            <a:avLst/>
          </a:prstGeom>
        </p:spPr>
      </p:pic>
      <p:pic>
        <p:nvPicPr>
          <p:cNvPr id="95" name="Image 94" descr="Une image contenant texte, jouet, poupée&#10;&#10;Description générée automatiquement">
            <a:extLst>
              <a:ext uri="{FF2B5EF4-FFF2-40B4-BE49-F238E27FC236}">
                <a16:creationId xmlns:a16="http://schemas.microsoft.com/office/drawing/2014/main" id="{E193D9F4-503B-4553-A95A-8967A68CC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.622%" t="8.823%" r="7.121%" b="6.896%"/>
          <a:stretch/>
        </p:blipFill>
        <p:spPr>
          <a:xfrm>
            <a:off x="8648115" y="2902429"/>
            <a:ext cx="1454159" cy="1240470"/>
          </a:xfrm>
          <a:prstGeom prst="rect">
            <a:avLst/>
          </a:prstGeom>
        </p:spPr>
      </p:pic>
      <p:pic>
        <p:nvPicPr>
          <p:cNvPr id="96" name="Image 95" descr="Une image contenant jouet, poupée, graphiques vectoriels&#10;&#10;Description générée automatiquement">
            <a:extLst>
              <a:ext uri="{FF2B5EF4-FFF2-40B4-BE49-F238E27FC236}">
                <a16:creationId xmlns:a16="http://schemas.microsoft.com/office/drawing/2014/main" id="{937E8676-6F4A-4888-AC51-99ADFDC539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35" y="3942837"/>
            <a:ext cx="1849510" cy="1316043"/>
          </a:xfrm>
          <a:prstGeom prst="rect">
            <a:avLst/>
          </a:prstGeom>
        </p:spPr>
      </p:pic>
      <p:grpSp>
        <p:nvGrpSpPr>
          <p:cNvPr id="77" name="3">
            <a:extLst>
              <a:ext uri="{FF2B5EF4-FFF2-40B4-BE49-F238E27FC236}">
                <a16:creationId xmlns:a16="http://schemas.microsoft.com/office/drawing/2014/main" id="{F387A484-1927-4484-AD21-FA59E0F9F35B}"/>
              </a:ext>
            </a:extLst>
          </p:cNvPr>
          <p:cNvGrpSpPr>
            <a:grpSpLocks/>
          </p:cNvGrpSpPr>
          <p:nvPr/>
        </p:nvGrpSpPr>
        <p:grpSpPr bwMode="auto">
          <a:xfrm>
            <a:off x="9777826" y="3321534"/>
            <a:ext cx="1015200" cy="1015200"/>
            <a:chOff x="6013587" y="1060471"/>
            <a:chExt cx="2167072" cy="1461177"/>
          </a:xfrm>
          <a:solidFill>
            <a:srgbClr val="0C99BC"/>
          </a:solidFill>
        </p:grpSpPr>
        <p:sp>
          <p:nvSpPr>
            <p:cNvPr id="78" name="rond rouge">
              <a:extLst>
                <a:ext uri="{FF2B5EF4-FFF2-40B4-BE49-F238E27FC236}">
                  <a16:creationId xmlns:a16="http://schemas.microsoft.com/office/drawing/2014/main" id="{299E525D-182C-48A7-869C-3870637A4102}"/>
                </a:ext>
              </a:extLst>
            </p:cNvPr>
            <p:cNvSpPr/>
            <p:nvPr/>
          </p:nvSpPr>
          <p:spPr>
            <a:xfrm>
              <a:off x="6013587" y="1060471"/>
              <a:ext cx="2167072" cy="146117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79" name="? bleu">
              <a:extLst>
                <a:ext uri="{FF2B5EF4-FFF2-40B4-BE49-F238E27FC236}">
                  <a16:creationId xmlns:a16="http://schemas.microsoft.com/office/drawing/2014/main" id="{0A99787C-1951-4EFA-B8F5-70B772DDD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863" y="1103994"/>
              <a:ext cx="848766" cy="96141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%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%"/>
                </a:lnSpc>
                <a:spcBef>
                  <a:spcPct val="0%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</p:grpSp>
      <p:grpSp>
        <p:nvGrpSpPr>
          <p:cNvPr id="91" name="2">
            <a:extLst>
              <a:ext uri="{FF2B5EF4-FFF2-40B4-BE49-F238E27FC236}">
                <a16:creationId xmlns:a16="http://schemas.microsoft.com/office/drawing/2014/main" id="{10FD7663-53A3-4CA1-85FF-94B5C4D4486A}"/>
              </a:ext>
            </a:extLst>
          </p:cNvPr>
          <p:cNvGrpSpPr>
            <a:grpSpLocks/>
          </p:cNvGrpSpPr>
          <p:nvPr/>
        </p:nvGrpSpPr>
        <p:grpSpPr bwMode="auto">
          <a:xfrm>
            <a:off x="6250546" y="3321534"/>
            <a:ext cx="1015200" cy="1015200"/>
            <a:chOff x="5993379" y="1048565"/>
            <a:chExt cx="2218131" cy="1475217"/>
          </a:xfrm>
          <a:solidFill>
            <a:srgbClr val="0C99BC"/>
          </a:solidFill>
        </p:grpSpPr>
        <p:sp>
          <p:nvSpPr>
            <p:cNvPr id="92" name="rond rouge">
              <a:extLst>
                <a:ext uri="{FF2B5EF4-FFF2-40B4-BE49-F238E27FC236}">
                  <a16:creationId xmlns:a16="http://schemas.microsoft.com/office/drawing/2014/main" id="{8B210D6E-7126-42AF-A656-220984A4A37F}"/>
                </a:ext>
              </a:extLst>
            </p:cNvPr>
            <p:cNvSpPr/>
            <p:nvPr/>
          </p:nvSpPr>
          <p:spPr>
            <a:xfrm>
              <a:off x="5993379" y="1048565"/>
              <a:ext cx="2218131" cy="147521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93" name="? bleu">
              <a:extLst>
                <a:ext uri="{FF2B5EF4-FFF2-40B4-BE49-F238E27FC236}">
                  <a16:creationId xmlns:a16="http://schemas.microsoft.com/office/drawing/2014/main" id="{7E94FC3E-B2AC-4C2F-A8E2-7EF4A9E21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1822" y="1125209"/>
              <a:ext cx="755996" cy="120754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%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%"/>
                </a:lnSpc>
                <a:spcBef>
                  <a:spcPct val="0%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BFE41E46-EDA5-48C9-9129-EFFD11E8823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pic>
        <p:nvPicPr>
          <p:cNvPr id="27" name="Picture 33">
            <a:hlinkClick r:id="rId6" action="ppaction://hlinksldjump"/>
            <a:extLst>
              <a:ext uri="{FF2B5EF4-FFF2-40B4-BE49-F238E27FC236}">
                <a16:creationId xmlns:a16="http://schemas.microsoft.com/office/drawing/2014/main" id="{30C8E3AA-5496-4643-B886-08EA44427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BA7C5367-9619-49CA-89E3-481BEF5C2495}"/>
              </a:ext>
            </a:extLst>
          </p:cNvPr>
          <p:cNvGrpSpPr/>
          <p:nvPr/>
        </p:nvGrpSpPr>
        <p:grpSpPr>
          <a:xfrm>
            <a:off x="130385" y="1745995"/>
            <a:ext cx="1047026" cy="1415152"/>
            <a:chOff x="130385" y="1745995"/>
            <a:chExt cx="1047026" cy="1415152"/>
          </a:xfrm>
        </p:grpSpPr>
        <p:pic>
          <p:nvPicPr>
            <p:cNvPr id="32" name="Image 31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ACB7D3AC-709B-4A8A-8B5F-39F63561B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127" y="1745995"/>
              <a:ext cx="867353" cy="1107375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6F8871BC-CC2F-4EA7-BB74-D22F6E011E63}"/>
                </a:ext>
              </a:extLst>
            </p:cNvPr>
            <p:cNvSpPr txBox="1"/>
            <p:nvPr/>
          </p:nvSpPr>
          <p:spPr>
            <a:xfrm>
              <a:off x="130385" y="2853370"/>
              <a:ext cx="10470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>
                  <a:solidFill>
                    <a:srgbClr val="0C99BC"/>
                  </a:solidFill>
                  <a:latin typeface="Candara" panose="020E0502030303020204" pitchFamily="34" charset="0"/>
                </a:rPr>
                <a:t>Ecole</a:t>
              </a:r>
            </a:p>
          </p:txBody>
        </p:sp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id="{40490FE9-E07D-421F-9E08-D33A4A3E71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1" y="3328664"/>
            <a:ext cx="1030430" cy="112640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8392AC1-659E-4E4E-B5E6-6102DE3AD3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7" y="4608422"/>
            <a:ext cx="1314450" cy="1341763"/>
          </a:xfrm>
          <a:prstGeom prst="rect">
            <a:avLst/>
          </a:prstGeom>
        </p:spPr>
      </p:pic>
      <p:pic>
        <p:nvPicPr>
          <p:cNvPr id="39" name="Image 5">
            <a:extLst>
              <a:ext uri="{FF2B5EF4-FFF2-40B4-BE49-F238E27FC236}">
                <a16:creationId xmlns:a16="http://schemas.microsoft.com/office/drawing/2014/main" id="{FE7BA9FB-5733-45AA-93CA-E2FDA795FE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.594%"/>
          <a:stretch/>
        </p:blipFill>
        <p:spPr bwMode="auto">
          <a:xfrm>
            <a:off x="5494062" y="3815942"/>
            <a:ext cx="1160738" cy="96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40" name="Image 39" descr="Une image contenant jouet, poupée, graphiques vectoriels&#10;&#10;Description générée automatiquement">
            <a:extLst>
              <a:ext uri="{FF2B5EF4-FFF2-40B4-BE49-F238E27FC236}">
                <a16:creationId xmlns:a16="http://schemas.microsoft.com/office/drawing/2014/main" id="{56260460-5170-4BF3-A5F9-B0F647A8EA3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793" y="3891864"/>
            <a:ext cx="1170045" cy="832561"/>
          </a:xfrm>
          <a:prstGeom prst="rect">
            <a:avLst/>
          </a:prstGeom>
        </p:spPr>
      </p:pic>
      <p:pic>
        <p:nvPicPr>
          <p:cNvPr id="36" name="Image 1">
            <a:extLst>
              <a:ext uri="{FF2B5EF4-FFF2-40B4-BE49-F238E27FC236}">
                <a16:creationId xmlns:a16="http://schemas.microsoft.com/office/drawing/2014/main" id="{6D1DF48D-5EBD-4F86-A978-76C5749962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851" y="2861532"/>
            <a:ext cx="1513582" cy="245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grpSp>
        <p:nvGrpSpPr>
          <p:cNvPr id="88" name="1">
            <a:extLst>
              <a:ext uri="{FF2B5EF4-FFF2-40B4-BE49-F238E27FC236}">
                <a16:creationId xmlns:a16="http://schemas.microsoft.com/office/drawing/2014/main" id="{EB7F6B63-01A3-4F7A-A144-150EF29C27A5}"/>
              </a:ext>
            </a:extLst>
          </p:cNvPr>
          <p:cNvGrpSpPr>
            <a:grpSpLocks/>
          </p:cNvGrpSpPr>
          <p:nvPr/>
        </p:nvGrpSpPr>
        <p:grpSpPr bwMode="auto">
          <a:xfrm>
            <a:off x="2419097" y="3321534"/>
            <a:ext cx="1015200" cy="1015200"/>
            <a:chOff x="5993381" y="1048567"/>
            <a:chExt cx="2075936" cy="1467692"/>
          </a:xfrm>
          <a:solidFill>
            <a:srgbClr val="0C99BC"/>
          </a:solidFill>
        </p:grpSpPr>
        <p:sp>
          <p:nvSpPr>
            <p:cNvPr id="89" name="rond rouge">
              <a:extLst>
                <a:ext uri="{FF2B5EF4-FFF2-40B4-BE49-F238E27FC236}">
                  <a16:creationId xmlns:a16="http://schemas.microsoft.com/office/drawing/2014/main" id="{2AE52443-A34F-4401-A582-5C4A9ABACC6B}"/>
                </a:ext>
              </a:extLst>
            </p:cNvPr>
            <p:cNvSpPr/>
            <p:nvPr/>
          </p:nvSpPr>
          <p:spPr>
            <a:xfrm>
              <a:off x="5993381" y="1048567"/>
              <a:ext cx="2075936" cy="1467692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90" name="? bleu">
              <a:extLst>
                <a:ext uri="{FF2B5EF4-FFF2-40B4-BE49-F238E27FC236}">
                  <a16:creationId xmlns:a16="http://schemas.microsoft.com/office/drawing/2014/main" id="{5742D2EB-AF91-4E2E-A0B4-6BDC39308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5826" y="1084687"/>
              <a:ext cx="950943" cy="12013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%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%"/>
                </a:lnSpc>
                <a:spcBef>
                  <a:spcPct val="0%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</p:grpSp>
      <p:pic>
        <p:nvPicPr>
          <p:cNvPr id="38" name="Image 37" descr="Une image contenant jouet, poupée&#10;&#10;Description générée automatiquement">
            <a:extLst>
              <a:ext uri="{FF2B5EF4-FFF2-40B4-BE49-F238E27FC236}">
                <a16:creationId xmlns:a16="http://schemas.microsoft.com/office/drawing/2014/main" id="{5B76AA9E-EF08-40D5-8C67-89EEF49B9D7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8309">
            <a:off x="2199222" y="3670019"/>
            <a:ext cx="794163" cy="121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3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2" grpId="0" animBg="1"/>
      <p:bldP spid="70" grpId="0"/>
      <p:bldP spid="71" grpId="0" animBg="1"/>
      <p:bldP spid="72" grpId="0" animBg="1"/>
      <p:bldP spid="73" grpId="0" animBg="1"/>
      <p:bldP spid="83" grpId="0"/>
      <p:bldP spid="84" grpId="0"/>
      <p:bldP spid="85" grpId="0"/>
    </p:bldLst>
  </p:timing>
</p:sld>
</file>

<file path=ppt/slides/slide16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5"/>
            <a:ext cx="9601199" cy="5937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32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carnet sentinelle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3">
            <a:hlinkClick r:id="rId2" action="ppaction://hlinksldjump"/>
            <a:extLst>
              <a:ext uri="{FF2B5EF4-FFF2-40B4-BE49-F238E27FC236}">
                <a16:creationId xmlns:a16="http://schemas.microsoft.com/office/drawing/2014/main" id="{FBD75F90-0340-4E5B-BA0E-65924B3BF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6CCA803-AD28-4474-BCE8-F38BA310F27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1B6182-EB2B-4760-9C10-5C056C9870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6" y="1631596"/>
            <a:ext cx="4269664" cy="2574357"/>
          </a:xfrm>
          <a:prstGeom prst="rect">
            <a:avLst/>
          </a:prstGeom>
        </p:spPr>
      </p:pic>
      <p:sp>
        <p:nvSpPr>
          <p:cNvPr id="14" name="Rectangle à coins arrondis 28">
            <a:extLst>
              <a:ext uri="{FF2B5EF4-FFF2-40B4-BE49-F238E27FC236}">
                <a16:creationId xmlns:a16="http://schemas.microsoft.com/office/drawing/2014/main" id="{B6FF2171-65A5-4DF8-A573-D1434E05F836}"/>
              </a:ext>
            </a:extLst>
          </p:cNvPr>
          <p:cNvSpPr/>
          <p:nvPr/>
        </p:nvSpPr>
        <p:spPr>
          <a:xfrm>
            <a:off x="1675670" y="4382553"/>
            <a:ext cx="9678129" cy="1898642"/>
          </a:xfrm>
          <a:prstGeom prst="roundRect">
            <a:avLst/>
          </a:prstGeom>
          <a:solidFill>
            <a:schemeClr val="accent1">
              <a:lumMod val="20%"/>
              <a:lumOff val="80%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%"/>
              </a:prst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just" defTabSz="91440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%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14DA6EA-D306-4079-BD02-8B0F68105936}"/>
              </a:ext>
            </a:extLst>
          </p:cNvPr>
          <p:cNvSpPr txBox="1"/>
          <p:nvPr/>
        </p:nvSpPr>
        <p:spPr>
          <a:xfrm>
            <a:off x="6199124" y="1729692"/>
            <a:ext cx="515467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b="1" dirty="0">
                <a:latin typeface="Calibri" panose="020F0502020204030204" pitchFamily="34" charset="0"/>
              </a:rPr>
              <a:t>Journal</a:t>
            </a:r>
            <a:r>
              <a:rPr kumimoji="0" lang="fr-FR" sz="2000" b="1" i="0" u="none" strike="noStrike" kern="1200" cap="none" spc="0" normalizeH="0" baseline="0%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de bord </a:t>
            </a:r>
            <a:r>
              <a:rPr kumimoji="0" lang="fr-FR" sz="2000" i="0" u="none" strike="noStrike" kern="1200" cap="none" spc="0" normalizeH="0" baseline="0%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 la surveillance de la qualité de l’air,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%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Contient des </a:t>
            </a:r>
            <a:r>
              <a:rPr kumimoji="0" lang="fr-FR" sz="2000" b="1" i="0" u="none" strike="noStrike" kern="1200" cap="none" spc="0" normalizeH="0" baseline="0%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jeux</a:t>
            </a:r>
            <a:r>
              <a:rPr kumimoji="0" lang="fr-FR" sz="2000" b="0" i="0" u="none" strike="noStrike" kern="1200" cap="none" spc="0" normalizeH="0" baseline="0%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fr-FR" sz="2000" b="1" i="0" u="none" strike="noStrike" kern="1200" cap="none" spc="0" normalizeH="0" baseline="0%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exercices</a:t>
            </a:r>
            <a:r>
              <a:rPr kumimoji="0" lang="fr-FR" sz="2000" b="0" i="0" u="none" strike="noStrike" kern="1200" cap="none" spc="0" normalizeH="0" baseline="0%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fr-FR" sz="2000" b="1" i="0" u="none" strike="noStrike" kern="1200" cap="none" spc="0" normalizeH="0" baseline="0%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expériences</a:t>
            </a:r>
            <a:r>
              <a:rPr kumimoji="0" lang="fr-FR" sz="2000" b="0" i="0" u="none" strike="noStrike" kern="1200" cap="none" spc="0" normalizeH="0" baseline="0%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notes où mettre des </a:t>
            </a:r>
            <a:r>
              <a:rPr kumimoji="0" lang="fr-FR" sz="2000" b="1" i="0" u="none" strike="noStrike" kern="1200" cap="none" spc="0" normalizeH="0" baseline="0%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observations,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%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Outil pour </a:t>
            </a:r>
            <a:r>
              <a:rPr kumimoji="0" lang="fr-FR" sz="2000" b="1" i="0" u="none" strike="noStrike" kern="1200" cap="none" spc="0" normalizeH="0" baseline="0%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préparer un projet avec la classe.  </a:t>
            </a:r>
          </a:p>
          <a:p>
            <a:pPr marL="0" marR="0" lvl="0" indent="0" algn="just" defTabSz="91440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%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5528B10-A1B5-4F4B-AA70-0C9472E1E788}"/>
              </a:ext>
            </a:extLst>
          </p:cNvPr>
          <p:cNvSpPr txBox="1"/>
          <p:nvPr/>
        </p:nvSpPr>
        <p:spPr>
          <a:xfrm>
            <a:off x="1675671" y="4444338"/>
            <a:ext cx="5592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%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Il peut être utiliser :</a:t>
            </a:r>
            <a:endParaRPr kumimoji="0" lang="fr-FR" sz="1800" i="0" u="none" strike="noStrike" kern="1200" cap="none" spc="0" normalizeH="0" baseline="0%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0D393C0-34F8-4B88-9C0C-B08FBEBB92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76" y="4911556"/>
            <a:ext cx="997838" cy="1415219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1C50839B-4AFE-485B-BD23-4AE75F88754C}"/>
              </a:ext>
            </a:extLst>
          </p:cNvPr>
          <p:cNvGrpSpPr/>
          <p:nvPr/>
        </p:nvGrpSpPr>
        <p:grpSpPr>
          <a:xfrm>
            <a:off x="6199124" y="4679271"/>
            <a:ext cx="1338469" cy="1631107"/>
            <a:chOff x="4128861" y="6827608"/>
            <a:chExt cx="1338469" cy="163110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F274866-81DE-4DEA-89AD-D105FD1E7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8861" y="6827608"/>
              <a:ext cx="1338469" cy="1631107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AEC4EBA-F58D-448C-B8DA-C2B9C7708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057" y="7537423"/>
              <a:ext cx="629004" cy="892108"/>
            </a:xfrm>
            <a:prstGeom prst="rect">
              <a:avLst/>
            </a:prstGeom>
          </p:spPr>
        </p:pic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EF57EC97-1024-4C05-A8D2-19A95B2A5FC1}"/>
              </a:ext>
            </a:extLst>
          </p:cNvPr>
          <p:cNvSpPr txBox="1"/>
          <p:nvPr/>
        </p:nvSpPr>
        <p:spPr>
          <a:xfrm>
            <a:off x="2829666" y="4984143"/>
            <a:ext cx="2437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%" noProof="0" dirty="0">
                <a:ln>
                  <a:noFill/>
                </a:ln>
                <a:solidFill>
                  <a:srgbClr val="0C99B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 classe pendant l’animation, </a:t>
            </a:r>
            <a:r>
              <a:rPr kumimoji="0" lang="fr-FR" sz="2000" b="1" i="0" u="none" strike="noStrike" kern="1200" cap="none" spc="0" normalizeH="0" baseline="0%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pour des jeux et des exercices.</a:t>
            </a:r>
            <a:endParaRPr kumimoji="0" lang="fr-FR" sz="1800" b="1" i="0" u="none" strike="noStrike" kern="1200" cap="none" spc="0" normalizeH="0" baseline="0%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5127332-83B9-44A7-AD1D-AF3860FFE3FE}"/>
              </a:ext>
            </a:extLst>
          </p:cNvPr>
          <p:cNvSpPr txBox="1"/>
          <p:nvPr/>
        </p:nvSpPr>
        <p:spPr>
          <a:xfrm>
            <a:off x="7455037" y="5019868"/>
            <a:ext cx="2911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%" noProof="0" dirty="0">
                <a:ln>
                  <a:noFill/>
                </a:ln>
                <a:solidFill>
                  <a:srgbClr val="0C99B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Hors animation, </a:t>
            </a:r>
            <a:r>
              <a:rPr kumimoji="0" lang="fr-FR" sz="2000" b="1" i="0" u="none" strike="noStrike" kern="1200" cap="none" spc="0" normalizeH="0" baseline="0%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avec ton enseignant en classe ou à la maison.</a:t>
            </a:r>
            <a:endParaRPr kumimoji="0" lang="fr-FR" sz="1800" b="1" i="0" u="none" strike="noStrike" kern="1200" cap="none" spc="0" normalizeH="0" baseline="0%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B25A742-F5EE-4836-A4F4-745441D05C5B}"/>
              </a:ext>
            </a:extLst>
          </p:cNvPr>
          <p:cNvGrpSpPr/>
          <p:nvPr/>
        </p:nvGrpSpPr>
        <p:grpSpPr>
          <a:xfrm>
            <a:off x="130385" y="1745995"/>
            <a:ext cx="1047026" cy="1415152"/>
            <a:chOff x="130385" y="1745995"/>
            <a:chExt cx="1047026" cy="1415152"/>
          </a:xfrm>
        </p:grpSpPr>
        <p:pic>
          <p:nvPicPr>
            <p:cNvPr id="26" name="Image 25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E8DB7A88-93A9-4C28-9540-68E612F97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127" y="1745995"/>
              <a:ext cx="867353" cy="1107375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BCAC7513-B853-48AB-8241-0F41E332B6E8}"/>
                </a:ext>
              </a:extLst>
            </p:cNvPr>
            <p:cNvSpPr txBox="1"/>
            <p:nvPr/>
          </p:nvSpPr>
          <p:spPr>
            <a:xfrm>
              <a:off x="130385" y="2853370"/>
              <a:ext cx="10470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>
                  <a:solidFill>
                    <a:srgbClr val="0C99BC"/>
                  </a:solidFill>
                  <a:latin typeface="Candara" panose="020E0502030303020204" pitchFamily="34" charset="0"/>
                </a:rPr>
                <a:t>Ecole</a:t>
              </a:r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0684D168-B639-4F5F-9E71-5B9723D23C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1" y="3328664"/>
            <a:ext cx="1030430" cy="112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00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586" y="363984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07419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Appuyer le programme </a:t>
            </a:r>
            <a:r>
              <a:rPr lang="fr-FR" sz="36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 aère-toi » d’Atmo </a:t>
            </a:r>
            <a:r>
              <a:rPr lang="fr-FR" sz="36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avec les supports L’Air et Moi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 41">
            <a:extLst>
              <a:ext uri="{FF2B5EF4-FFF2-40B4-BE49-F238E27FC236}">
                <a16:creationId xmlns:a16="http://schemas.microsoft.com/office/drawing/2014/main" id="{39A4F786-64AE-4685-80FD-E0D5D221BA8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pic>
        <p:nvPicPr>
          <p:cNvPr id="45" name="Picture 33">
            <a:hlinkClick r:id="rId3" action="ppaction://hlinksldjump"/>
            <a:extLst>
              <a:ext uri="{FF2B5EF4-FFF2-40B4-BE49-F238E27FC236}">
                <a16:creationId xmlns:a16="http://schemas.microsoft.com/office/drawing/2014/main" id="{9FBBB93E-8B89-4C38-9E91-0AB5C7752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2A0E45B-0A69-455A-8CB0-D177250FFF6C}"/>
              </a:ext>
            </a:extLst>
          </p:cNvPr>
          <p:cNvSpPr txBox="1"/>
          <p:nvPr/>
        </p:nvSpPr>
        <p:spPr>
          <a:xfrm>
            <a:off x="1752587" y="1536174"/>
            <a:ext cx="9601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i="0" u="sng" dirty="0">
                <a:solidFill>
                  <a:srgbClr val="0C99BC"/>
                </a:solidFill>
                <a:effectLst/>
              </a:rPr>
              <a:t>Mission d’Atmo</a:t>
            </a:r>
            <a:r>
              <a:rPr lang="fr-FR" b="1" i="0" dirty="0">
                <a:solidFill>
                  <a:srgbClr val="0C99BC"/>
                </a:solidFill>
                <a:effectLst/>
              </a:rPr>
              <a:t>: </a:t>
            </a:r>
            <a:r>
              <a:rPr lang="fr-FR" b="1" i="0" dirty="0">
                <a:solidFill>
                  <a:srgbClr val="4A4A49"/>
                </a:solidFill>
                <a:effectLst/>
              </a:rPr>
              <a:t>Informer et sensibiliser les occupants sur la surveillance de la qualité de l’air intérieur dans les établissements recevant du public (ERP).</a:t>
            </a:r>
            <a:endParaRPr lang="fr-FR" sz="1400" b="0" i="0" dirty="0">
              <a:solidFill>
                <a:srgbClr val="4A4A49"/>
              </a:solidFill>
              <a:effectLst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0441EF1-DE77-4538-A388-93D8C4BFC8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.916%" t="12.145%" r="11.5%" b="22.399%"/>
          <a:stretch/>
        </p:blipFill>
        <p:spPr>
          <a:xfrm>
            <a:off x="1752555" y="3783649"/>
            <a:ext cx="4416328" cy="2517602"/>
          </a:xfrm>
          <a:prstGeom prst="roundRect">
            <a:avLst>
              <a:gd name="adj" fmla="val 8594"/>
            </a:avLst>
          </a:prstGeom>
          <a:solidFill>
            <a:srgbClr val="FFFFFF">
              <a:shade val="85%"/>
            </a:srgbClr>
          </a:solidFill>
          <a:ln>
            <a:noFill/>
          </a:ln>
          <a:effectLst>
            <a:reflection blurRad="12700" stA="38%" endPos="28%" dist="5000" dir="5400000" sy="-100%" algn="bl" rotWithShape="0"/>
          </a:effectLst>
        </p:spPr>
      </p:pic>
      <p:grpSp>
        <p:nvGrpSpPr>
          <p:cNvPr id="48" name="Groupe 47">
            <a:extLst>
              <a:ext uri="{FF2B5EF4-FFF2-40B4-BE49-F238E27FC236}">
                <a16:creationId xmlns:a16="http://schemas.microsoft.com/office/drawing/2014/main" id="{6B8A211B-739B-48C2-B628-85C89F5105A4}"/>
              </a:ext>
            </a:extLst>
          </p:cNvPr>
          <p:cNvGrpSpPr/>
          <p:nvPr/>
        </p:nvGrpSpPr>
        <p:grpSpPr>
          <a:xfrm rot="354798">
            <a:off x="6711601" y="3987891"/>
            <a:ext cx="4515726" cy="1745909"/>
            <a:chOff x="8712895" y="1206008"/>
            <a:chExt cx="2431699" cy="484680"/>
          </a:xfrm>
          <a:solidFill>
            <a:schemeClr val="accent1"/>
          </a:solidFill>
        </p:grpSpPr>
        <p:sp>
          <p:nvSpPr>
            <p:cNvPr id="49" name="Ellipse 3">
              <a:extLst>
                <a:ext uri="{FF2B5EF4-FFF2-40B4-BE49-F238E27FC236}">
                  <a16:creationId xmlns:a16="http://schemas.microsoft.com/office/drawing/2014/main" id="{B20BB77B-B58A-473C-B63E-C2D8C4640FF9}"/>
                </a:ext>
              </a:extLst>
            </p:cNvPr>
            <p:cNvSpPr/>
            <p:nvPr/>
          </p:nvSpPr>
          <p:spPr bwMode="auto">
            <a:xfrm>
              <a:off x="8712895" y="1206008"/>
              <a:ext cx="2431699" cy="484680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05E64E8F-8F23-4B7B-900F-A09F88A73B63}"/>
                </a:ext>
              </a:extLst>
            </p:cNvPr>
            <p:cNvSpPr txBox="1"/>
            <p:nvPr/>
          </p:nvSpPr>
          <p:spPr>
            <a:xfrm>
              <a:off x="8793221" y="1287670"/>
              <a:ext cx="2296571" cy="33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L’Air et Moi apportera </a:t>
              </a:r>
              <a:r>
                <a:rPr lang="fr-FR" dirty="0">
                  <a:solidFill>
                    <a:schemeClr val="bg1"/>
                  </a:solidFill>
                </a:rPr>
                <a:t>l’aspect</a:t>
              </a:r>
              <a:r>
                <a:rPr lang="fr-FR" b="0" i="0" dirty="0">
                  <a:solidFill>
                    <a:schemeClr val="bg1"/>
                  </a:solidFill>
                  <a:effectLst/>
                </a:rPr>
                <a:t> sensibilisation avec des outils et une méthodologie afin de faire passer des messages clairs et rendre les élèves acteurs.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470CDDE-95B8-49B8-822A-6ADA86DD1D2B}"/>
              </a:ext>
            </a:extLst>
          </p:cNvPr>
          <p:cNvGrpSpPr/>
          <p:nvPr/>
        </p:nvGrpSpPr>
        <p:grpSpPr>
          <a:xfrm>
            <a:off x="1752555" y="2316006"/>
            <a:ext cx="9601199" cy="1345627"/>
            <a:chOff x="1752555" y="2344918"/>
            <a:chExt cx="9601199" cy="1340803"/>
          </a:xfrm>
        </p:grpSpPr>
        <p:sp>
          <p:nvSpPr>
            <p:cNvPr id="51" name="Rectangle à coins arrondis 28">
              <a:extLst>
                <a:ext uri="{FF2B5EF4-FFF2-40B4-BE49-F238E27FC236}">
                  <a16:creationId xmlns:a16="http://schemas.microsoft.com/office/drawing/2014/main" id="{97F26C28-7FC6-41FD-9120-AF3A2A44C9B2}"/>
                </a:ext>
              </a:extLst>
            </p:cNvPr>
            <p:cNvSpPr/>
            <p:nvPr/>
          </p:nvSpPr>
          <p:spPr>
            <a:xfrm>
              <a:off x="1752555" y="2344918"/>
              <a:ext cx="9601199" cy="1340803"/>
            </a:xfrm>
            <a:prstGeom prst="roundRect">
              <a:avLst/>
            </a:prstGeom>
            <a:noFill/>
            <a:ln w="38100" cap="flat" cmpd="sng" algn="ctr">
              <a:solidFill>
                <a:srgbClr val="0C99B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%" g="0%" b="0%"/>
            </a:lnRef>
            <a:fillRef idx="0">
              <a:scrgbClr r="0%" g="0%" b="0%"/>
            </a:fillRef>
            <a:effectRef idx="0">
              <a:scrgbClr r="0%" g="0%" b="0%"/>
            </a:effectRef>
            <a:fontRef idx="minor">
              <a:schemeClr val="accent1"/>
            </a:fontRef>
          </p:style>
          <p:txBody>
            <a:bodyPr lIns="121917" tIns="60958" rIns="121917" bIns="60958" anchor="ctr"/>
            <a:lstStyle/>
            <a:p>
              <a:pPr marL="0" marR="0" lvl="0" indent="0" algn="just" defTabSz="914400" rtl="0" eaLnBrk="0" fontAlgn="base" latinLnBrk="0" hangingPunct="0">
                <a:lnSpc>
                  <a:spcPct val="100%"/>
                </a:lnSpc>
                <a:spcBef>
                  <a:spcPct val="0%"/>
                </a:spcBef>
                <a:spcAft>
                  <a:spcPct val="0%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%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4E0A1878-A891-4930-8B9F-E8E237E4C8DB}"/>
                </a:ext>
              </a:extLst>
            </p:cNvPr>
            <p:cNvSpPr txBox="1"/>
            <p:nvPr/>
          </p:nvSpPr>
          <p:spPr>
            <a:xfrm>
              <a:off x="1952624" y="2436208"/>
              <a:ext cx="9231284" cy="1165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i="0" dirty="0">
                  <a:solidFill>
                    <a:srgbClr val="0C99BC"/>
                  </a:solidFill>
                  <a:effectLst/>
                </a:rPr>
                <a:t>Objectifs : </a:t>
              </a:r>
            </a:p>
            <a:p>
              <a:endParaRPr lang="fr-FR" sz="600" b="1" i="0" dirty="0">
                <a:solidFill>
                  <a:srgbClr val="0C99BC"/>
                </a:solidFill>
                <a:effectLst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b="1" i="0" dirty="0">
                  <a:solidFill>
                    <a:srgbClr val="4A4A49"/>
                  </a:solidFill>
                  <a:effectLst/>
                </a:rPr>
                <a:t>Identifier les origines </a:t>
              </a:r>
              <a:r>
                <a:rPr lang="fr-FR" sz="1600" i="0" dirty="0">
                  <a:solidFill>
                    <a:srgbClr val="4A4A49"/>
                  </a:solidFill>
                  <a:effectLst/>
                </a:rPr>
                <a:t>et</a:t>
              </a:r>
              <a:r>
                <a:rPr lang="fr-FR" sz="1600" b="1" i="0" dirty="0">
                  <a:solidFill>
                    <a:srgbClr val="4A4A49"/>
                  </a:solidFill>
                  <a:effectLst/>
                </a:rPr>
                <a:t> les impacts </a:t>
              </a:r>
              <a:r>
                <a:rPr lang="fr-FR" sz="1600" i="0" dirty="0">
                  <a:solidFill>
                    <a:srgbClr val="4A4A49"/>
                  </a:solidFill>
                  <a:effectLst/>
                </a:rPr>
                <a:t>de la </a:t>
              </a:r>
              <a:r>
                <a:rPr lang="fr-FR" sz="1600" b="1" i="0" dirty="0">
                  <a:solidFill>
                    <a:srgbClr val="4A4A49"/>
                  </a:solidFill>
                  <a:effectLst/>
                </a:rPr>
                <a:t>pollution de l’air intérieur,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b="1" i="0" dirty="0">
                  <a:solidFill>
                    <a:srgbClr val="4A4A49"/>
                  </a:solidFill>
                  <a:effectLst/>
                </a:rPr>
                <a:t>Définir </a:t>
              </a:r>
              <a:r>
                <a:rPr lang="fr-FR" sz="1600" i="0" dirty="0">
                  <a:solidFill>
                    <a:srgbClr val="4A4A49"/>
                  </a:solidFill>
                  <a:effectLst/>
                </a:rPr>
                <a:t>avec les élèves un </a:t>
              </a:r>
              <a:r>
                <a:rPr lang="fr-FR" sz="1600" b="1" i="0" dirty="0">
                  <a:solidFill>
                    <a:srgbClr val="4A4A49"/>
                  </a:solidFill>
                  <a:effectLst/>
                </a:rPr>
                <a:t>plan d’actions à mener </a:t>
              </a:r>
              <a:r>
                <a:rPr lang="fr-FR" sz="1600" i="0" dirty="0">
                  <a:solidFill>
                    <a:srgbClr val="4A4A49"/>
                  </a:solidFill>
                  <a:effectLst/>
                </a:rPr>
                <a:t>en faveur de la </a:t>
              </a:r>
              <a:r>
                <a:rPr lang="fr-FR" sz="1600" b="1" i="0" dirty="0">
                  <a:solidFill>
                    <a:srgbClr val="4A4A49"/>
                  </a:solidFill>
                  <a:effectLst/>
                </a:rPr>
                <a:t>qualité de l’air intérieur des classes,</a:t>
              </a:r>
              <a:endParaRPr lang="fr-FR" sz="1600" b="0" i="0" dirty="0">
                <a:solidFill>
                  <a:srgbClr val="4A4A49"/>
                </a:solidFill>
                <a:effectLst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fr-FR" sz="1600" b="1" i="0" dirty="0">
                  <a:solidFill>
                    <a:srgbClr val="4A4A49"/>
                  </a:solidFill>
                  <a:effectLst/>
                </a:rPr>
                <a:t>Aider à identifier les axes d’amélioration</a:t>
              </a:r>
              <a:r>
                <a:rPr lang="fr-FR" sz="1600" b="1" dirty="0">
                  <a:solidFill>
                    <a:srgbClr val="4A4A49"/>
                  </a:solidFill>
                </a:rPr>
                <a:t>.</a:t>
              </a:r>
              <a:endParaRPr lang="fr-FR" sz="1600" b="0" i="0" dirty="0">
                <a:solidFill>
                  <a:srgbClr val="4A4A49"/>
                </a:solidFill>
                <a:effectLst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1F6AA36D-B1E9-4BC5-9990-2E19EAD884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" y="1921503"/>
            <a:ext cx="1141552" cy="58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86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18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EB70453-D4EB-4AB0-BD8F-2FD8DDDFD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598" y="385530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F159A38-81DF-442C-95C0-393F3C964C2A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941AB7C5-0F44-49C6-A125-276FDA845369}"/>
              </a:ext>
            </a:extLst>
          </p:cNvPr>
          <p:cNvSpPr txBox="1">
            <a:spLocks/>
          </p:cNvSpPr>
          <p:nvPr/>
        </p:nvSpPr>
        <p:spPr>
          <a:xfrm>
            <a:off x="1752602" y="385529"/>
            <a:ext cx="9601200" cy="14713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%"/>
              </a:lnSpc>
              <a:spcBef>
                <a:spcPct val="0%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Accompagner les enseignants et les animateurs pour le </a:t>
            </a:r>
            <a:r>
              <a:rPr lang="fr-FR" sz="36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montage de séquences pédagogiques</a:t>
            </a:r>
            <a:r>
              <a:rPr lang="fr-FR" sz="3600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fr-FR" sz="3600" b="1" dirty="0">
              <a:solidFill>
                <a:srgbClr val="0C99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1AF8509-DF2E-4C2F-987F-5686861AFABA}"/>
              </a:ext>
            </a:extLst>
          </p:cNvPr>
          <p:cNvCxnSpPr>
            <a:cxnSpLocks/>
          </p:cNvCxnSpPr>
          <p:nvPr/>
        </p:nvCxnSpPr>
        <p:spPr>
          <a:xfrm>
            <a:off x="1314450" y="1424218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3">
            <a:hlinkClick r:id="rId2" action="ppaction://hlinksldjump"/>
            <a:extLst>
              <a:ext uri="{FF2B5EF4-FFF2-40B4-BE49-F238E27FC236}">
                <a16:creationId xmlns:a16="http://schemas.microsoft.com/office/drawing/2014/main" id="{133ABC9E-33E7-4987-A1FC-A9DE2CAB3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F2D24D1-7311-4AF2-A6B9-63156C054B8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pic>
        <p:nvPicPr>
          <p:cNvPr id="3" name="Image 2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40110FC9-6037-4B9B-962B-E4BCE59F1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22" y="1818444"/>
            <a:ext cx="7439807" cy="322111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52593" y="5001085"/>
            <a:ext cx="9601199" cy="10216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Accompagner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les enseignants et les classes qui veulent construire un projet pédagogique sur le thème de la préservation de l’environnement, du développement durable,</a:t>
            </a:r>
          </a:p>
          <a:p>
            <a:pPr marL="342900" indent="-342900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Enrichir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compléter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les cours à travers des animations adaptées sur demande.</a:t>
            </a:r>
          </a:p>
        </p:txBody>
      </p:sp>
      <p:pic>
        <p:nvPicPr>
          <p:cNvPr id="10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A0262EFE-7B89-430F-9630-D16E7D4F2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8938">
            <a:off x="10264298" y="5498824"/>
            <a:ext cx="736867" cy="67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3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 animBg="1"/>
    </p:bldLst>
  </p:timing>
</p:sld>
</file>

<file path=ppt/slides/slide19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EB70453-D4EB-4AB0-BD8F-2FD8DDDFD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598" y="385530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F159A38-81DF-442C-95C0-393F3C964C2A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941AB7C5-0F44-49C6-A125-276FDA845369}"/>
              </a:ext>
            </a:extLst>
          </p:cNvPr>
          <p:cNvSpPr txBox="1">
            <a:spLocks/>
          </p:cNvSpPr>
          <p:nvPr/>
        </p:nvSpPr>
        <p:spPr>
          <a:xfrm>
            <a:off x="1752602" y="385529"/>
            <a:ext cx="9601200" cy="14713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%"/>
              </a:lnSpc>
              <a:spcBef>
                <a:spcPct val="0%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Accompagner les enseignants et les animateurs pour le </a:t>
            </a:r>
            <a:r>
              <a:rPr lang="fr-FR" sz="36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montage de séquences pédagogiques</a:t>
            </a:r>
            <a:endParaRPr lang="fr-FR" sz="3600" dirty="0">
              <a:solidFill>
                <a:srgbClr val="0C99BC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3600" b="1" dirty="0">
              <a:solidFill>
                <a:srgbClr val="0C99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1AF8509-DF2E-4C2F-987F-5686861AFABA}"/>
              </a:ext>
            </a:extLst>
          </p:cNvPr>
          <p:cNvCxnSpPr>
            <a:cxnSpLocks/>
          </p:cNvCxnSpPr>
          <p:nvPr/>
        </p:nvCxnSpPr>
        <p:spPr>
          <a:xfrm>
            <a:off x="1314450" y="1424218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3">
            <a:hlinkClick r:id="rId2" action="ppaction://hlinksldjump"/>
            <a:extLst>
              <a:ext uri="{FF2B5EF4-FFF2-40B4-BE49-F238E27FC236}">
                <a16:creationId xmlns:a16="http://schemas.microsoft.com/office/drawing/2014/main" id="{133ABC9E-33E7-4987-A1FC-A9DE2CAB3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F2D24D1-7311-4AF2-A6B9-63156C054B8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DF02AF44-61F5-4828-9CCE-E14B09BF85D0}"/>
              </a:ext>
            </a:extLst>
          </p:cNvPr>
          <p:cNvGrpSpPr/>
          <p:nvPr/>
        </p:nvGrpSpPr>
        <p:grpSpPr>
          <a:xfrm rot="204589">
            <a:off x="8220869" y="1670209"/>
            <a:ext cx="2900137" cy="611884"/>
            <a:chOff x="1736201" y="3229286"/>
            <a:chExt cx="3556000" cy="1981905"/>
          </a:xfrm>
          <a:solidFill>
            <a:srgbClr val="0C99BC"/>
          </a:solidFill>
        </p:grpSpPr>
        <p:sp>
          <p:nvSpPr>
            <p:cNvPr id="21" name="Ellipse 3">
              <a:extLst>
                <a:ext uri="{FF2B5EF4-FFF2-40B4-BE49-F238E27FC236}">
                  <a16:creationId xmlns:a16="http://schemas.microsoft.com/office/drawing/2014/main" id="{6BFF7AC4-59D2-44C6-A73C-F69776265F08}"/>
                </a:ext>
              </a:extLst>
            </p:cNvPr>
            <p:cNvSpPr/>
            <p:nvPr/>
          </p:nvSpPr>
          <p:spPr bwMode="auto">
            <a:xfrm>
              <a:off x="1736201" y="3229286"/>
              <a:ext cx="3556000" cy="198190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00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0B66A2C-D23D-4406-B11D-F1AD5D957C86}"/>
                </a:ext>
              </a:extLst>
            </p:cNvPr>
            <p:cNvSpPr txBox="1"/>
            <p:nvPr/>
          </p:nvSpPr>
          <p:spPr>
            <a:xfrm>
              <a:off x="1831509" y="3490756"/>
              <a:ext cx="3360202" cy="1229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  <a:spcAft>
                  <a:spcPts val="0"/>
                </a:spcAft>
              </a:pPr>
              <a:r>
                <a:rPr lang="fr-FR" sz="2000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Du </a:t>
              </a:r>
              <a:r>
                <a:rPr lang="fr-FR" sz="2000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sur-mesure !</a:t>
              </a:r>
            </a:p>
          </p:txBody>
        </p:sp>
      </p:grpSp>
      <p:pic>
        <p:nvPicPr>
          <p:cNvPr id="12" name="Image 5">
            <a:extLst>
              <a:ext uri="{FF2B5EF4-FFF2-40B4-BE49-F238E27FC236}">
                <a16:creationId xmlns:a16="http://schemas.microsoft.com/office/drawing/2014/main" id="{F119021D-8D41-4A89-8A95-02ED24B31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691" y="1278309"/>
            <a:ext cx="2334611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5B97135-741F-4FEE-B716-22904CE1213E}"/>
              </a:ext>
            </a:extLst>
          </p:cNvPr>
          <p:cNvSpPr txBox="1"/>
          <p:nvPr/>
        </p:nvSpPr>
        <p:spPr>
          <a:xfrm>
            <a:off x="4722919" y="2367798"/>
            <a:ext cx="6630878" cy="1487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15%"/>
              </a:lnSpc>
              <a:spcAft>
                <a:spcPts val="0"/>
              </a:spcAft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Nos séquences pédagogiques sont :</a:t>
            </a:r>
          </a:p>
          <a:p>
            <a:pPr marL="285750" indent="-285750" algn="just">
              <a:lnSpc>
                <a:spcPct val="115%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conçues en lien avec le 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 scolaire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285750" indent="-285750" algn="just">
              <a:lnSpc>
                <a:spcPct val="115%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peuvent être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adaptables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selon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les matières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, à la 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demande des enseignants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5407441-34EB-49BE-921B-7BDFB24ABF86}"/>
              </a:ext>
            </a:extLst>
          </p:cNvPr>
          <p:cNvGrpSpPr/>
          <p:nvPr/>
        </p:nvGrpSpPr>
        <p:grpSpPr>
          <a:xfrm>
            <a:off x="5304290" y="4122984"/>
            <a:ext cx="2155158" cy="486052"/>
            <a:chOff x="6658253" y="4287917"/>
            <a:chExt cx="4154750" cy="2322897"/>
          </a:xfrm>
          <a:solidFill>
            <a:srgbClr val="0C99BC"/>
          </a:solidFill>
        </p:grpSpPr>
        <p:sp>
          <p:nvSpPr>
            <p:cNvPr id="23" name="Ellipse 3">
              <a:extLst>
                <a:ext uri="{FF2B5EF4-FFF2-40B4-BE49-F238E27FC236}">
                  <a16:creationId xmlns:a16="http://schemas.microsoft.com/office/drawing/2014/main" id="{BE5915A3-463D-4A51-B5E0-3A093EDBF6DA}"/>
                </a:ext>
              </a:extLst>
            </p:cNvPr>
            <p:cNvSpPr/>
            <p:nvPr/>
          </p:nvSpPr>
          <p:spPr bwMode="auto">
            <a:xfrm>
              <a:off x="6658253" y="4287917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2E6B475-BB42-43F9-B284-B8884E442BA9}"/>
                </a:ext>
              </a:extLst>
            </p:cNvPr>
            <p:cNvSpPr txBox="1"/>
            <p:nvPr/>
          </p:nvSpPr>
          <p:spPr>
            <a:xfrm>
              <a:off x="6957627" y="4485743"/>
              <a:ext cx="3556001" cy="187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  <a:spcAft>
                  <a:spcPts val="0"/>
                </a:spcAft>
              </a:pPr>
              <a:r>
                <a:rPr lang="fr-FR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Avec quel outil ?</a:t>
              </a: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F11DE048-BFB4-4A39-A76E-55FA2E35C334}"/>
              </a:ext>
            </a:extLst>
          </p:cNvPr>
          <p:cNvSpPr txBox="1"/>
          <p:nvPr/>
        </p:nvSpPr>
        <p:spPr>
          <a:xfrm>
            <a:off x="3891280" y="4802073"/>
            <a:ext cx="4917439" cy="11249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4%"/>
              </a:lnSpc>
            </a:pP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guides pédagogiques L’Air et Moi</a:t>
            </a:r>
          </a:p>
          <a:p>
            <a:pPr algn="ctr">
              <a:lnSpc>
                <a:spcPct val="114%"/>
              </a:lnSpc>
            </a:pP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cahier d’accompagnement d’Atmo</a:t>
            </a:r>
            <a:endParaRPr lang="fr-FR" sz="2000" b="1" dirty="0">
              <a:solidFill>
                <a:srgbClr val="0C99BC"/>
              </a:solidFill>
            </a:endParaRPr>
          </a:p>
          <a:p>
            <a:pPr algn="ctr">
              <a:lnSpc>
                <a:spcPct val="114%"/>
              </a:lnSpc>
            </a:pP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6" name="Plus">
            <a:hlinkClick r:id="rId6" action="ppaction://hlinksldjump"/>
            <a:extLst>
              <a:ext uri="{FF2B5EF4-FFF2-40B4-BE49-F238E27FC236}">
                <a16:creationId xmlns:a16="http://schemas.microsoft.com/office/drawing/2014/main" id="{8D58C708-79E0-446F-8A2D-5EC1FB5E4D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907" y="4845737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27" name="Plus">
            <a:hlinkClick r:id="rId8" action="ppaction://hlinksldjump"/>
            <a:extLst>
              <a:ext uri="{FF2B5EF4-FFF2-40B4-BE49-F238E27FC236}">
                <a16:creationId xmlns:a16="http://schemas.microsoft.com/office/drawing/2014/main" id="{78F67ED0-8AD5-4BF7-96B1-1797CFE7F8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849" y="5386366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CD65681-0872-467F-A152-095B2B39D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" y="1921503"/>
            <a:ext cx="1141552" cy="58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9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25" grpId="0"/>
    </p:bldLst>
  </p:timing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5"/>
            <a:ext cx="9601199" cy="5937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32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Qu’est-ce- que </a:t>
            </a:r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L’Air et Moi </a:t>
            </a:r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texte, intérieur, pièce, chambre à coucher&#10;&#10;Description générée automatiquement">
            <a:extLst>
              <a:ext uri="{FF2B5EF4-FFF2-40B4-BE49-F238E27FC236}">
                <a16:creationId xmlns:a16="http://schemas.microsoft.com/office/drawing/2014/main" id="{1096D97D-A8CF-4441-8F36-90250F5DA0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.959%" r="27.527%"/>
          <a:stretch/>
        </p:blipFill>
        <p:spPr>
          <a:xfrm>
            <a:off x="7667624" y="1431246"/>
            <a:ext cx="3686175" cy="486999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2F53519-8B3E-4F43-97DF-2489296B6F57}"/>
              </a:ext>
            </a:extLst>
          </p:cNvPr>
          <p:cNvSpPr txBox="1"/>
          <p:nvPr/>
        </p:nvSpPr>
        <p:spPr>
          <a:xfrm>
            <a:off x="1752599" y="5602411"/>
            <a:ext cx="5915024" cy="400110"/>
          </a:xfrm>
          <a:prstGeom prst="rect">
            <a:avLst/>
          </a:prstGeom>
          <a:solidFill>
            <a:srgbClr val="0C99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tout l’attrait du programme L’Air et Moi.</a:t>
            </a:r>
            <a:endParaRPr lang="fr-FR" sz="20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2D3838F-35D4-4BF6-A7BC-B550F45DFBC4}"/>
              </a:ext>
            </a:extLst>
          </p:cNvPr>
          <p:cNvSpPr txBox="1"/>
          <p:nvPr/>
        </p:nvSpPr>
        <p:spPr>
          <a:xfrm>
            <a:off x="1752599" y="1611232"/>
            <a:ext cx="59150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i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 Engager les enfants, les jeunes et les adultes à agir en faveur de l’air dès aujourd’hui et pour demain. »</a:t>
            </a:r>
            <a:endParaRPr lang="fr-FR" sz="2200" b="1" i="1" dirty="0">
              <a:solidFill>
                <a:srgbClr val="0C99BC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75B6489-AA02-4FAB-902F-39481C6E4F8A}"/>
              </a:ext>
            </a:extLst>
          </p:cNvPr>
          <p:cNvSpPr txBox="1"/>
          <p:nvPr/>
        </p:nvSpPr>
        <p:spPr>
          <a:xfrm>
            <a:off x="1752599" y="3053675"/>
            <a:ext cx="5915024" cy="21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Inviter le jeune à </a:t>
            </a:r>
            <a:r>
              <a:rPr lang="fr-FR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réfléchir</a:t>
            </a: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dans un </a:t>
            </a:r>
            <a:r>
              <a:rPr lang="fr-FR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projet</a:t>
            </a: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concret,</a:t>
            </a:r>
          </a:p>
          <a:p>
            <a:pPr marL="34290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L’aider à </a:t>
            </a:r>
            <a:r>
              <a:rPr lang="fr-FR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développer son esprit critique</a:t>
            </a: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34290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L’encourager à </a:t>
            </a:r>
            <a:r>
              <a:rPr lang="fr-FR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proposer des actions </a:t>
            </a: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FR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prendre des initiatives</a:t>
            </a: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34290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Accompagner les enseignants et les animateurs pour le </a:t>
            </a:r>
            <a:r>
              <a:rPr lang="fr-FR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montage de séquences pédagogiques</a:t>
            </a: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B8C5814-E09C-40BF-92B4-B2A4947529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076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9" grpId="0"/>
      <p:bldP spid="10" grpId="0"/>
    </p:bldLst>
  </p:timing>
</p:sld>
</file>

<file path=ppt/slides/slide20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5"/>
            <a:ext cx="9601199" cy="5937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32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guides pédagogiques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BAF7783E-3DCD-4AC4-9531-6D1016310135}"/>
              </a:ext>
            </a:extLst>
          </p:cNvPr>
          <p:cNvSpPr txBox="1"/>
          <p:nvPr/>
        </p:nvSpPr>
        <p:spPr>
          <a:xfrm>
            <a:off x="5151090" y="1503691"/>
            <a:ext cx="6202709" cy="1826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%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Accompagnent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l’enseignant ou l’animateur dans 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l’utilisation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 diaporamas,</a:t>
            </a:r>
          </a:p>
          <a:p>
            <a:pPr marL="342900" indent="-342900" algn="just">
              <a:lnSpc>
                <a:spcPct val="114%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Constituent un 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 d’emploi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supports, des contenus scientifiques, définitions, chiffres clés, conseils pédagogiques.</a:t>
            </a:r>
            <a:endParaRPr lang="fr-FR" sz="2000" dirty="0">
              <a:latin typeface="Calibri" panose="020F0502020204030204" pitchFamily="34" charset="0"/>
              <a:ea typeface="MS Mincho"/>
              <a:cs typeface="Calibri" panose="020F050202020403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7270140-8B7A-4592-AC59-CE9BD066B318}"/>
              </a:ext>
            </a:extLst>
          </p:cNvPr>
          <p:cNvGrpSpPr/>
          <p:nvPr/>
        </p:nvGrpSpPr>
        <p:grpSpPr>
          <a:xfrm rot="21163824">
            <a:off x="6059260" y="4046547"/>
            <a:ext cx="4386369" cy="1758895"/>
            <a:chOff x="6658252" y="4287916"/>
            <a:chExt cx="4154750" cy="2322897"/>
          </a:xfrm>
          <a:solidFill>
            <a:srgbClr val="B5E3ED"/>
          </a:solidFill>
        </p:grpSpPr>
        <p:sp>
          <p:nvSpPr>
            <p:cNvPr id="11" name="Ellipse 3">
              <a:extLst>
                <a:ext uri="{FF2B5EF4-FFF2-40B4-BE49-F238E27FC236}">
                  <a16:creationId xmlns:a16="http://schemas.microsoft.com/office/drawing/2014/main" id="{A10B9C12-A10F-4036-8551-F762A587F740}"/>
                </a:ext>
              </a:extLst>
            </p:cNvPr>
            <p:cNvSpPr/>
            <p:nvPr/>
          </p:nvSpPr>
          <p:spPr bwMode="auto">
            <a:xfrm>
              <a:off x="6658252" y="4287916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ED6E62"/>
            </a:solidFill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38A1736-F6CE-49C2-BA7C-142E4E12E83E}"/>
                </a:ext>
              </a:extLst>
            </p:cNvPr>
            <p:cNvSpPr txBox="1"/>
            <p:nvPr/>
          </p:nvSpPr>
          <p:spPr>
            <a:xfrm>
              <a:off x="6963173" y="4403909"/>
              <a:ext cx="3556000" cy="1969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</a:pPr>
              <a:r>
                <a:rPr lang="fr-FR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On y trouve :</a:t>
              </a:r>
            </a:p>
            <a:p>
              <a:pPr marL="285750" indent="-285750">
                <a:lnSpc>
                  <a:spcPct val="115%"/>
                </a:lnSpc>
                <a:buFont typeface="Arial" panose="020B0604020202020204" pitchFamily="34" charset="0"/>
                <a:buChar char="•"/>
              </a:pPr>
              <a:r>
                <a:rPr lang="fr-FR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 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récapitulatif des réponses </a:t>
              </a:r>
              <a:r>
                <a:rPr lang="fr-FR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aux questions posées dans le diaporama </a:t>
              </a:r>
            </a:p>
            <a:p>
              <a:pPr marL="285750" indent="-285750">
                <a:lnSpc>
                  <a:spcPct val="115%"/>
                </a:lnSpc>
                <a:buFont typeface="Arial" panose="020B0604020202020204" pitchFamily="34" charset="0"/>
                <a:buChar char="•"/>
              </a:pPr>
              <a:r>
                <a:rPr lang="fr-FR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l’endroit où cliquer pour découvrir une bonne réponse.</a:t>
              </a:r>
              <a:endParaRPr lang="fr-F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4DAC0DF9-1626-4F5F-B11D-C4E3468C5DE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03692"/>
            <a:ext cx="3398490" cy="4797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33">
            <a:hlinkClick r:id="rId3" action="ppaction://hlinksldjump"/>
            <a:extLst>
              <a:ext uri="{FF2B5EF4-FFF2-40B4-BE49-F238E27FC236}">
                <a16:creationId xmlns:a16="http://schemas.microsoft.com/office/drawing/2014/main" id="{5F57D26D-F898-4905-9885-A4D98CE7E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3164736-3105-4820-9543-D578428B6B5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FD0298-240B-456E-A9FA-929751948E55}"/>
              </a:ext>
            </a:extLst>
          </p:cNvPr>
          <p:cNvGrpSpPr/>
          <p:nvPr/>
        </p:nvGrpSpPr>
        <p:grpSpPr>
          <a:xfrm>
            <a:off x="130385" y="1745995"/>
            <a:ext cx="1047026" cy="1415152"/>
            <a:chOff x="130385" y="1745995"/>
            <a:chExt cx="1047026" cy="1415152"/>
          </a:xfrm>
        </p:grpSpPr>
        <p:pic>
          <p:nvPicPr>
            <p:cNvPr id="20" name="Image 19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0460D69B-2092-4294-8DCA-200676141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127" y="1745995"/>
              <a:ext cx="867353" cy="1107375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2699543-572C-434A-998E-76CF0C770F40}"/>
                </a:ext>
              </a:extLst>
            </p:cNvPr>
            <p:cNvSpPr txBox="1"/>
            <p:nvPr/>
          </p:nvSpPr>
          <p:spPr>
            <a:xfrm>
              <a:off x="130385" y="2853370"/>
              <a:ext cx="10470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>
                  <a:solidFill>
                    <a:srgbClr val="0C99BC"/>
                  </a:solidFill>
                  <a:latin typeface="Candara" panose="020E0502030303020204" pitchFamily="34" charset="0"/>
                </a:rPr>
                <a:t>Ecole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879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1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5"/>
            <a:ext cx="9601199" cy="5937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32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cahier d’accompagnement d’Atmo</a:t>
            </a:r>
            <a:endParaRPr lang="fr-FR" sz="4000" b="1" dirty="0">
              <a:solidFill>
                <a:srgbClr val="0C99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3">
            <a:hlinkClick r:id="rId2" action="ppaction://hlinksldjump"/>
            <a:extLst>
              <a:ext uri="{FF2B5EF4-FFF2-40B4-BE49-F238E27FC236}">
                <a16:creationId xmlns:a16="http://schemas.microsoft.com/office/drawing/2014/main" id="{5F57D26D-F898-4905-9885-A4D98CE7E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3164736-3105-4820-9543-D578428B6B5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AB064AB-354E-4028-9875-E73616986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" y="1921503"/>
            <a:ext cx="1141552" cy="580133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E368848-88F3-44E3-AB33-B1D631096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549753"/>
            <a:ext cx="4116465" cy="480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B00812D-8DED-4584-9C9E-E86A60A3A72C}"/>
              </a:ext>
            </a:extLst>
          </p:cNvPr>
          <p:cNvSpPr txBox="1"/>
          <p:nvPr/>
        </p:nvSpPr>
        <p:spPr>
          <a:xfrm>
            <a:off x="5869063" y="3137443"/>
            <a:ext cx="54847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/>
              <a:t>Aide à utiliser </a:t>
            </a:r>
            <a:r>
              <a:rPr lang="fr-FR" sz="2000" b="1" dirty="0">
                <a:solidFill>
                  <a:srgbClr val="0C99BC"/>
                </a:solidFill>
              </a:rPr>
              <a:t>le jeu « deviens un </a:t>
            </a:r>
            <a:r>
              <a:rPr lang="fr-FR" sz="2000" b="1" dirty="0" err="1">
                <a:solidFill>
                  <a:srgbClr val="0C99BC"/>
                </a:solidFill>
              </a:rPr>
              <a:t>exp’Air</a:t>
            </a:r>
            <a:r>
              <a:rPr lang="fr-FR" sz="2000" b="1" dirty="0">
                <a:solidFill>
                  <a:srgbClr val="0C99BC"/>
                </a:solidFill>
              </a:rPr>
              <a:t> »</a:t>
            </a:r>
            <a:r>
              <a:rPr lang="fr-FR" sz="2000" dirty="0">
                <a:solidFill>
                  <a:srgbClr val="0C99BC"/>
                </a:solidFill>
              </a:rPr>
              <a:t>, </a:t>
            </a:r>
            <a:r>
              <a:rPr lang="fr-FR" sz="2000" dirty="0"/>
              <a:t>l’outil pédagogique sur la qualité de l’air,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dirty="0"/>
              <a:t>Explique la démarche de chacune des </a:t>
            </a:r>
            <a:r>
              <a:rPr lang="fr-FR" sz="2000" b="1" dirty="0">
                <a:solidFill>
                  <a:srgbClr val="0C99BC"/>
                </a:solidFill>
              </a:rPr>
              <a:t>missions</a:t>
            </a:r>
            <a:r>
              <a:rPr lang="fr-FR" sz="2000" dirty="0"/>
              <a:t>, détaille chaque activité et propose des activités complémentaires.</a:t>
            </a:r>
          </a:p>
        </p:txBody>
      </p:sp>
    </p:spTree>
    <p:extLst>
      <p:ext uri="{BB962C8B-B14F-4D97-AF65-F5344CB8AC3E}">
        <p14:creationId xmlns:p14="http://schemas.microsoft.com/office/powerpoint/2010/main" val="1581599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5"/>
            <a:ext cx="9601199" cy="5937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32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outils pédagogiques </a:t>
            </a:r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L’Air et Moi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A34688C9-E923-461E-8AA5-6AF4B2DAA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.903%" t="5.251%"/>
          <a:stretch/>
        </p:blipFill>
        <p:spPr>
          <a:xfrm>
            <a:off x="1756723" y="1454621"/>
            <a:ext cx="5611813" cy="3970820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BE2A5BDA-FA2E-4045-998C-9503485481E1}"/>
              </a:ext>
            </a:extLst>
          </p:cNvPr>
          <p:cNvGrpSpPr/>
          <p:nvPr/>
        </p:nvGrpSpPr>
        <p:grpSpPr>
          <a:xfrm rot="21163824">
            <a:off x="2793795" y="5024179"/>
            <a:ext cx="4304013" cy="1153410"/>
            <a:chOff x="6658252" y="4287916"/>
            <a:chExt cx="4154750" cy="2322897"/>
          </a:xfrm>
          <a:solidFill>
            <a:srgbClr val="56C5F2"/>
          </a:solidFill>
        </p:grpSpPr>
        <p:sp>
          <p:nvSpPr>
            <p:cNvPr id="12" name="Ellipse 3">
              <a:extLst>
                <a:ext uri="{FF2B5EF4-FFF2-40B4-BE49-F238E27FC236}">
                  <a16:creationId xmlns:a16="http://schemas.microsoft.com/office/drawing/2014/main" id="{7022F29E-A705-4C17-A916-DB03B1703106}"/>
                </a:ext>
              </a:extLst>
            </p:cNvPr>
            <p:cNvSpPr/>
            <p:nvPr/>
          </p:nvSpPr>
          <p:spPr bwMode="auto">
            <a:xfrm>
              <a:off x="6658252" y="4287916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B748CFA-10B9-40DF-B8B5-86AABC6AFCF1}"/>
                </a:ext>
              </a:extLst>
            </p:cNvPr>
            <p:cNvSpPr txBox="1"/>
            <p:nvPr/>
          </p:nvSpPr>
          <p:spPr>
            <a:xfrm>
              <a:off x="6956764" y="4547371"/>
              <a:ext cx="3555999" cy="1859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FR" sz="1800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Ces outils sont adaptables :</a:t>
              </a:r>
            </a:p>
            <a:p>
              <a:pPr marL="285750" lvl="0" indent="-285750" algn="just">
                <a:buFont typeface="Arial" panose="020B0604020202020204" pitchFamily="34" charset="0"/>
                <a:buChar char="•"/>
              </a:pPr>
              <a:r>
                <a:rPr lang="fr-FR" sz="1800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aux </a:t>
              </a:r>
              <a:r>
                <a:rPr lang="fr-FR" sz="1800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écoles, collèges et lycées, </a:t>
              </a:r>
            </a:p>
            <a:p>
              <a:pPr marL="285750" lvl="0" indent="-285750" algn="just">
                <a:buFont typeface="Arial" panose="020B0604020202020204" pitchFamily="34" charset="0"/>
                <a:buChar char="•"/>
              </a:pPr>
              <a:r>
                <a:rPr lang="fr-FR" sz="1800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aux</a:t>
              </a:r>
              <a:r>
                <a:rPr lang="fr-FR" sz="1800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 besoins de connaissances.</a:t>
              </a: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13CE710B-24CD-41E6-AD3B-164D04642055}"/>
              </a:ext>
            </a:extLst>
          </p:cNvPr>
          <p:cNvSpPr txBox="1"/>
          <p:nvPr/>
        </p:nvSpPr>
        <p:spPr>
          <a:xfrm>
            <a:off x="7471718" y="1667981"/>
            <a:ext cx="3886204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%"/>
              </a:lnSpc>
            </a:pP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Le programme L’Air et Moi se compose d’un </a:t>
            </a:r>
            <a:r>
              <a:rPr lang="fr-FR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ensemble d’outils pédagogiques interactifs, illustrés </a:t>
            </a: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fr-FR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amusants :</a:t>
            </a:r>
            <a:endParaRPr lang="fr-FR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7C98F25-2C02-43D5-A478-D0FC6FAAED4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E71AB54-9799-40FF-ABCA-D581D7B6C843}"/>
              </a:ext>
            </a:extLst>
          </p:cNvPr>
          <p:cNvSpPr txBox="1"/>
          <p:nvPr/>
        </p:nvSpPr>
        <p:spPr>
          <a:xfrm>
            <a:off x="7467596" y="3115749"/>
            <a:ext cx="3886204" cy="2600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Diaporamas animés,</a:t>
            </a:r>
          </a:p>
          <a:p>
            <a:pPr marL="342900" lvl="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Quiz,</a:t>
            </a:r>
          </a:p>
          <a:p>
            <a:pPr marL="342900" lvl="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Vidéos,</a:t>
            </a:r>
          </a:p>
          <a:p>
            <a:pPr marL="342900" lvl="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Guides pédagogiques </a:t>
            </a:r>
            <a:r>
              <a:rPr lang="fr-FR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regroupant des compléments d'information, chiffres-clefs, définitions et conseils pédagogiques, </a:t>
            </a:r>
          </a:p>
          <a:p>
            <a:pPr marL="342900" lvl="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Travaux pratiques.</a:t>
            </a:r>
            <a:endParaRPr lang="fr-FR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lus">
            <a:hlinkClick r:id="rId4" action="ppaction://hlinksldjump"/>
            <a:extLst>
              <a:ext uri="{FF2B5EF4-FFF2-40B4-BE49-F238E27FC236}">
                <a16:creationId xmlns:a16="http://schemas.microsoft.com/office/drawing/2014/main" id="{9FA15267-E423-4BBB-972F-488A8C518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258" y="3098440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16" name="Plus">
            <a:hlinkClick r:id="rId6" action="ppaction://hlinksldjump"/>
            <a:extLst>
              <a:ext uri="{FF2B5EF4-FFF2-40B4-BE49-F238E27FC236}">
                <a16:creationId xmlns:a16="http://schemas.microsoft.com/office/drawing/2014/main" id="{66D626F6-E1A4-4FEA-806C-CA82521EB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71" y="3408781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17" name="Plus">
            <a:hlinkClick r:id="rId7" action="ppaction://hlinksldjump"/>
            <a:extLst>
              <a:ext uri="{FF2B5EF4-FFF2-40B4-BE49-F238E27FC236}">
                <a16:creationId xmlns:a16="http://schemas.microsoft.com/office/drawing/2014/main" id="{6C92CBD9-A7B2-4C76-B477-E4FA0C2D2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782" y="3741513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18" name="Plus">
            <a:hlinkClick r:id="rId8" action="ppaction://hlinksldjump"/>
            <a:extLst>
              <a:ext uri="{FF2B5EF4-FFF2-40B4-BE49-F238E27FC236}">
                <a16:creationId xmlns:a16="http://schemas.microsoft.com/office/drawing/2014/main" id="{58B7FE5F-6021-4E28-B90B-FE0F0FD4A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430" y="4990787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19" name="Plus">
            <a:hlinkClick r:id="rId9" action="ppaction://hlinksldjump"/>
            <a:extLst>
              <a:ext uri="{FF2B5EF4-FFF2-40B4-BE49-F238E27FC236}">
                <a16:creationId xmlns:a16="http://schemas.microsoft.com/office/drawing/2014/main" id="{65ADDDF3-78E5-49A9-8A9F-4860EED42F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116" y="5353592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8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0" grpId="0"/>
    </p:bldLst>
  </p:timing>
</p:sld>
</file>

<file path=ppt/slides/slide2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BCD1FBC5-C740-4197-9589-8542B87A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5"/>
            <a:ext cx="9601199" cy="5937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64A9A5FF-C61F-4EC4-ACB6-8D6FD1554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31904"/>
            <a:ext cx="9601200" cy="132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sz="36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outils pédagogiques, </a:t>
            </a:r>
            <a:r>
              <a:rPr lang="fr-FR" sz="36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fruits de la collaboration entre la </a:t>
            </a:r>
            <a:r>
              <a:rPr lang="fr-FR" sz="36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Fédération L’Air et Moi </a:t>
            </a:r>
            <a:r>
              <a:rPr lang="fr-FR" sz="36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FR" sz="36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Atmo Sud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A27CB3A4-4F8E-4E16-AB3C-B9CDC3590D07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53" y="2216471"/>
            <a:ext cx="4205331" cy="4163066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851759" y="1535947"/>
            <a:ext cx="9494808" cy="6764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15%"/>
              </a:lnSpc>
              <a:spcAft>
                <a:spcPts val="0"/>
              </a:spcAft>
            </a:pPr>
            <a:r>
              <a:rPr lang="fr-FR" sz="1700" dirty="0"/>
              <a:t>Ils sont le résultat de concertation et de co-construction avec </a:t>
            </a:r>
            <a:r>
              <a:rPr lang="fr-FR" sz="1700" b="1" dirty="0"/>
              <a:t>3 comités </a:t>
            </a:r>
            <a:r>
              <a:rPr lang="fr-FR" sz="1700" dirty="0"/>
              <a:t>:</a:t>
            </a:r>
            <a:r>
              <a:rPr lang="fr-FR" sz="1700" dirty="0">
                <a:solidFill>
                  <a:srgbClr val="FBB42C"/>
                </a:solidFill>
              </a:rPr>
              <a:t> </a:t>
            </a:r>
          </a:p>
          <a:p>
            <a:pPr algn="just">
              <a:lnSpc>
                <a:spcPct val="115%"/>
              </a:lnSpc>
              <a:spcAft>
                <a:spcPts val="0"/>
              </a:spcAft>
            </a:pPr>
            <a:r>
              <a:rPr lang="fr-FR" sz="1700" b="1" dirty="0">
                <a:solidFill>
                  <a:srgbClr val="FBB42C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les enseignants </a:t>
            </a:r>
            <a:r>
              <a:rPr lang="fr-FR" sz="17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(comité pédagogique), </a:t>
            </a:r>
            <a:r>
              <a:rPr lang="fr-FR" sz="1700" b="1" dirty="0">
                <a:solidFill>
                  <a:srgbClr val="EC207A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les experts </a:t>
            </a:r>
            <a:r>
              <a:rPr lang="fr-FR" sz="17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(comité scientifique), </a:t>
            </a:r>
            <a:r>
              <a:rPr lang="fr-FR" sz="1700" b="1" dirty="0">
                <a:solidFill>
                  <a:srgbClr val="68C9D5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les enfants </a:t>
            </a:r>
            <a:r>
              <a:rPr lang="fr-FR" sz="17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(comité utilisateur).</a:t>
            </a:r>
            <a:endParaRPr lang="fr-FR" sz="1700" b="1" dirty="0">
              <a:solidFill>
                <a:schemeClr val="tx1"/>
              </a:solidFill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22" name="Zone de texte 2"/>
          <p:cNvSpPr txBox="1">
            <a:spLocks noChangeArrowheads="1"/>
          </p:cNvSpPr>
          <p:nvPr/>
        </p:nvSpPr>
        <p:spPr bwMode="auto">
          <a:xfrm>
            <a:off x="7724367" y="2508346"/>
            <a:ext cx="3154335" cy="10627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%"/>
              </a:lnSpc>
              <a:spcAft>
                <a:spcPts val="1000"/>
              </a:spcAft>
            </a:pPr>
            <a:r>
              <a:rPr lang="fr-FR" sz="1300" b="1" dirty="0">
                <a:solidFill>
                  <a:srgbClr val="FFC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Un comité pédagogique </a:t>
            </a:r>
            <a:r>
              <a:rPr lang="fr-FR" sz="1300" b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- composé d’</a:t>
            </a:r>
            <a:r>
              <a:rPr lang="fr-FR" sz="13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enseignants</a:t>
            </a:r>
            <a:r>
              <a:rPr lang="fr-FR" sz="1300" b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 et d’</a:t>
            </a:r>
            <a:r>
              <a:rPr lang="fr-FR" sz="13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experts</a:t>
            </a:r>
            <a:r>
              <a:rPr lang="fr-FR" sz="1300" b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 de la pédagogie</a:t>
            </a:r>
            <a:r>
              <a:rPr lang="fr-FR" sz="13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.</a:t>
            </a:r>
            <a:r>
              <a:rPr lang="fr-FR" sz="1300" b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 </a:t>
            </a:r>
            <a:r>
              <a:rPr lang="fr-FR" sz="13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Objectif</a:t>
            </a:r>
            <a:r>
              <a:rPr lang="fr-FR" sz="1300" b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 : critiquer le choix des mots, le déroulement des activités.</a:t>
            </a:r>
            <a:endParaRPr lang="fr-FR" sz="1300" b="1" dirty="0">
              <a:solidFill>
                <a:srgbClr val="082A75"/>
              </a:solidFill>
              <a:effectLst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23" name="Zone de texte 2"/>
          <p:cNvSpPr txBox="1">
            <a:spLocks noChangeArrowheads="1"/>
          </p:cNvSpPr>
          <p:nvPr/>
        </p:nvSpPr>
        <p:spPr bwMode="auto">
          <a:xfrm>
            <a:off x="8269785" y="4314630"/>
            <a:ext cx="3076782" cy="15476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fr-FR" sz="1300" b="1" dirty="0">
                <a:solidFill>
                  <a:srgbClr val="CC0066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Un comité scientifique</a:t>
            </a:r>
            <a:r>
              <a:rPr lang="fr-FR" sz="13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 - composé d’</a:t>
            </a:r>
            <a:r>
              <a:rPr lang="fr-FR" sz="13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ingénieurs</a:t>
            </a:r>
            <a:r>
              <a:rPr lang="fr-FR" sz="13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 d’Atmo Sud et autres </a:t>
            </a:r>
            <a:r>
              <a:rPr lang="fr-FR" sz="13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experts</a:t>
            </a:r>
            <a:r>
              <a:rPr lang="fr-FR" sz="13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 de la pollution de l’air.</a:t>
            </a:r>
          </a:p>
          <a:p>
            <a:pPr>
              <a:spcAft>
                <a:spcPts val="0"/>
              </a:spcAft>
            </a:pPr>
            <a:r>
              <a:rPr lang="fr-FR" sz="13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Objectif</a:t>
            </a:r>
            <a:r>
              <a:rPr lang="fr-FR" sz="13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 : critiquer les données techniques et scientifiques,  répondre aux questions qui apparaissent après les animations et fournir des compléments d’information.</a:t>
            </a:r>
            <a:endParaRPr lang="fr-FR" sz="1300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15%"/>
              </a:lnSpc>
              <a:spcAft>
                <a:spcPts val="0"/>
              </a:spcAft>
            </a:pPr>
            <a:r>
              <a:rPr lang="fr-FR" sz="1300" b="1" dirty="0">
                <a:solidFill>
                  <a:srgbClr val="082A75"/>
                </a:solidFill>
                <a:effectLst/>
                <a:latin typeface="Bahnschrift" panose="020B0502040204020203" pitchFamily="34" charset="0"/>
                <a:ea typeface="MS Mincho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4" name="Zone de texte 2"/>
          <p:cNvSpPr txBox="1">
            <a:spLocks noChangeArrowheads="1"/>
          </p:cNvSpPr>
          <p:nvPr/>
        </p:nvSpPr>
        <p:spPr bwMode="auto">
          <a:xfrm>
            <a:off x="2268211" y="2767366"/>
            <a:ext cx="3154335" cy="13267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%"/>
              </a:lnSpc>
              <a:spcAft>
                <a:spcPts val="0"/>
              </a:spcAft>
            </a:pPr>
            <a:r>
              <a:rPr lang="fr-FR" sz="1300" b="1" dirty="0">
                <a:solidFill>
                  <a:srgbClr val="00B0F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Un comité d’utilisateurs</a:t>
            </a:r>
            <a:r>
              <a:rPr lang="fr-FR" sz="1300" dirty="0">
                <a:solidFill>
                  <a:srgbClr val="00B0F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 </a:t>
            </a:r>
            <a:r>
              <a:rPr lang="fr-FR" sz="13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- composé d’</a:t>
            </a:r>
            <a:r>
              <a:rPr lang="fr-FR" sz="13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enseignants</a:t>
            </a:r>
            <a:r>
              <a:rPr lang="fr-FR" sz="13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,</a:t>
            </a:r>
            <a:r>
              <a:rPr lang="fr-FR" sz="13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 intervenant, parents</a:t>
            </a:r>
            <a:r>
              <a:rPr lang="fr-FR" sz="13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 et </a:t>
            </a:r>
            <a:r>
              <a:rPr lang="fr-FR" sz="13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enfants</a:t>
            </a:r>
            <a:r>
              <a:rPr lang="fr-FR" sz="13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 qui utilisent nos supports. </a:t>
            </a:r>
          </a:p>
          <a:p>
            <a:pPr>
              <a:lnSpc>
                <a:spcPct val="115%"/>
              </a:lnSpc>
              <a:spcAft>
                <a:spcPts val="0"/>
              </a:spcAft>
            </a:pPr>
            <a:r>
              <a:rPr lang="fr-FR" sz="1300" b="1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Objectif</a:t>
            </a:r>
            <a:r>
              <a:rPr lang="fr-FR" sz="13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ITC Officina Sans Book Regular"/>
              </a:rPr>
              <a:t> : faire part des difficultés rencontrées. </a:t>
            </a:r>
          </a:p>
        </p:txBody>
      </p:sp>
      <p:pic>
        <p:nvPicPr>
          <p:cNvPr id="25" name="Savoir 3">
            <a:extLst>
              <a:ext uri="{FF2B5EF4-FFF2-40B4-BE49-F238E27FC236}">
                <a16:creationId xmlns:a16="http://schemas.microsoft.com/office/drawing/2014/main" id="{38B8D397-9696-45E3-8F22-D71257F0E2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4673" y="2533938"/>
            <a:ext cx="529193" cy="48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26" name="Savoir 2">
            <a:extLst>
              <a:ext uri="{FF2B5EF4-FFF2-40B4-BE49-F238E27FC236}">
                <a16:creationId xmlns:a16="http://schemas.microsoft.com/office/drawing/2014/main" id="{38B8D397-9696-45E3-8F22-D71257F0E2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0138" y="3850886"/>
            <a:ext cx="529193" cy="48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27" name="Savoir 1">
            <a:extLst>
              <a:ext uri="{FF2B5EF4-FFF2-40B4-BE49-F238E27FC236}">
                <a16:creationId xmlns:a16="http://schemas.microsoft.com/office/drawing/2014/main" id="{38B8D397-9696-45E3-8F22-D71257F0E2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86114" y="4166436"/>
            <a:ext cx="529193" cy="48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EA66E14-4254-4F11-8CAF-12D6E0A9BC26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53198B1-95D5-484D-86DE-5003ED3DAD3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E7311083-06C0-4C32-8289-CFB0460EA940}"/>
              </a:ext>
            </a:extLst>
          </p:cNvPr>
          <p:cNvGrpSpPr/>
          <p:nvPr/>
        </p:nvGrpSpPr>
        <p:grpSpPr>
          <a:xfrm rot="21163824">
            <a:off x="940548" y="4896807"/>
            <a:ext cx="3002427" cy="1391230"/>
            <a:chOff x="6658252" y="4287916"/>
            <a:chExt cx="4154750" cy="2322897"/>
          </a:xfrm>
          <a:solidFill>
            <a:srgbClr val="0C99BC"/>
          </a:solidFill>
        </p:grpSpPr>
        <p:sp>
          <p:nvSpPr>
            <p:cNvPr id="31" name="Ellipse 3">
              <a:extLst>
                <a:ext uri="{FF2B5EF4-FFF2-40B4-BE49-F238E27FC236}">
                  <a16:creationId xmlns:a16="http://schemas.microsoft.com/office/drawing/2014/main" id="{443C47A7-73FE-403C-96F9-C6A8589D8D80}"/>
                </a:ext>
              </a:extLst>
            </p:cNvPr>
            <p:cNvSpPr/>
            <p:nvPr/>
          </p:nvSpPr>
          <p:spPr bwMode="auto">
            <a:xfrm>
              <a:off x="6658252" y="4287916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A801C1F6-6662-4F3D-844C-BBC51CF8E98B}"/>
                </a:ext>
              </a:extLst>
            </p:cNvPr>
            <p:cNvSpPr txBox="1"/>
            <p:nvPr/>
          </p:nvSpPr>
          <p:spPr>
            <a:xfrm>
              <a:off x="6956763" y="4475059"/>
              <a:ext cx="3555999" cy="2004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FR" sz="1800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L’Air et Moi HDF </a:t>
              </a:r>
              <a:r>
                <a:rPr lang="fr-FR" sz="1800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aura pour mission </a:t>
              </a:r>
              <a:r>
                <a:rPr lang="fr-FR" sz="1800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d’adapter ces supports aux enjeux de notre région !</a:t>
              </a:r>
            </a:p>
          </p:txBody>
        </p:sp>
      </p:grpSp>
      <p:pic>
        <p:nvPicPr>
          <p:cNvPr id="33" name="Plus">
            <a:hlinkClick r:id="rId5" action="ppaction://hlinksldjump"/>
            <a:extLst>
              <a:ext uri="{FF2B5EF4-FFF2-40B4-BE49-F238E27FC236}">
                <a16:creationId xmlns:a16="http://schemas.microsoft.com/office/drawing/2014/main" id="{4A9877CC-F719-4B8B-95AE-BD3E9074AC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640" y="5705617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87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 animBg="1"/>
      <p:bldP spid="16" grpId="0"/>
      <p:bldP spid="22" grpId="0"/>
      <p:bldP spid="23" grpId="0"/>
      <p:bldP spid="24" grpId="0"/>
    </p:bldLst>
  </p:timing>
</p:sld>
</file>

<file path=ppt/slides/slide24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4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1095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Accompagner l’action des jeunes en faveur de l’air </a:t>
            </a:r>
            <a:r>
              <a:rPr lang="fr-FR" sz="32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 les Hauts-de-France</a:t>
            </a:r>
            <a:endParaRPr lang="fr-FR" sz="3200" b="1" dirty="0">
              <a:solidFill>
                <a:srgbClr val="0C99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4706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345F9456-744A-48B8-9EF3-7CAE6E08FE04}"/>
              </a:ext>
            </a:extLst>
          </p:cNvPr>
          <p:cNvSpPr txBox="1"/>
          <p:nvPr/>
        </p:nvSpPr>
        <p:spPr>
          <a:xfrm>
            <a:off x="1865676" y="1713213"/>
            <a:ext cx="5000625" cy="147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%"/>
              </a:lnSpc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Au regard de leurs expériences respectives en sensibilisation,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Atmo Hauts-de-France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et la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Fédération nationale l’Air et Moi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ont identifié des convergences et des synergies évidentes.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32A2C7E-3D94-4E8D-8AF6-FA6F2AEFFFE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754FC4-679A-4283-98E5-DAF62B97DA2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46" y="1689933"/>
            <a:ext cx="1605288" cy="152234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9C98FC0-B98C-4794-8090-762F40C33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884" y="1940072"/>
            <a:ext cx="2002691" cy="1017761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07E41E8-0453-492D-897A-5A0523320B37}"/>
              </a:ext>
            </a:extLst>
          </p:cNvPr>
          <p:cNvSpPr txBox="1"/>
          <p:nvPr/>
        </p:nvSpPr>
        <p:spPr>
          <a:xfrm>
            <a:off x="1761576" y="3444645"/>
            <a:ext cx="9601199" cy="707886"/>
          </a:xfrm>
          <a:prstGeom prst="rect">
            <a:avLst/>
          </a:prstGeom>
          <a:solidFill>
            <a:srgbClr val="0C99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Ainsi, en janvier 2021, </a:t>
            </a:r>
            <a:r>
              <a: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 nouvelle antenne régionale L’Air et Moi 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 créée dans</a:t>
            </a:r>
            <a:r>
              <a: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les Hauts de France !</a:t>
            </a:r>
          </a:p>
        </p:txBody>
      </p:sp>
      <p:sp>
        <p:nvSpPr>
          <p:cNvPr id="15" name="Rectangle à coins arrondis 28">
            <a:extLst>
              <a:ext uri="{FF2B5EF4-FFF2-40B4-BE49-F238E27FC236}">
                <a16:creationId xmlns:a16="http://schemas.microsoft.com/office/drawing/2014/main" id="{64584E03-C46F-4B99-83F3-6218C62E5D36}"/>
              </a:ext>
            </a:extLst>
          </p:cNvPr>
          <p:cNvSpPr/>
          <p:nvPr/>
        </p:nvSpPr>
        <p:spPr>
          <a:xfrm>
            <a:off x="1761576" y="4356092"/>
            <a:ext cx="9601199" cy="1934169"/>
          </a:xfrm>
          <a:prstGeom prst="roundRect">
            <a:avLst/>
          </a:prstGeom>
          <a:solidFill>
            <a:schemeClr val="accent1">
              <a:lumMod val="20%"/>
              <a:lumOff val="80%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%"/>
              </a:prst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just" defTabSz="91440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%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67AC298-D06B-4477-B923-C3264558EEDA}"/>
              </a:ext>
            </a:extLst>
          </p:cNvPr>
          <p:cNvSpPr txBox="1"/>
          <p:nvPr/>
        </p:nvSpPr>
        <p:spPr>
          <a:xfrm>
            <a:off x="1761575" y="4690968"/>
            <a:ext cx="5062770" cy="1199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%"/>
              </a:lnSpc>
            </a:pPr>
            <a:r>
              <a:rPr lang="fr-FR" sz="16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L’intérêt de la collaboration d’Atmo HDF avec L’Air et Moi </a:t>
            </a:r>
            <a:r>
              <a:rPr lang="fr-FR" sz="16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compléter les actions de sensibilisation auprès des jeunes et des partenaires, 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à l’instar de la collaboration entre la Fédération l’Air et Moi et Atmo Sud depuis 2009.</a:t>
            </a:r>
          </a:p>
        </p:txBody>
      </p:sp>
      <p:pic>
        <p:nvPicPr>
          <p:cNvPr id="17" name="Image 13">
            <a:extLst>
              <a:ext uri="{FF2B5EF4-FFF2-40B4-BE49-F238E27FC236}">
                <a16:creationId xmlns:a16="http://schemas.microsoft.com/office/drawing/2014/main" id="{D5B4D159-FA3B-4BB7-A297-F304E1CBE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42" y="4893163"/>
            <a:ext cx="2002691" cy="79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F890A527-AE66-4CA6-9764-23A47A2CDE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21" y="4822660"/>
            <a:ext cx="2343279" cy="854456"/>
          </a:xfrm>
          <a:prstGeom prst="rect">
            <a:avLst/>
          </a:prstGeom>
        </p:spPr>
      </p:pic>
      <p:pic>
        <p:nvPicPr>
          <p:cNvPr id="20" name="Picture 33">
            <a:hlinkClick r:id="rId7" action="ppaction://hlinksldjump"/>
            <a:extLst>
              <a:ext uri="{FF2B5EF4-FFF2-40B4-BE49-F238E27FC236}">
                <a16:creationId xmlns:a16="http://schemas.microsoft.com/office/drawing/2014/main" id="{E721720B-7F2E-4F38-B63F-74802514E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12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25" grpId="0" animBg="1"/>
      <p:bldP spid="15" grpId="0" animBg="1"/>
      <p:bldP spid="16" grpId="0"/>
    </p:bldLst>
  </p:timing>
</p:sld>
</file>

<file path=ppt/slides/slide25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4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32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diaporamas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29C5CFF6-ABF5-4915-B06B-33D572D5B2EF}"/>
              </a:ext>
            </a:extLst>
          </p:cNvPr>
          <p:cNvSpPr txBox="1"/>
          <p:nvPr/>
        </p:nvSpPr>
        <p:spPr>
          <a:xfrm>
            <a:off x="1752599" y="1538064"/>
            <a:ext cx="9601199" cy="77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Utilisés comme </a:t>
            </a:r>
            <a:r>
              <a:rPr lang="fr-FR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socle de la séance d’apprentissage,</a:t>
            </a:r>
          </a:p>
          <a:p>
            <a:pPr marL="34290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Ponctués par les </a:t>
            </a:r>
            <a:r>
              <a:rPr lang="fr-FR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autres outils </a:t>
            </a:r>
            <a:r>
              <a:rPr lang="fr-FR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viennent les compléter. </a:t>
            </a:r>
            <a:endParaRPr lang="fr-FR" altLang="fr-FR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EF39B783-5A67-42BA-8D06-30F72730C9B5}"/>
              </a:ext>
            </a:extLst>
          </p:cNvPr>
          <p:cNvSpPr txBox="1"/>
          <p:nvPr/>
        </p:nvSpPr>
        <p:spPr>
          <a:xfrm>
            <a:off x="1752599" y="2441361"/>
            <a:ext cx="2402151" cy="408623"/>
          </a:xfrm>
          <a:prstGeom prst="roundRect">
            <a:avLst/>
          </a:prstGeom>
          <a:solidFill>
            <a:srgbClr val="0C99BC"/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Un outil pédagogique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B8AE6CB5-E21B-4316-8A64-F2AB12CA9305}"/>
              </a:ext>
            </a:extLst>
          </p:cNvPr>
          <p:cNvSpPr txBox="1"/>
          <p:nvPr/>
        </p:nvSpPr>
        <p:spPr>
          <a:xfrm>
            <a:off x="5691078" y="2441361"/>
            <a:ext cx="2124291" cy="408623"/>
          </a:xfrm>
          <a:prstGeom prst="roundRect">
            <a:avLst/>
          </a:prstGeom>
          <a:solidFill>
            <a:srgbClr val="0C99BC"/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Un outil interactif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40BD5B57-1040-4BDC-8C3E-284579236323}"/>
              </a:ext>
            </a:extLst>
          </p:cNvPr>
          <p:cNvSpPr txBox="1"/>
          <p:nvPr/>
        </p:nvSpPr>
        <p:spPr>
          <a:xfrm>
            <a:off x="9229508" y="2441361"/>
            <a:ext cx="2124291" cy="408623"/>
          </a:xfrm>
          <a:prstGeom prst="roundRect">
            <a:avLst/>
          </a:prstGeom>
          <a:solidFill>
            <a:srgbClr val="0C99BC"/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Un outil ludique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19F9B792-0EB2-4E6F-84FC-4513B06B1E22}"/>
              </a:ext>
            </a:extLst>
          </p:cNvPr>
          <p:cNvSpPr txBox="1"/>
          <p:nvPr/>
        </p:nvSpPr>
        <p:spPr>
          <a:xfrm>
            <a:off x="1752599" y="5325919"/>
            <a:ext cx="250729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Outils en cohérence avec les </a:t>
            </a:r>
            <a:r>
              <a:rPr lang="fr-FR" sz="13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programmes scolaires </a:t>
            </a:r>
            <a:r>
              <a:rPr lang="fr-FR" sz="13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et les valeurs de </a:t>
            </a:r>
            <a:r>
              <a:rPr lang="fr-FR" sz="1300" b="1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l’Éducation nationale.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EB766282-FA4D-4196-A801-2A73D4070A16}"/>
              </a:ext>
            </a:extLst>
          </p:cNvPr>
          <p:cNvSpPr txBox="1"/>
          <p:nvPr/>
        </p:nvSpPr>
        <p:spPr>
          <a:xfrm>
            <a:off x="4896972" y="5325918"/>
            <a:ext cx="320001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3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Pour découvrir la réponse, il lui suffit </a:t>
            </a:r>
            <a:r>
              <a:rPr lang="fr-FR" sz="13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d’un clic </a:t>
            </a:r>
            <a:r>
              <a:rPr lang="fr-FR" sz="13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C62D7F26-657A-4156-902A-A4EF40511BC5}"/>
              </a:ext>
            </a:extLst>
          </p:cNvPr>
          <p:cNvSpPr txBox="1"/>
          <p:nvPr/>
        </p:nvSpPr>
        <p:spPr>
          <a:xfrm>
            <a:off x="8478175" y="5302195"/>
            <a:ext cx="2875624" cy="999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%"/>
              </a:lnSpc>
              <a:spcAft>
                <a:spcPts val="0"/>
              </a:spcAft>
            </a:pPr>
            <a:r>
              <a:rPr lang="fr-FR" sz="13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Les dessins sont adaptés </a:t>
            </a:r>
            <a:r>
              <a:rPr lang="fr-FR" sz="13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selon l’âge des jeunes. De nombreux passages amusent les enfants, et de nombreux jeunes se reconnaissent à travers eux.</a:t>
            </a:r>
          </a:p>
        </p:txBody>
      </p:sp>
      <p:pic>
        <p:nvPicPr>
          <p:cNvPr id="94" name="Image 93">
            <a:extLst>
              <a:ext uri="{FF2B5EF4-FFF2-40B4-BE49-F238E27FC236}">
                <a16:creationId xmlns:a16="http://schemas.microsoft.com/office/drawing/2014/main" id="{CACA244D-7769-454E-AB6F-9B60241C3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.658%" t="20.453%" r="8.5%" b="16.767%"/>
          <a:stretch/>
        </p:blipFill>
        <p:spPr>
          <a:xfrm>
            <a:off x="4896972" y="3321534"/>
            <a:ext cx="3200019" cy="1742732"/>
          </a:xfrm>
          <a:prstGeom prst="rect">
            <a:avLst/>
          </a:prstGeom>
        </p:spPr>
      </p:pic>
      <p:pic>
        <p:nvPicPr>
          <p:cNvPr id="95" name="Image 94" descr="Une image contenant texte, jouet, poupée&#10;&#10;Description générée automatiquement">
            <a:extLst>
              <a:ext uri="{FF2B5EF4-FFF2-40B4-BE49-F238E27FC236}">
                <a16:creationId xmlns:a16="http://schemas.microsoft.com/office/drawing/2014/main" id="{E193D9F4-503B-4553-A95A-8967A68CC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.622%" t="8.823%" r="7.121%" b="6.896%"/>
          <a:stretch/>
        </p:blipFill>
        <p:spPr>
          <a:xfrm>
            <a:off x="8648115" y="2902429"/>
            <a:ext cx="1454159" cy="1240470"/>
          </a:xfrm>
          <a:prstGeom prst="rect">
            <a:avLst/>
          </a:prstGeom>
        </p:spPr>
      </p:pic>
      <p:pic>
        <p:nvPicPr>
          <p:cNvPr id="96" name="Image 95" descr="Une image contenant jouet, poupée, graphiques vectoriels&#10;&#10;Description générée automatiquement">
            <a:extLst>
              <a:ext uri="{FF2B5EF4-FFF2-40B4-BE49-F238E27FC236}">
                <a16:creationId xmlns:a16="http://schemas.microsoft.com/office/drawing/2014/main" id="{937E8676-6F4A-4888-AC51-99ADFDC539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35" y="3942837"/>
            <a:ext cx="1849510" cy="1316043"/>
          </a:xfrm>
          <a:prstGeom prst="rect">
            <a:avLst/>
          </a:prstGeom>
        </p:spPr>
      </p:pic>
      <p:grpSp>
        <p:nvGrpSpPr>
          <p:cNvPr id="77" name="3">
            <a:extLst>
              <a:ext uri="{FF2B5EF4-FFF2-40B4-BE49-F238E27FC236}">
                <a16:creationId xmlns:a16="http://schemas.microsoft.com/office/drawing/2014/main" id="{F387A484-1927-4484-AD21-FA59E0F9F35B}"/>
              </a:ext>
            </a:extLst>
          </p:cNvPr>
          <p:cNvGrpSpPr>
            <a:grpSpLocks/>
          </p:cNvGrpSpPr>
          <p:nvPr/>
        </p:nvGrpSpPr>
        <p:grpSpPr bwMode="auto">
          <a:xfrm>
            <a:off x="9777826" y="3321534"/>
            <a:ext cx="1015200" cy="1015200"/>
            <a:chOff x="6013587" y="1060471"/>
            <a:chExt cx="2167072" cy="1461177"/>
          </a:xfrm>
          <a:solidFill>
            <a:srgbClr val="0C99BC"/>
          </a:solidFill>
        </p:grpSpPr>
        <p:sp>
          <p:nvSpPr>
            <p:cNvPr id="78" name="rond rouge">
              <a:extLst>
                <a:ext uri="{FF2B5EF4-FFF2-40B4-BE49-F238E27FC236}">
                  <a16:creationId xmlns:a16="http://schemas.microsoft.com/office/drawing/2014/main" id="{299E525D-182C-48A7-869C-3870637A4102}"/>
                </a:ext>
              </a:extLst>
            </p:cNvPr>
            <p:cNvSpPr/>
            <p:nvPr/>
          </p:nvSpPr>
          <p:spPr>
            <a:xfrm>
              <a:off x="6013587" y="1060471"/>
              <a:ext cx="2167072" cy="146117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79" name="? bleu">
              <a:extLst>
                <a:ext uri="{FF2B5EF4-FFF2-40B4-BE49-F238E27FC236}">
                  <a16:creationId xmlns:a16="http://schemas.microsoft.com/office/drawing/2014/main" id="{0A99787C-1951-4EFA-B8F5-70B772DDD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863" y="1103994"/>
              <a:ext cx="848766" cy="96141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%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%"/>
                </a:lnSpc>
                <a:spcBef>
                  <a:spcPct val="0%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</p:grpSp>
      <p:grpSp>
        <p:nvGrpSpPr>
          <p:cNvPr id="91" name="2">
            <a:extLst>
              <a:ext uri="{FF2B5EF4-FFF2-40B4-BE49-F238E27FC236}">
                <a16:creationId xmlns:a16="http://schemas.microsoft.com/office/drawing/2014/main" id="{10FD7663-53A3-4CA1-85FF-94B5C4D4486A}"/>
              </a:ext>
            </a:extLst>
          </p:cNvPr>
          <p:cNvGrpSpPr>
            <a:grpSpLocks/>
          </p:cNvGrpSpPr>
          <p:nvPr/>
        </p:nvGrpSpPr>
        <p:grpSpPr bwMode="auto">
          <a:xfrm>
            <a:off x="6250546" y="3321534"/>
            <a:ext cx="1015200" cy="1015200"/>
            <a:chOff x="5993379" y="1048565"/>
            <a:chExt cx="2218131" cy="1475217"/>
          </a:xfrm>
          <a:solidFill>
            <a:srgbClr val="0C99BC"/>
          </a:solidFill>
        </p:grpSpPr>
        <p:sp>
          <p:nvSpPr>
            <p:cNvPr id="92" name="rond rouge">
              <a:extLst>
                <a:ext uri="{FF2B5EF4-FFF2-40B4-BE49-F238E27FC236}">
                  <a16:creationId xmlns:a16="http://schemas.microsoft.com/office/drawing/2014/main" id="{8B210D6E-7126-42AF-A656-220984A4A37F}"/>
                </a:ext>
              </a:extLst>
            </p:cNvPr>
            <p:cNvSpPr/>
            <p:nvPr/>
          </p:nvSpPr>
          <p:spPr>
            <a:xfrm>
              <a:off x="5993379" y="1048565"/>
              <a:ext cx="2218131" cy="147521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93" name="? bleu">
              <a:extLst>
                <a:ext uri="{FF2B5EF4-FFF2-40B4-BE49-F238E27FC236}">
                  <a16:creationId xmlns:a16="http://schemas.microsoft.com/office/drawing/2014/main" id="{7E94FC3E-B2AC-4C2F-A8E2-7EF4A9E21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1822" y="1125209"/>
              <a:ext cx="755996" cy="120754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%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%"/>
                </a:lnSpc>
                <a:spcBef>
                  <a:spcPct val="0%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</p:grpSp>
      <p:pic>
        <p:nvPicPr>
          <p:cNvPr id="97" name="Image 96" descr="Une image contenant jouet, poupée&#10;&#10;Description générée automatiquement">
            <a:extLst>
              <a:ext uri="{FF2B5EF4-FFF2-40B4-BE49-F238E27FC236}">
                <a16:creationId xmlns:a16="http://schemas.microsoft.com/office/drawing/2014/main" id="{5C0AA41E-30EA-4CDF-ABBB-12E8849D0A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083" y="3092574"/>
            <a:ext cx="1460494" cy="2225401"/>
          </a:xfrm>
          <a:prstGeom prst="rect">
            <a:avLst/>
          </a:prstGeom>
        </p:spPr>
      </p:pic>
      <p:grpSp>
        <p:nvGrpSpPr>
          <p:cNvPr id="88" name="1">
            <a:extLst>
              <a:ext uri="{FF2B5EF4-FFF2-40B4-BE49-F238E27FC236}">
                <a16:creationId xmlns:a16="http://schemas.microsoft.com/office/drawing/2014/main" id="{EB7F6B63-01A3-4F7A-A144-150EF29C27A5}"/>
              </a:ext>
            </a:extLst>
          </p:cNvPr>
          <p:cNvGrpSpPr>
            <a:grpSpLocks/>
          </p:cNvGrpSpPr>
          <p:nvPr/>
        </p:nvGrpSpPr>
        <p:grpSpPr bwMode="auto">
          <a:xfrm>
            <a:off x="2419097" y="3321534"/>
            <a:ext cx="1015200" cy="1015200"/>
            <a:chOff x="5993381" y="1048567"/>
            <a:chExt cx="2075936" cy="1467692"/>
          </a:xfrm>
          <a:solidFill>
            <a:srgbClr val="0C99BC"/>
          </a:solidFill>
        </p:grpSpPr>
        <p:sp>
          <p:nvSpPr>
            <p:cNvPr id="89" name="rond rouge">
              <a:extLst>
                <a:ext uri="{FF2B5EF4-FFF2-40B4-BE49-F238E27FC236}">
                  <a16:creationId xmlns:a16="http://schemas.microsoft.com/office/drawing/2014/main" id="{2AE52443-A34F-4401-A582-5C4A9ABACC6B}"/>
                </a:ext>
              </a:extLst>
            </p:cNvPr>
            <p:cNvSpPr/>
            <p:nvPr/>
          </p:nvSpPr>
          <p:spPr>
            <a:xfrm>
              <a:off x="5993381" y="1048567"/>
              <a:ext cx="2075936" cy="1467692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90" name="? bleu">
              <a:extLst>
                <a:ext uri="{FF2B5EF4-FFF2-40B4-BE49-F238E27FC236}">
                  <a16:creationId xmlns:a16="http://schemas.microsoft.com/office/drawing/2014/main" id="{5742D2EB-AF91-4E2E-A0B4-6BDC39308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5826" y="1084687"/>
              <a:ext cx="950943" cy="12013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%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%"/>
                </a:lnSpc>
                <a:spcBef>
                  <a:spcPct val="0%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BFE41E46-EDA5-48C9-9129-EFFD11E8823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pic>
        <p:nvPicPr>
          <p:cNvPr id="27" name="Picture 33">
            <a:hlinkClick r:id="rId7" action="ppaction://hlinksldjump"/>
            <a:extLst>
              <a:ext uri="{FF2B5EF4-FFF2-40B4-BE49-F238E27FC236}">
                <a16:creationId xmlns:a16="http://schemas.microsoft.com/office/drawing/2014/main" id="{30C8E3AA-5496-4643-B886-08EA44427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B5C08FB4-A93E-4787-B728-3893F0514471}"/>
              </a:ext>
            </a:extLst>
          </p:cNvPr>
          <p:cNvGrpSpPr/>
          <p:nvPr/>
        </p:nvGrpSpPr>
        <p:grpSpPr>
          <a:xfrm>
            <a:off x="130385" y="1745995"/>
            <a:ext cx="1047026" cy="1415152"/>
            <a:chOff x="130385" y="1745995"/>
            <a:chExt cx="1047026" cy="1415152"/>
          </a:xfrm>
        </p:grpSpPr>
        <p:pic>
          <p:nvPicPr>
            <p:cNvPr id="29" name="Image 28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7DBF676F-EF73-4347-9669-79C38B179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127" y="1745995"/>
              <a:ext cx="867353" cy="1107375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89C80C37-7A14-4C8A-A613-EA1F85BE2458}"/>
                </a:ext>
              </a:extLst>
            </p:cNvPr>
            <p:cNvSpPr txBox="1"/>
            <p:nvPr/>
          </p:nvSpPr>
          <p:spPr>
            <a:xfrm>
              <a:off x="130385" y="2853370"/>
              <a:ext cx="10470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>
                  <a:solidFill>
                    <a:srgbClr val="0C99BC"/>
                  </a:solidFill>
                  <a:latin typeface="Candara" panose="020E0502030303020204" pitchFamily="34" charset="0"/>
                </a:rPr>
                <a:t>Ecole</a:t>
              </a:r>
            </a:p>
          </p:txBody>
        </p: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DAFD8CD5-0D3D-44C8-94B3-E5DBF3F491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1" y="3328664"/>
            <a:ext cx="1030430" cy="112640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907C49C-3299-47E8-8872-E1A94BDDC8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7" y="4608422"/>
            <a:ext cx="1314450" cy="1341763"/>
          </a:xfrm>
          <a:prstGeom prst="rect">
            <a:avLst/>
          </a:prstGeom>
        </p:spPr>
      </p:pic>
      <p:pic>
        <p:nvPicPr>
          <p:cNvPr id="33" name="Image 32" descr="Une image contenant jouet, poupée&#10;&#10;Description générée automatiquement">
            <a:extLst>
              <a:ext uri="{FF2B5EF4-FFF2-40B4-BE49-F238E27FC236}">
                <a16:creationId xmlns:a16="http://schemas.microsoft.com/office/drawing/2014/main" id="{B6BC83C5-7F0E-43DE-BC03-9DE24E09DC5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8309">
            <a:off x="2199222" y="3670019"/>
            <a:ext cx="794163" cy="1210091"/>
          </a:xfrm>
          <a:prstGeom prst="rect">
            <a:avLst/>
          </a:prstGeom>
        </p:spPr>
      </p:pic>
      <p:pic>
        <p:nvPicPr>
          <p:cNvPr id="34" name="Image 5">
            <a:extLst>
              <a:ext uri="{FF2B5EF4-FFF2-40B4-BE49-F238E27FC236}">
                <a16:creationId xmlns:a16="http://schemas.microsoft.com/office/drawing/2014/main" id="{179CB278-592C-4926-90BF-26BD39D690B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.594%"/>
          <a:stretch/>
        </p:blipFill>
        <p:spPr bwMode="auto">
          <a:xfrm>
            <a:off x="5494062" y="3815942"/>
            <a:ext cx="1160738" cy="96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35" name="Image 34" descr="Une image contenant jouet, poupée, graphiques vectoriels&#10;&#10;Description générée automatiquement">
            <a:extLst>
              <a:ext uri="{FF2B5EF4-FFF2-40B4-BE49-F238E27FC236}">
                <a16:creationId xmlns:a16="http://schemas.microsoft.com/office/drawing/2014/main" id="{0EF772B5-99EA-41A2-A5F6-B434783AD9D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793" y="3891864"/>
            <a:ext cx="1170045" cy="83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3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2" grpId="0" animBg="1"/>
      <p:bldP spid="70" grpId="0"/>
      <p:bldP spid="71" grpId="0" animBg="1"/>
      <p:bldP spid="72" grpId="0" animBg="1"/>
      <p:bldP spid="73" grpId="0" animBg="1"/>
      <p:bldP spid="83" grpId="0"/>
      <p:bldP spid="84" grpId="0"/>
      <p:bldP spid="85" grpId="0"/>
    </p:bldLst>
  </p:timing>
</p:sld>
</file>

<file path=ppt/slides/slide26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5"/>
            <a:ext cx="9601199" cy="5937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32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BD, fiches, exercices, coloriages</a:t>
            </a:r>
            <a:endParaRPr lang="fr-FR" sz="4000" b="1" dirty="0">
              <a:solidFill>
                <a:srgbClr val="0C99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BAF7783E-3DCD-4AC4-9531-6D1016310135}"/>
              </a:ext>
            </a:extLst>
          </p:cNvPr>
          <p:cNvSpPr txBox="1"/>
          <p:nvPr/>
        </p:nvSpPr>
        <p:spPr>
          <a:xfrm>
            <a:off x="7695510" y="1818450"/>
            <a:ext cx="3956479" cy="21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%"/>
              </a:lnSpc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Chaque module L’Air et Moi a : </a:t>
            </a:r>
          </a:p>
          <a:p>
            <a:pPr marL="342900" indent="-342900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son quiz, </a:t>
            </a:r>
          </a:p>
          <a:p>
            <a:pPr marL="342900" indent="-342900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son exercice de synthèse, </a:t>
            </a:r>
          </a:p>
          <a:p>
            <a:pPr marL="342900" indent="-342900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sa fiche récapitulative,</a:t>
            </a:r>
          </a:p>
          <a:p>
            <a:pPr marL="342900" indent="-342900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ses coloriages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14%"/>
              </a:lnSpc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Il existe aussi une bande dessinée. 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6D578FC-1D07-4C83-A6D0-E27B94ECE6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.014%" t="6.553%" r="3.457%" b="8.98%"/>
          <a:stretch/>
        </p:blipFill>
        <p:spPr>
          <a:xfrm>
            <a:off x="1360860" y="1442749"/>
            <a:ext cx="6334650" cy="3779738"/>
          </a:xfrm>
          <a:prstGeom prst="rect">
            <a:avLst/>
          </a:prstGeom>
        </p:spPr>
      </p:pic>
      <p:pic>
        <p:nvPicPr>
          <p:cNvPr id="13" name="Picture 33">
            <a:hlinkClick r:id="rId3" action="ppaction://hlinksldjump"/>
            <a:extLst>
              <a:ext uri="{FF2B5EF4-FFF2-40B4-BE49-F238E27FC236}">
                <a16:creationId xmlns:a16="http://schemas.microsoft.com/office/drawing/2014/main" id="{2FB8B901-566C-4A6D-8AFA-D534B3ED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6205515A-CB1C-4405-9B0E-BCC2C2273B68}"/>
              </a:ext>
            </a:extLst>
          </p:cNvPr>
          <p:cNvGrpSpPr/>
          <p:nvPr/>
        </p:nvGrpSpPr>
        <p:grpSpPr>
          <a:xfrm>
            <a:off x="7093026" y="4144141"/>
            <a:ext cx="4294786" cy="2158861"/>
            <a:chOff x="-341600" y="2915693"/>
            <a:chExt cx="5051019" cy="2538996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7270140-8B7A-4592-AC59-CE9BD066B318}"/>
                </a:ext>
              </a:extLst>
            </p:cNvPr>
            <p:cNvGrpSpPr/>
            <p:nvPr/>
          </p:nvGrpSpPr>
          <p:grpSpPr>
            <a:xfrm rot="750595">
              <a:off x="801002" y="3058846"/>
              <a:ext cx="3908417" cy="1583505"/>
              <a:chOff x="6658252" y="4287915"/>
              <a:chExt cx="4154750" cy="2331340"/>
            </a:xfrm>
            <a:solidFill>
              <a:srgbClr val="7DB0CC"/>
            </a:solidFill>
          </p:grpSpPr>
          <p:sp>
            <p:nvSpPr>
              <p:cNvPr id="11" name="Ellipse 3">
                <a:extLst>
                  <a:ext uri="{FF2B5EF4-FFF2-40B4-BE49-F238E27FC236}">
                    <a16:creationId xmlns:a16="http://schemas.microsoft.com/office/drawing/2014/main" id="{A10B9C12-A10F-4036-8551-F762A587F740}"/>
                  </a:ext>
                </a:extLst>
              </p:cNvPr>
              <p:cNvSpPr/>
              <p:nvPr/>
            </p:nvSpPr>
            <p:spPr bwMode="auto">
              <a:xfrm>
                <a:off x="6658252" y="4287915"/>
                <a:ext cx="4154750" cy="2322896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02896" h="2314209">
                    <a:moveTo>
                      <a:pt x="475390" y="2088286"/>
                    </a:moveTo>
                    <a:cubicBezTo>
                      <a:pt x="-259185" y="1789670"/>
                      <a:pt x="-70853" y="602937"/>
                      <a:pt x="553449" y="289093"/>
                    </a:cubicBezTo>
                    <a:cubicBezTo>
                      <a:pt x="1177751" y="-24751"/>
                      <a:pt x="4075784" y="-126849"/>
                      <a:pt x="4622647" y="205220"/>
                    </a:cubicBezTo>
                    <a:cubicBezTo>
                      <a:pt x="5169510" y="537289"/>
                      <a:pt x="5652111" y="1766944"/>
                      <a:pt x="4960902" y="2080788"/>
                    </a:cubicBezTo>
                    <a:cubicBezTo>
                      <a:pt x="4269693" y="2394632"/>
                      <a:pt x="1209965" y="2386902"/>
                      <a:pt x="475390" y="208828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6">
                  <a:shade val="50%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38A1736-F6CE-49C2-BA7C-142E4E12E83E}"/>
                  </a:ext>
                </a:extLst>
              </p:cNvPr>
              <p:cNvSpPr txBox="1"/>
              <p:nvPr/>
            </p:nvSpPr>
            <p:spPr>
              <a:xfrm>
                <a:off x="6785646" y="4327715"/>
                <a:ext cx="3755020" cy="2291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Le site internet </a:t>
                </a:r>
                <a:r>
                  <a:rPr lang="fr-FR" sz="1600" b="1" u="sng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  <a:hlinkClick r:id="rId5">
                      <a:extLst>
                        <a:ext uri="{A12FA001-AC4F-418D-AE19-62706E023703}">
                          <ahyp:hlinkClr xmlns:ahyp="http://schemas.microsoft.com/office/drawing/2018/hyperlinkcolor" xmlns:p="http://schemas.openxmlformats.org/presentationml/2006/main" xmlns:r="http://schemas.openxmlformats.org/officeDocument/2006/relationships" xmlns:a="http://schemas.openxmlformats.org/drawingml/2006/main" xmlns="" val="tx"/>
                        </a:ext>
                      </a:extLst>
                    </a:hlinkClick>
                  </a:rPr>
                  <a:t>www.lairetmoi.org</a:t>
                </a:r>
                <a:r>
                  <a:rPr lang="fr-FR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  <a:hlinkClick r:id="rId5">
                      <a:extLst>
                        <a:ext uri="{A12FA001-AC4F-418D-AE19-62706E023703}">
                          <ahyp:hlinkClr xmlns:ahyp="http://schemas.microsoft.com/office/drawing/2018/hyperlinkcolor" xmlns:p="http://schemas.openxmlformats.org/presentationml/2006/main" xmlns:r="http://schemas.openxmlformats.org/officeDocument/2006/relationships" xmlns:a="http://schemas.openxmlformats.org/drawingml/2006/main" xmlns="" val="tx"/>
                        </a:ext>
                      </a:extLst>
                    </a:hlinkClick>
                  </a:rPr>
                  <a:t> </a:t>
                </a:r>
                <a:r>
                  <a:rPr lang="fr-FR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permet de </a:t>
                </a:r>
                <a:r>
                  <a:rPr lang="fr-FR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télécharger gratuitement l’ensemble des supports pédagogiques</a:t>
                </a:r>
                <a:r>
                  <a:rPr lang="fr-FR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</p:txBody>
          </p:sp>
        </p:grpSp>
        <p:pic>
          <p:nvPicPr>
            <p:cNvPr id="8" name="Image 7" descr="Une image contenant jouet, poupée&#10;&#10;Description générée automatiquement">
              <a:extLst>
                <a:ext uri="{FF2B5EF4-FFF2-40B4-BE49-F238E27FC236}">
                  <a16:creationId xmlns:a16="http://schemas.microsoft.com/office/drawing/2014/main" id="{F49818F5-6440-4188-8D5B-0D251BDF7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1600" y="2915693"/>
              <a:ext cx="1666301" cy="2538996"/>
            </a:xfrm>
            <a:prstGeom prst="rect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7D1FF141-DE4F-45A8-AD3B-7A960CACB03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D622C31B-33B5-4C2F-B31C-D84A23870436}"/>
              </a:ext>
            </a:extLst>
          </p:cNvPr>
          <p:cNvGrpSpPr/>
          <p:nvPr/>
        </p:nvGrpSpPr>
        <p:grpSpPr>
          <a:xfrm>
            <a:off x="130385" y="1745995"/>
            <a:ext cx="1047026" cy="1415152"/>
            <a:chOff x="130385" y="1745995"/>
            <a:chExt cx="1047026" cy="1415152"/>
          </a:xfrm>
        </p:grpSpPr>
        <p:pic>
          <p:nvPicPr>
            <p:cNvPr id="17" name="Image 16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3CA07EDA-EFDA-453E-A9C0-F523F051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127" y="1745995"/>
              <a:ext cx="867353" cy="1107375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2AC55F5-BFC0-4EE2-91F2-E1384A74E2F3}"/>
                </a:ext>
              </a:extLst>
            </p:cNvPr>
            <p:cNvSpPr txBox="1"/>
            <p:nvPr/>
          </p:nvSpPr>
          <p:spPr>
            <a:xfrm>
              <a:off x="130385" y="2853370"/>
              <a:ext cx="10470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>
                  <a:solidFill>
                    <a:srgbClr val="0C99BC"/>
                  </a:solidFill>
                  <a:latin typeface="Candara" panose="020E0502030303020204" pitchFamily="34" charset="0"/>
                </a:rPr>
                <a:t>Ecole</a:t>
              </a: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AFF14CD6-4321-4D16-8B56-D8ADB2E1D5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1" y="3328664"/>
            <a:ext cx="1030430" cy="112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3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7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5"/>
            <a:ext cx="9601199" cy="5937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32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vidéos pédagogiques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BAF7783E-3DCD-4AC4-9531-6D1016310135}"/>
              </a:ext>
            </a:extLst>
          </p:cNvPr>
          <p:cNvSpPr txBox="1"/>
          <p:nvPr/>
        </p:nvSpPr>
        <p:spPr>
          <a:xfrm>
            <a:off x="5899271" y="1690688"/>
            <a:ext cx="5206694" cy="147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Complètent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l’information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contenue dans les diaporamas,</a:t>
            </a:r>
          </a:p>
          <a:p>
            <a:pPr marL="342900" indent="-342900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Résument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les grands 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thèmes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l’air ou présentent des 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expériences scientifiques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7270140-8B7A-4592-AC59-CE9BD066B318}"/>
              </a:ext>
            </a:extLst>
          </p:cNvPr>
          <p:cNvGrpSpPr/>
          <p:nvPr/>
        </p:nvGrpSpPr>
        <p:grpSpPr>
          <a:xfrm rot="364051">
            <a:off x="6593468" y="3865317"/>
            <a:ext cx="4499622" cy="1673779"/>
            <a:chOff x="6658252" y="4287915"/>
            <a:chExt cx="4154750" cy="2322896"/>
          </a:xfrm>
          <a:solidFill>
            <a:srgbClr val="86CAD6"/>
          </a:solidFill>
        </p:grpSpPr>
        <p:sp>
          <p:nvSpPr>
            <p:cNvPr id="11" name="Ellipse 3">
              <a:extLst>
                <a:ext uri="{FF2B5EF4-FFF2-40B4-BE49-F238E27FC236}">
                  <a16:creationId xmlns:a16="http://schemas.microsoft.com/office/drawing/2014/main" id="{A10B9C12-A10F-4036-8551-F762A587F740}"/>
                </a:ext>
              </a:extLst>
            </p:cNvPr>
            <p:cNvSpPr/>
            <p:nvPr/>
          </p:nvSpPr>
          <p:spPr bwMode="auto">
            <a:xfrm>
              <a:off x="6658252" y="4287915"/>
              <a:ext cx="4154750" cy="2322896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38A1736-F6CE-49C2-BA7C-142E4E12E83E}"/>
                </a:ext>
              </a:extLst>
            </p:cNvPr>
            <p:cNvSpPr txBox="1"/>
            <p:nvPr/>
          </p:nvSpPr>
          <p:spPr>
            <a:xfrm>
              <a:off x="6957627" y="4514111"/>
              <a:ext cx="3556000" cy="1870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  <a:spcAft>
                  <a:spcPts val="0"/>
                </a:spcAft>
              </a:pPr>
              <a:r>
                <a: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Elles permettent de lancer une discussion autour de la thématique abordée, faisant ainsi </a:t>
              </a:r>
              <a:r>
                <a:rPr lang="fr-FR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réfléchir </a:t>
              </a:r>
              <a:r>
                <a: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et</a:t>
              </a:r>
              <a:r>
                <a:rPr lang="fr-FR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participer </a:t>
              </a:r>
              <a:r>
                <a: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facilement les jeunes.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2B011592-E5FE-4511-8A4C-67780C05F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.433%" t="21.877%" r="59.462%" b="49.102%"/>
          <a:stretch/>
        </p:blipFill>
        <p:spPr>
          <a:xfrm>
            <a:off x="1996095" y="1760407"/>
            <a:ext cx="3548585" cy="199024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39CC3CC-141B-4885-8EF0-EC4383C5D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.668%" t="60.065%" r="59.315%" b="12.19%"/>
          <a:stretch/>
        </p:blipFill>
        <p:spPr>
          <a:xfrm>
            <a:off x="2009151" y="4011007"/>
            <a:ext cx="3537667" cy="1902741"/>
          </a:xfrm>
          <a:prstGeom prst="rect">
            <a:avLst/>
          </a:prstGeom>
        </p:spPr>
      </p:pic>
      <p:pic>
        <p:nvPicPr>
          <p:cNvPr id="15" name="Picture 33">
            <a:hlinkClick r:id="rId3" action="ppaction://hlinksldjump"/>
            <a:extLst>
              <a:ext uri="{FF2B5EF4-FFF2-40B4-BE49-F238E27FC236}">
                <a16:creationId xmlns:a16="http://schemas.microsoft.com/office/drawing/2014/main" id="{97232B9E-3148-45FC-A270-88AF14D6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EDC275D-DAD4-4952-AD89-F1FC94E6F74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31D7211-3C1C-4F52-A4E3-2F304EE86E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6384">
            <a:off x="5575122" y="4417191"/>
            <a:ext cx="1617853" cy="1617853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C78BA369-B16F-4307-9BDB-4C49B48FBA56}"/>
              </a:ext>
            </a:extLst>
          </p:cNvPr>
          <p:cNvGrpSpPr/>
          <p:nvPr/>
        </p:nvGrpSpPr>
        <p:grpSpPr>
          <a:xfrm>
            <a:off x="130385" y="1745995"/>
            <a:ext cx="1047026" cy="1415152"/>
            <a:chOff x="130385" y="1745995"/>
            <a:chExt cx="1047026" cy="1415152"/>
          </a:xfrm>
        </p:grpSpPr>
        <p:pic>
          <p:nvPicPr>
            <p:cNvPr id="19" name="Image 18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70563400-29D7-4C69-8758-10736D23D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127" y="1745995"/>
              <a:ext cx="867353" cy="1107375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C74E784-CCF6-42DE-BD0C-2607CCDB859F}"/>
                </a:ext>
              </a:extLst>
            </p:cNvPr>
            <p:cNvSpPr txBox="1"/>
            <p:nvPr/>
          </p:nvSpPr>
          <p:spPr>
            <a:xfrm>
              <a:off x="130385" y="2853370"/>
              <a:ext cx="10470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>
                  <a:solidFill>
                    <a:srgbClr val="0C99BC"/>
                  </a:solidFill>
                  <a:latin typeface="Candara" panose="020E0502030303020204" pitchFamily="34" charset="0"/>
                </a:rPr>
                <a:t>Ecole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88E404AB-3188-44DD-8652-EA3F1CBDE1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1" y="3328664"/>
            <a:ext cx="1030430" cy="112640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59AF496-00C6-4BC8-AEE6-B5911FE3B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7" y="4608422"/>
            <a:ext cx="1314450" cy="13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8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5"/>
            <a:ext cx="9601199" cy="5937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32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guides pédagogiques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BAF7783E-3DCD-4AC4-9531-6D1016310135}"/>
              </a:ext>
            </a:extLst>
          </p:cNvPr>
          <p:cNvSpPr txBox="1"/>
          <p:nvPr/>
        </p:nvSpPr>
        <p:spPr>
          <a:xfrm>
            <a:off x="5151090" y="1503691"/>
            <a:ext cx="6202709" cy="1826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%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Accompagnent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l’enseignant ou l’animateur dans 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l’utilisation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 diaporamas,</a:t>
            </a:r>
          </a:p>
          <a:p>
            <a:pPr marL="342900" indent="-342900" algn="just">
              <a:lnSpc>
                <a:spcPct val="114%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Constituent un 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 d’emploi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supports, avec des contenus scientifiques, définitions, chiffres clés, conseils pédagogiques.</a:t>
            </a:r>
            <a:endParaRPr lang="fr-FR" sz="2000" dirty="0">
              <a:latin typeface="Calibri" panose="020F0502020204030204" pitchFamily="34" charset="0"/>
              <a:ea typeface="MS Mincho"/>
              <a:cs typeface="Calibri" panose="020F050202020403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7270140-8B7A-4592-AC59-CE9BD066B318}"/>
              </a:ext>
            </a:extLst>
          </p:cNvPr>
          <p:cNvGrpSpPr/>
          <p:nvPr/>
        </p:nvGrpSpPr>
        <p:grpSpPr>
          <a:xfrm rot="21163824">
            <a:off x="6059260" y="4046547"/>
            <a:ext cx="4386369" cy="1758895"/>
            <a:chOff x="6658252" y="4287916"/>
            <a:chExt cx="4154750" cy="2322897"/>
          </a:xfrm>
          <a:solidFill>
            <a:srgbClr val="B5E3ED"/>
          </a:solidFill>
        </p:grpSpPr>
        <p:sp>
          <p:nvSpPr>
            <p:cNvPr id="11" name="Ellipse 3">
              <a:extLst>
                <a:ext uri="{FF2B5EF4-FFF2-40B4-BE49-F238E27FC236}">
                  <a16:creationId xmlns:a16="http://schemas.microsoft.com/office/drawing/2014/main" id="{A10B9C12-A10F-4036-8551-F762A587F740}"/>
                </a:ext>
              </a:extLst>
            </p:cNvPr>
            <p:cNvSpPr/>
            <p:nvPr/>
          </p:nvSpPr>
          <p:spPr bwMode="auto">
            <a:xfrm>
              <a:off x="6658252" y="4287916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ED6E62"/>
            </a:solidFill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38A1736-F6CE-49C2-BA7C-142E4E12E83E}"/>
                </a:ext>
              </a:extLst>
            </p:cNvPr>
            <p:cNvSpPr txBox="1"/>
            <p:nvPr/>
          </p:nvSpPr>
          <p:spPr>
            <a:xfrm>
              <a:off x="6963173" y="4403909"/>
              <a:ext cx="3556000" cy="1969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</a:pPr>
              <a:r>
                <a:rPr lang="fr-FR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On y trouve :</a:t>
              </a:r>
            </a:p>
            <a:p>
              <a:pPr marL="285750" indent="-285750">
                <a:lnSpc>
                  <a:spcPct val="115%"/>
                </a:lnSpc>
                <a:buFont typeface="Arial" panose="020B0604020202020204" pitchFamily="34" charset="0"/>
                <a:buChar char="•"/>
              </a:pPr>
              <a:r>
                <a:rPr lang="fr-FR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 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récapitulatif des réponses </a:t>
              </a:r>
              <a:r>
                <a:rPr lang="fr-FR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aux questions posées dans le diaporama </a:t>
              </a:r>
            </a:p>
            <a:p>
              <a:pPr marL="285750" indent="-285750">
                <a:lnSpc>
                  <a:spcPct val="115%"/>
                </a:lnSpc>
                <a:buFont typeface="Arial" panose="020B0604020202020204" pitchFamily="34" charset="0"/>
                <a:buChar char="•"/>
              </a:pPr>
              <a:r>
                <a:rPr lang="fr-FR" sz="16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l’endroit où cliquer pour découvrir une bonne réponse.</a:t>
              </a:r>
              <a:endParaRPr lang="fr-F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4DAC0DF9-1626-4F5F-B11D-C4E3468C5DE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03692"/>
            <a:ext cx="3398490" cy="4797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33">
            <a:hlinkClick r:id="rId3" action="ppaction://hlinksldjump"/>
            <a:extLst>
              <a:ext uri="{FF2B5EF4-FFF2-40B4-BE49-F238E27FC236}">
                <a16:creationId xmlns:a16="http://schemas.microsoft.com/office/drawing/2014/main" id="{5F57D26D-F898-4905-9885-A4D98CE7E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3164736-3105-4820-9543-D578428B6B5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FD0298-240B-456E-A9FA-929751948E55}"/>
              </a:ext>
            </a:extLst>
          </p:cNvPr>
          <p:cNvGrpSpPr/>
          <p:nvPr/>
        </p:nvGrpSpPr>
        <p:grpSpPr>
          <a:xfrm>
            <a:off x="130385" y="1745995"/>
            <a:ext cx="1047026" cy="1415152"/>
            <a:chOff x="130385" y="1745995"/>
            <a:chExt cx="1047026" cy="1415152"/>
          </a:xfrm>
        </p:grpSpPr>
        <p:pic>
          <p:nvPicPr>
            <p:cNvPr id="20" name="Image 19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0460D69B-2092-4294-8DCA-200676141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127" y="1745995"/>
              <a:ext cx="867353" cy="1107375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2699543-572C-434A-998E-76CF0C770F40}"/>
                </a:ext>
              </a:extLst>
            </p:cNvPr>
            <p:cNvSpPr txBox="1"/>
            <p:nvPr/>
          </p:nvSpPr>
          <p:spPr>
            <a:xfrm>
              <a:off x="130385" y="2853370"/>
              <a:ext cx="10470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>
                  <a:solidFill>
                    <a:srgbClr val="0C99BC"/>
                  </a:solidFill>
                  <a:latin typeface="Candara" panose="020E0502030303020204" pitchFamily="34" charset="0"/>
                </a:rPr>
                <a:t>Ecole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46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9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5"/>
            <a:ext cx="9601199" cy="5937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32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guide des </a:t>
            </a:r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travaux pratiques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BAF7783E-3DCD-4AC4-9531-6D1016310135}"/>
              </a:ext>
            </a:extLst>
          </p:cNvPr>
          <p:cNvSpPr txBox="1"/>
          <p:nvPr/>
        </p:nvSpPr>
        <p:spPr>
          <a:xfrm>
            <a:off x="5190214" y="1507293"/>
            <a:ext cx="6163585" cy="11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%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outil 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pratique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ludique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342900" indent="-342900" algn="just">
              <a:lnSpc>
                <a:spcPct val="114%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Développe un 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raisonnement scientifique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342900" indent="-342900" algn="just">
              <a:lnSpc>
                <a:spcPct val="114%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expériences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chaque thème de l’air !</a:t>
            </a:r>
            <a:endParaRPr lang="fr-FR" sz="2000" dirty="0">
              <a:solidFill>
                <a:srgbClr val="0C99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7270140-8B7A-4592-AC59-CE9BD066B318}"/>
              </a:ext>
            </a:extLst>
          </p:cNvPr>
          <p:cNvGrpSpPr/>
          <p:nvPr/>
        </p:nvGrpSpPr>
        <p:grpSpPr>
          <a:xfrm rot="364051">
            <a:off x="8168660" y="2888237"/>
            <a:ext cx="3903316" cy="1243194"/>
            <a:chOff x="6658252" y="4287918"/>
            <a:chExt cx="4154750" cy="2322898"/>
          </a:xfrm>
          <a:solidFill>
            <a:srgbClr val="DEB649"/>
          </a:solidFill>
        </p:grpSpPr>
        <p:sp>
          <p:nvSpPr>
            <p:cNvPr id="11" name="Ellipse 3">
              <a:extLst>
                <a:ext uri="{FF2B5EF4-FFF2-40B4-BE49-F238E27FC236}">
                  <a16:creationId xmlns:a16="http://schemas.microsoft.com/office/drawing/2014/main" id="{A10B9C12-A10F-4036-8551-F762A587F740}"/>
                </a:ext>
              </a:extLst>
            </p:cNvPr>
            <p:cNvSpPr/>
            <p:nvPr/>
          </p:nvSpPr>
          <p:spPr bwMode="auto">
            <a:xfrm>
              <a:off x="6658252" y="4287918"/>
              <a:ext cx="4154750" cy="2322898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38A1736-F6CE-49C2-BA7C-142E4E12E83E}"/>
                </a:ext>
              </a:extLst>
            </p:cNvPr>
            <p:cNvSpPr txBox="1"/>
            <p:nvPr/>
          </p:nvSpPr>
          <p:spPr>
            <a:xfrm>
              <a:off x="6698095" y="4596049"/>
              <a:ext cx="4063499" cy="151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</a:pPr>
              <a:r>
                <a: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Les travaux pratiques amènent à mieux 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comprendre certaines notions complexes et abstraites</a:t>
              </a:r>
              <a:r>
                <a: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liées à la pollution de l’air.</a:t>
              </a: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9A29FDE9-6AAC-4E17-96B8-F234176BA26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.906%" t="22.193%" r="54.413%" b="4.869%"/>
          <a:stretch/>
        </p:blipFill>
        <p:spPr bwMode="auto">
          <a:xfrm>
            <a:off x="1751684" y="1503690"/>
            <a:ext cx="3438530" cy="47975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1AF7D0C-6AE4-4BA2-830E-CA5D8302315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21" y="4172571"/>
            <a:ext cx="3055538" cy="2082859"/>
          </a:xfrm>
          <a:prstGeom prst="rect">
            <a:avLst/>
          </a:prstGeom>
        </p:spPr>
      </p:pic>
      <p:pic>
        <p:nvPicPr>
          <p:cNvPr id="17" name="Image 16" descr="AEM DS GTP Mousse volcan v1 COUPE.gif">
            <a:extLst>
              <a:ext uri="{FF2B5EF4-FFF2-40B4-BE49-F238E27FC236}">
                <a16:creationId xmlns:a16="http://schemas.microsoft.com/office/drawing/2014/main" id="{7172EA25-ABB2-4D76-A5B4-9AA2FDC439D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085" y="2791522"/>
            <a:ext cx="2158039" cy="151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16A5E87-F330-4870-A476-89448DF3C9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26" y="4243537"/>
            <a:ext cx="2798452" cy="2042745"/>
          </a:xfrm>
          <a:prstGeom prst="rect">
            <a:avLst/>
          </a:prstGeom>
        </p:spPr>
      </p:pic>
      <p:pic>
        <p:nvPicPr>
          <p:cNvPr id="19" name="Picture 33">
            <a:hlinkClick r:id="rId6" action="ppaction://hlinksldjump"/>
            <a:extLst>
              <a:ext uri="{FF2B5EF4-FFF2-40B4-BE49-F238E27FC236}">
                <a16:creationId xmlns:a16="http://schemas.microsoft.com/office/drawing/2014/main" id="{FBD75F90-0340-4E5B-BA0E-65924B3BF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6CCA803-AD28-4474-BCE8-F38BA310F2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468AD6A2-40AC-4BED-8967-1FE865F29E76}"/>
              </a:ext>
            </a:extLst>
          </p:cNvPr>
          <p:cNvGrpSpPr/>
          <p:nvPr/>
        </p:nvGrpSpPr>
        <p:grpSpPr>
          <a:xfrm>
            <a:off x="130385" y="1745995"/>
            <a:ext cx="1047026" cy="1415152"/>
            <a:chOff x="130385" y="1745995"/>
            <a:chExt cx="1047026" cy="1415152"/>
          </a:xfrm>
        </p:grpSpPr>
        <p:pic>
          <p:nvPicPr>
            <p:cNvPr id="22" name="Image 21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1E1941AE-54F4-4B07-85F8-4830D648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127" y="1745995"/>
              <a:ext cx="867353" cy="1107375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EB828D8-416E-4083-853F-B53C384B7F1C}"/>
                </a:ext>
              </a:extLst>
            </p:cNvPr>
            <p:cNvSpPr txBox="1"/>
            <p:nvPr/>
          </p:nvSpPr>
          <p:spPr>
            <a:xfrm>
              <a:off x="130385" y="2853370"/>
              <a:ext cx="10470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>
                  <a:solidFill>
                    <a:srgbClr val="0C99BC"/>
                  </a:solidFill>
                  <a:latin typeface="Candara" panose="020E0502030303020204" pitchFamily="34" charset="0"/>
                </a:rPr>
                <a:t>Ecole</a:t>
              </a:r>
            </a:p>
          </p:txBody>
        </p: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B73851F4-39CE-4666-93A4-B148B0FF0E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1" y="3328664"/>
            <a:ext cx="1030430" cy="112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7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5"/>
            <a:ext cx="9601199" cy="5937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32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qui s’adresse </a:t>
            </a:r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programme L’Air et Moi </a:t>
            </a:r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fr-FR" sz="4000" b="1" dirty="0">
              <a:solidFill>
                <a:srgbClr val="0C99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345F9456-744A-48B8-9EF3-7CAE6E08FE04}"/>
              </a:ext>
            </a:extLst>
          </p:cNvPr>
          <p:cNvSpPr txBox="1"/>
          <p:nvPr/>
        </p:nvSpPr>
        <p:spPr>
          <a:xfrm>
            <a:off x="1752599" y="1452801"/>
            <a:ext cx="5304184" cy="1626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5%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Aux jeune</a:t>
            </a:r>
            <a:r>
              <a:rPr lang="fr-FR" sz="22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s, </a:t>
            </a:r>
            <a:r>
              <a:rPr lang="fr-FR" sz="22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l’école primaire au lycée,</a:t>
            </a:r>
          </a:p>
          <a:p>
            <a:pPr marL="342900" indent="-342900" algn="just">
              <a:lnSpc>
                <a:spcPct val="115%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Aux</a:t>
            </a:r>
            <a:r>
              <a:rPr lang="fr-FR" sz="22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200" b="1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enseignants,</a:t>
            </a:r>
          </a:p>
          <a:p>
            <a:pPr marL="342900" indent="-342900" algn="just">
              <a:lnSpc>
                <a:spcPct val="115%"/>
              </a:lnSpc>
              <a:buFont typeface="Arial" panose="020B0604020202020204" pitchFamily="34" charset="0"/>
              <a:buChar char="•"/>
            </a:pPr>
            <a:r>
              <a:rPr lang="fr-FR" sz="22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Aux</a:t>
            </a:r>
            <a:r>
              <a:rPr lang="fr-FR" sz="22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200" b="1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animateurs,</a:t>
            </a:r>
            <a:endParaRPr lang="fr-FR" sz="2200" dirty="0"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15%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Aux </a:t>
            </a:r>
            <a:r>
              <a:rPr lang="fr-FR" sz="22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infirmiers </a:t>
            </a:r>
            <a:r>
              <a:rPr lang="fr-FR" sz="2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FR" sz="22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médecins scolaires.</a:t>
            </a:r>
          </a:p>
        </p:txBody>
      </p:sp>
      <p:pic>
        <p:nvPicPr>
          <p:cNvPr id="8" name="Image 7" descr="http://ecologieprovence.org/wp-content/uploads/2019/08/terre_personnages.png">
            <a:extLst>
              <a:ext uri="{FF2B5EF4-FFF2-40B4-BE49-F238E27FC236}">
                <a16:creationId xmlns:a16="http://schemas.microsoft.com/office/drawing/2014/main" id="{88AF8CFB-A88B-4A0C-84EF-620A45CE742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.849%"/>
          <a:stretch/>
        </p:blipFill>
        <p:spPr bwMode="auto">
          <a:xfrm>
            <a:off x="1752599" y="3551069"/>
            <a:ext cx="9666977" cy="27501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ECA16EE2-765A-4BDD-BC43-AAA430FDC83D}"/>
              </a:ext>
            </a:extLst>
          </p:cNvPr>
          <p:cNvGrpSpPr/>
          <p:nvPr/>
        </p:nvGrpSpPr>
        <p:grpSpPr>
          <a:xfrm rot="370014">
            <a:off x="7750283" y="1619132"/>
            <a:ext cx="4182465" cy="1302321"/>
            <a:chOff x="6658252" y="4287916"/>
            <a:chExt cx="4154750" cy="2322897"/>
          </a:xfrm>
          <a:solidFill>
            <a:srgbClr val="FFC000"/>
          </a:solidFill>
        </p:grpSpPr>
        <p:sp>
          <p:nvSpPr>
            <p:cNvPr id="10" name="Ellipse 3">
              <a:extLst>
                <a:ext uri="{FF2B5EF4-FFF2-40B4-BE49-F238E27FC236}">
                  <a16:creationId xmlns:a16="http://schemas.microsoft.com/office/drawing/2014/main" id="{FC98AE11-2601-4518-BCBA-A0B409C94E82}"/>
                </a:ext>
              </a:extLst>
            </p:cNvPr>
            <p:cNvSpPr/>
            <p:nvPr/>
          </p:nvSpPr>
          <p:spPr bwMode="auto">
            <a:xfrm>
              <a:off x="6658252" y="4287916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46577F8-4A0E-4686-8083-6B47B65862A4}"/>
                </a:ext>
              </a:extLst>
            </p:cNvPr>
            <p:cNvSpPr txBox="1"/>
            <p:nvPr/>
          </p:nvSpPr>
          <p:spPr>
            <a:xfrm>
              <a:off x="6832192" y="4483545"/>
              <a:ext cx="3776822" cy="183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  <a:spcAft>
                  <a:spcPts val="0"/>
                </a:spcAft>
              </a:pPr>
              <a:r>
                <a:rPr lang="fr-FR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Notre conviction </a:t>
              </a:r>
              <a:r>
                <a:rPr lang="fr-FR" b="1" i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fr-FR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les solutions viendront des enfants qui auront conscience de l’importance de l’air !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0EB1382-CC82-4DFA-8C8E-0357D3AB7BD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E46B6B4-9527-4399-9896-C64073A11CEC}"/>
              </a:ext>
            </a:extLst>
          </p:cNvPr>
          <p:cNvSpPr txBox="1"/>
          <p:nvPr/>
        </p:nvSpPr>
        <p:spPr>
          <a:xfrm>
            <a:off x="1752599" y="3181362"/>
            <a:ext cx="9601199" cy="400110"/>
          </a:xfrm>
          <a:prstGeom prst="rect">
            <a:avLst/>
          </a:prstGeom>
          <a:solidFill>
            <a:srgbClr val="0C99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programme L’Air et Moi est fait pour vous !</a:t>
            </a:r>
            <a:endParaRPr lang="fr-FR" sz="20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lus">
            <a:hlinkClick r:id="rId4" action="ppaction://hlinksldjump"/>
            <a:extLst>
              <a:ext uri="{FF2B5EF4-FFF2-40B4-BE49-F238E27FC236}">
                <a16:creationId xmlns:a16="http://schemas.microsoft.com/office/drawing/2014/main" id="{91F14E06-273B-41AC-950C-664D3C55D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471" y="1478232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4" grpId="0" animBg="1"/>
    </p:bldLst>
  </p:timing>
</p:sld>
</file>

<file path=ppt/slides/slide3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4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32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thèmes abordés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Une image contenant chambre à coucher, éléments, pièce, très coloré&#10;&#10;Description générée automatiquement">
            <a:extLst>
              <a:ext uri="{FF2B5EF4-FFF2-40B4-BE49-F238E27FC236}">
                <a16:creationId xmlns:a16="http://schemas.microsoft.com/office/drawing/2014/main" id="{88647113-9AC5-4631-8F55-E818381CD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1579212"/>
            <a:ext cx="4843510" cy="461056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0E1ACF2-4689-48F5-8593-B216B55539A7}"/>
              </a:ext>
            </a:extLst>
          </p:cNvPr>
          <p:cNvSpPr txBox="1"/>
          <p:nvPr/>
        </p:nvSpPr>
        <p:spPr>
          <a:xfrm>
            <a:off x="3266981" y="1844818"/>
            <a:ext cx="17311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l’essentiel</a:t>
            </a:r>
          </a:p>
          <a:p>
            <a:pPr algn="ctr"/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La pollution de l’air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7D0A182-EC20-4968-B2D1-02940067502A}"/>
              </a:ext>
            </a:extLst>
          </p:cNvPr>
          <p:cNvSpPr txBox="1"/>
          <p:nvPr/>
        </p:nvSpPr>
        <p:spPr>
          <a:xfrm>
            <a:off x="3266981" y="2834411"/>
            <a:ext cx="17311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2</a:t>
            </a:r>
          </a:p>
          <a:p>
            <a:pPr algn="ctr"/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Les causes de pollution de l’air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9A58AE7-9236-4D65-B33F-4646CB720156}"/>
              </a:ext>
            </a:extLst>
          </p:cNvPr>
          <p:cNvSpPr txBox="1"/>
          <p:nvPr/>
        </p:nvSpPr>
        <p:spPr>
          <a:xfrm>
            <a:off x="3266980" y="3946887"/>
            <a:ext cx="17311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</a:t>
            </a:r>
          </a:p>
          <a:p>
            <a:pPr algn="ctr"/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La surveillance de la qualité de l’air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AF4AE53-1FDC-4488-9414-43A04A095872}"/>
              </a:ext>
            </a:extLst>
          </p:cNvPr>
          <p:cNvSpPr txBox="1"/>
          <p:nvPr/>
        </p:nvSpPr>
        <p:spPr>
          <a:xfrm>
            <a:off x="3266980" y="5167312"/>
            <a:ext cx="17311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6</a:t>
            </a:r>
          </a:p>
          <a:p>
            <a:pPr algn="ctr"/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La pollution de l’air intérieur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FFB295F-C772-47FE-AE34-EBA88AD7F6EB}"/>
              </a:ext>
            </a:extLst>
          </p:cNvPr>
          <p:cNvSpPr txBox="1"/>
          <p:nvPr/>
        </p:nvSpPr>
        <p:spPr>
          <a:xfrm>
            <a:off x="6384477" y="1844818"/>
            <a:ext cx="1950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</a:t>
            </a:r>
          </a:p>
          <a:p>
            <a:pPr algn="ctr"/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L’importance de l’air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A70E682-8827-4B40-967C-CB32E7E14268}"/>
              </a:ext>
            </a:extLst>
          </p:cNvPr>
          <p:cNvSpPr txBox="1"/>
          <p:nvPr/>
        </p:nvSpPr>
        <p:spPr>
          <a:xfrm>
            <a:off x="6494013" y="2834411"/>
            <a:ext cx="17311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3</a:t>
            </a:r>
          </a:p>
          <a:p>
            <a:pPr algn="ctr"/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Les conséquences de pollution de l’air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CE4874E-913F-4A6D-85BC-77DEB024006B}"/>
              </a:ext>
            </a:extLst>
          </p:cNvPr>
          <p:cNvSpPr txBox="1"/>
          <p:nvPr/>
        </p:nvSpPr>
        <p:spPr>
          <a:xfrm>
            <a:off x="6418369" y="4024566"/>
            <a:ext cx="18824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5</a:t>
            </a:r>
          </a:p>
          <a:p>
            <a:pPr algn="ctr"/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Les solutions contre pollution de l’air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3A6F3A7-2C83-4F76-8114-D81F53014DD3}"/>
              </a:ext>
            </a:extLst>
          </p:cNvPr>
          <p:cNvSpPr txBox="1"/>
          <p:nvPr/>
        </p:nvSpPr>
        <p:spPr>
          <a:xfrm>
            <a:off x="6415546" y="5244991"/>
            <a:ext cx="18824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7</a:t>
            </a:r>
          </a:p>
          <a:p>
            <a:pPr algn="ctr"/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L’air et l’énergie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B901699E-60F9-4414-9CEA-7185874D499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A4FD2984-C81A-42C0-8C98-E4EE89F04AFB}"/>
              </a:ext>
            </a:extLst>
          </p:cNvPr>
          <p:cNvGrpSpPr/>
          <p:nvPr/>
        </p:nvGrpSpPr>
        <p:grpSpPr>
          <a:xfrm>
            <a:off x="8431853" y="4512611"/>
            <a:ext cx="2830025" cy="1677164"/>
            <a:chOff x="8712895" y="1206008"/>
            <a:chExt cx="2431699" cy="484680"/>
          </a:xfrm>
          <a:solidFill>
            <a:schemeClr val="accent1"/>
          </a:solidFill>
        </p:grpSpPr>
        <p:sp>
          <p:nvSpPr>
            <p:cNvPr id="39" name="Ellipse 3">
              <a:extLst>
                <a:ext uri="{FF2B5EF4-FFF2-40B4-BE49-F238E27FC236}">
                  <a16:creationId xmlns:a16="http://schemas.microsoft.com/office/drawing/2014/main" id="{88DDF619-1499-4AB1-9101-063C06B78D87}"/>
                </a:ext>
              </a:extLst>
            </p:cNvPr>
            <p:cNvSpPr/>
            <p:nvPr/>
          </p:nvSpPr>
          <p:spPr bwMode="auto">
            <a:xfrm>
              <a:off x="8712895" y="1206008"/>
              <a:ext cx="2431699" cy="484680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8" name="ZoneTexte 57">
              <a:hlinkClick r:id="rId4" action="ppaction://hlinksldjump"/>
              <a:extLst>
                <a:ext uri="{FF2B5EF4-FFF2-40B4-BE49-F238E27FC236}">
                  <a16:creationId xmlns:a16="http://schemas.microsoft.com/office/drawing/2014/main" id="{2433D7F0-0A49-436E-9957-E6D3A79A7391}"/>
                </a:ext>
              </a:extLst>
            </p:cNvPr>
            <p:cNvSpPr txBox="1"/>
            <p:nvPr/>
          </p:nvSpPr>
          <p:spPr>
            <a:xfrm>
              <a:off x="8783458" y="1239451"/>
              <a:ext cx="2296571" cy="426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Et oui ! </a:t>
              </a:r>
              <a:r>
                <a: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Il est possible aussi de nous solliciter pour créer un module </a:t>
              </a:r>
              <a:r>
                <a:rPr lang="fr-FR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sur-mesure aux besoins </a:t>
              </a:r>
              <a:r>
                <a: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 connaissances.</a:t>
              </a:r>
            </a:p>
          </p:txBody>
        </p:sp>
      </p:grpSp>
      <p:pic>
        <p:nvPicPr>
          <p:cNvPr id="59" name="Image 58">
            <a:extLst>
              <a:ext uri="{FF2B5EF4-FFF2-40B4-BE49-F238E27FC236}">
                <a16:creationId xmlns:a16="http://schemas.microsoft.com/office/drawing/2014/main" id="{A2328476-21BB-4761-9B0C-58715FBB494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53" y="2361891"/>
            <a:ext cx="1131544" cy="106710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EE3B5616-786C-4383-9181-0C3870F9E661}"/>
              </a:ext>
            </a:extLst>
          </p:cNvPr>
          <p:cNvSpPr txBox="1"/>
          <p:nvPr/>
        </p:nvSpPr>
        <p:spPr>
          <a:xfrm>
            <a:off x="9432345" y="2541788"/>
            <a:ext cx="1950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</a:t>
            </a:r>
          </a:p>
          <a:p>
            <a:pPr algn="ctr"/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Les Virus et Nous</a:t>
            </a:r>
          </a:p>
        </p:txBody>
      </p:sp>
      <p:pic>
        <p:nvPicPr>
          <p:cNvPr id="61" name="Poll exterieur??">
            <a:extLst>
              <a:ext uri="{FF2B5EF4-FFF2-40B4-BE49-F238E27FC236}">
                <a16:creationId xmlns:a16="http://schemas.microsoft.com/office/drawing/2014/main" id="{030C76CF-D2D7-445B-883D-CA290E3F66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510" y="3525411"/>
            <a:ext cx="1182230" cy="106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45A7B739-6BBD-4A29-AA41-FA20202CB12C}"/>
              </a:ext>
            </a:extLst>
          </p:cNvPr>
          <p:cNvSpPr txBox="1"/>
          <p:nvPr/>
        </p:nvSpPr>
        <p:spPr>
          <a:xfrm>
            <a:off x="9432345" y="3718970"/>
            <a:ext cx="19502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construire ensemble !</a:t>
            </a:r>
            <a:endParaRPr lang="fr-F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702D2B9D-C504-4945-98E0-3159E8F12545}"/>
              </a:ext>
            </a:extLst>
          </p:cNvPr>
          <p:cNvCxnSpPr>
            <a:cxnSpLocks/>
          </p:cNvCxnSpPr>
          <p:nvPr/>
        </p:nvCxnSpPr>
        <p:spPr>
          <a:xfrm>
            <a:off x="8297977" y="1402672"/>
            <a:ext cx="0" cy="489857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D841A973-1BB1-40C6-A24C-6150120A1EEE}"/>
              </a:ext>
            </a:extLst>
          </p:cNvPr>
          <p:cNvSpPr txBox="1"/>
          <p:nvPr/>
        </p:nvSpPr>
        <p:spPr>
          <a:xfrm>
            <a:off x="8736128" y="1739329"/>
            <a:ext cx="2333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C99BC"/>
                </a:solidFill>
              </a:rPr>
              <a:t>Mais aussi !</a:t>
            </a:r>
          </a:p>
        </p:txBody>
      </p:sp>
      <p:pic>
        <p:nvPicPr>
          <p:cNvPr id="68" name="Plus">
            <a:hlinkClick r:id="rId4" action="ppaction://hlinksldjump"/>
            <a:extLst>
              <a:ext uri="{FF2B5EF4-FFF2-40B4-BE49-F238E27FC236}">
                <a16:creationId xmlns:a16="http://schemas.microsoft.com/office/drawing/2014/main" id="{D46E9E95-EC5E-4D5F-AFE8-4F662463B7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964" y="2398816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55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90"/>
                                          </p:val>
                                        </p:tav>
                                        <p:tav tm="100%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6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6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1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6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60" grpId="0"/>
      <p:bldP spid="62" grpId="0"/>
      <p:bldP spid="12" grpId="0"/>
    </p:bldLst>
  </p:timing>
</p:sld>
</file>

<file path=ppt/slides/slide31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5"/>
            <a:ext cx="9601199" cy="5937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32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Virus et Nous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BAF7783E-3DCD-4AC4-9531-6D1016310135}"/>
              </a:ext>
            </a:extLst>
          </p:cNvPr>
          <p:cNvSpPr txBox="1"/>
          <p:nvPr/>
        </p:nvSpPr>
        <p:spPr>
          <a:xfrm>
            <a:off x="3779520" y="1622988"/>
            <a:ext cx="7574279" cy="11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C’est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un nouvel outil pédagogique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de L’Air et Moi, 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Il a pour ambition d’aider les parents, animateurs et les enseignants à 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expliquer la crise sanitaire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 confinement aux enfants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27F7A2E-0234-4DE9-BAB9-8E39AE91C6F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82" y="1618723"/>
            <a:ext cx="1726755" cy="162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AB88DA6-9FAA-4AFF-A0E4-D133FE491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.196%" t="15.293%" r="2.373%" b="16.193%"/>
          <a:stretch/>
        </p:blipFill>
        <p:spPr>
          <a:xfrm>
            <a:off x="1752599" y="3407795"/>
            <a:ext cx="5189333" cy="2893455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F7270140-8B7A-4592-AC59-CE9BD066B318}"/>
              </a:ext>
            </a:extLst>
          </p:cNvPr>
          <p:cNvGrpSpPr/>
          <p:nvPr/>
        </p:nvGrpSpPr>
        <p:grpSpPr>
          <a:xfrm rot="364051">
            <a:off x="7161599" y="2977972"/>
            <a:ext cx="4431841" cy="1485975"/>
            <a:chOff x="6658251" y="4286475"/>
            <a:chExt cx="4154750" cy="2324337"/>
          </a:xfrm>
          <a:solidFill>
            <a:srgbClr val="E0252E"/>
          </a:solidFill>
        </p:grpSpPr>
        <p:sp>
          <p:nvSpPr>
            <p:cNvPr id="11" name="Ellipse 3">
              <a:extLst>
                <a:ext uri="{FF2B5EF4-FFF2-40B4-BE49-F238E27FC236}">
                  <a16:creationId xmlns:a16="http://schemas.microsoft.com/office/drawing/2014/main" id="{A10B9C12-A10F-4036-8551-F762A587F740}"/>
                </a:ext>
              </a:extLst>
            </p:cNvPr>
            <p:cNvSpPr/>
            <p:nvPr/>
          </p:nvSpPr>
          <p:spPr bwMode="auto">
            <a:xfrm>
              <a:off x="6658251" y="4287916"/>
              <a:ext cx="4154750" cy="2322896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38A1736-F6CE-49C2-BA7C-142E4E12E83E}"/>
                </a:ext>
              </a:extLst>
            </p:cNvPr>
            <p:cNvSpPr txBox="1"/>
            <p:nvPr/>
          </p:nvSpPr>
          <p:spPr>
            <a:xfrm>
              <a:off x="6845366" y="4286475"/>
              <a:ext cx="3823581" cy="2070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On y aborde 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l’impact de l’homme sur l’environnement,</a:t>
              </a:r>
              <a:r>
                <a: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 lien entre 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apparition du virus, conséquence de l’activité humaine sur la planète et effet du confinement. </a:t>
              </a:r>
            </a:p>
          </p:txBody>
        </p:sp>
      </p:grpSp>
      <p:pic>
        <p:nvPicPr>
          <p:cNvPr id="8" name="Image 7" descr="Une image contenant jouet&#10;&#10;Description générée automatiquement">
            <a:extLst>
              <a:ext uri="{FF2B5EF4-FFF2-40B4-BE49-F238E27FC236}">
                <a16:creationId xmlns:a16="http://schemas.microsoft.com/office/drawing/2014/main" id="{FDA58FE3-F04A-415D-94F0-CFD03CF6D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144" y="4180910"/>
            <a:ext cx="1162616" cy="1957316"/>
          </a:xfrm>
          <a:prstGeom prst="rect">
            <a:avLst/>
          </a:prstGeom>
        </p:spPr>
      </p:pic>
      <p:pic>
        <p:nvPicPr>
          <p:cNvPr id="17" name="Picture 33">
            <a:hlinkClick r:id="rId5" action="ppaction://hlinksldjump"/>
            <a:extLst>
              <a:ext uri="{FF2B5EF4-FFF2-40B4-BE49-F238E27FC236}">
                <a16:creationId xmlns:a16="http://schemas.microsoft.com/office/drawing/2014/main" id="{7CF25C58-920C-4F0B-9398-90E4617FE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2C7537F-15DD-43DE-A26B-9FF37EFF674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9FC8876-5B22-468E-B8F0-D6B2C33E451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479" y="5352204"/>
            <a:ext cx="1240708" cy="728058"/>
          </a:xfrm>
          <a:prstGeom prst="rect">
            <a:avLst/>
          </a:prstGeom>
        </p:spPr>
      </p:pic>
      <p:pic>
        <p:nvPicPr>
          <p:cNvPr id="21" name="Image 13">
            <a:extLst>
              <a:ext uri="{FF2B5EF4-FFF2-40B4-BE49-F238E27FC236}">
                <a16:creationId xmlns:a16="http://schemas.microsoft.com/office/drawing/2014/main" id="{199F8D33-C473-4FED-AC3D-B5C4DE344A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590" y="5352204"/>
            <a:ext cx="1808450" cy="7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5073531-E0A8-4338-AF7A-4A620C181AC6}"/>
              </a:ext>
            </a:extLst>
          </p:cNvPr>
          <p:cNvSpPr txBox="1"/>
          <p:nvPr/>
        </p:nvSpPr>
        <p:spPr>
          <a:xfrm>
            <a:off x="7208664" y="4800567"/>
            <a:ext cx="2658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C99BC"/>
                </a:solidFill>
              </a:rPr>
              <a:t>Ils nous soutiennent !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1DF53CE-DD3A-4AF6-AC75-A78537FEEB07}"/>
              </a:ext>
            </a:extLst>
          </p:cNvPr>
          <p:cNvGrpSpPr/>
          <p:nvPr/>
        </p:nvGrpSpPr>
        <p:grpSpPr>
          <a:xfrm>
            <a:off x="130385" y="1745995"/>
            <a:ext cx="1047026" cy="1415152"/>
            <a:chOff x="130385" y="1745995"/>
            <a:chExt cx="1047026" cy="1415152"/>
          </a:xfrm>
        </p:grpSpPr>
        <p:pic>
          <p:nvPicPr>
            <p:cNvPr id="19" name="Image 18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5E886897-01BA-4F7B-AB8F-0334B8908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127" y="1745995"/>
              <a:ext cx="867353" cy="1107375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192F50C-33E9-4C97-8D6A-ECBCEE2678B8}"/>
                </a:ext>
              </a:extLst>
            </p:cNvPr>
            <p:cNvSpPr txBox="1"/>
            <p:nvPr/>
          </p:nvSpPr>
          <p:spPr>
            <a:xfrm>
              <a:off x="130385" y="2853370"/>
              <a:ext cx="10470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>
                  <a:solidFill>
                    <a:srgbClr val="0C99BC"/>
                  </a:solidFill>
                  <a:latin typeface="Candara" panose="020E0502030303020204" pitchFamily="34" charset="0"/>
                </a:rPr>
                <a:t>Ecole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428CFF7B-1A88-430B-8318-3ADBE779B2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1" y="3328664"/>
            <a:ext cx="1030430" cy="112640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B0631CF-F2C7-48B1-A38C-32E2267D19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7" y="4608422"/>
            <a:ext cx="1314450" cy="13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4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8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8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8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22" grpId="0"/>
    </p:bldLst>
  </p:timing>
</p:sld>
</file>

<file path=ppt/slides/slide3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4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1095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antennes régionales </a:t>
            </a:r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L’Air et Moi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4706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732A2C7E-3D94-4E8D-8AF6-FA6F2AEFFFE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FB357B2-D03F-451B-8A73-EEFA45625E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.284%" t="24.336%" r="14.375%" b="17.152%"/>
          <a:stretch/>
        </p:blipFill>
        <p:spPr>
          <a:xfrm>
            <a:off x="2201209" y="1473504"/>
            <a:ext cx="8703979" cy="4827731"/>
          </a:xfrm>
          <a:prstGeom prst="rect">
            <a:avLst/>
          </a:prstGeom>
        </p:spPr>
      </p:pic>
      <p:sp>
        <p:nvSpPr>
          <p:cNvPr id="10" name="Ellipse 9">
            <a:hlinkClick r:id="rId4" action="ppaction://hlinksldjump"/>
            <a:extLst>
              <a:ext uri="{FF2B5EF4-FFF2-40B4-BE49-F238E27FC236}">
                <a16:creationId xmlns:a16="http://schemas.microsoft.com/office/drawing/2014/main" id="{DCF1782F-EA30-4459-9729-188009CACCD7}"/>
              </a:ext>
            </a:extLst>
          </p:cNvPr>
          <p:cNvSpPr/>
          <p:nvPr/>
        </p:nvSpPr>
        <p:spPr>
          <a:xfrm>
            <a:off x="4963165" y="2477042"/>
            <a:ext cx="211966" cy="21196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hlinkClick r:id="rId4" action="ppaction://hlinksldjump"/>
            <a:extLst>
              <a:ext uri="{FF2B5EF4-FFF2-40B4-BE49-F238E27FC236}">
                <a16:creationId xmlns:a16="http://schemas.microsoft.com/office/drawing/2014/main" id="{509DADA8-9D30-4145-94AC-446AEE58B0EA}"/>
              </a:ext>
            </a:extLst>
          </p:cNvPr>
          <p:cNvSpPr/>
          <p:nvPr/>
        </p:nvSpPr>
        <p:spPr>
          <a:xfrm>
            <a:off x="5015882" y="2529759"/>
            <a:ext cx="106533" cy="106533"/>
          </a:xfrm>
          <a:prstGeom prst="ellipse">
            <a:avLst/>
          </a:prstGeom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hlinkClick r:id="rId4" action="ppaction://hlinksldjump"/>
            <a:extLst>
              <a:ext uri="{FF2B5EF4-FFF2-40B4-BE49-F238E27FC236}">
                <a16:creationId xmlns:a16="http://schemas.microsoft.com/office/drawing/2014/main" id="{54DF076E-735C-4E5B-AF91-76198B07472A}"/>
              </a:ext>
            </a:extLst>
          </p:cNvPr>
          <p:cNvSpPr/>
          <p:nvPr/>
        </p:nvSpPr>
        <p:spPr>
          <a:xfrm>
            <a:off x="5283891" y="3579396"/>
            <a:ext cx="211966" cy="211966"/>
          </a:xfrm>
          <a:prstGeom prst="ellipse">
            <a:avLst/>
          </a:prstGeom>
          <a:noFill/>
          <a:ln w="38100">
            <a:solidFill>
              <a:srgbClr val="F0FF00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hlinkClick r:id="rId5" action="ppaction://hlinksldjump"/>
            <a:extLst>
              <a:ext uri="{FF2B5EF4-FFF2-40B4-BE49-F238E27FC236}">
                <a16:creationId xmlns:a16="http://schemas.microsoft.com/office/drawing/2014/main" id="{1B95DBA0-69D9-4D99-89A3-66D08FA9D451}"/>
              </a:ext>
            </a:extLst>
          </p:cNvPr>
          <p:cNvSpPr/>
          <p:nvPr/>
        </p:nvSpPr>
        <p:spPr>
          <a:xfrm>
            <a:off x="5336959" y="3632072"/>
            <a:ext cx="106533" cy="10653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445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9" grpId="0" animBg="1"/>
      <p:bldP spid="11" grpId="0" animBg="1"/>
      <p:bldP spid="21" grpId="0" animBg="1"/>
    </p:bldLst>
  </p:timing>
</p:sld>
</file>

<file path=ppt/slides/slide33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4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1095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Fédération </a:t>
            </a:r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L’Air et Moi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4706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732A2C7E-3D94-4E8D-8AF6-FA6F2AEFFFE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pic>
        <p:nvPicPr>
          <p:cNvPr id="29" name="Image 13">
            <a:extLst>
              <a:ext uri="{FF2B5EF4-FFF2-40B4-BE49-F238E27FC236}">
                <a16:creationId xmlns:a16="http://schemas.microsoft.com/office/drawing/2014/main" id="{3A126F50-4227-4FA1-8474-36E90B837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883" y="1707645"/>
            <a:ext cx="1979872" cy="78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30" name="Image 29" descr="Une image contenant texte&#10;&#10;Description générée automatiquement">
            <a:extLst>
              <a:ext uri="{FF2B5EF4-FFF2-40B4-BE49-F238E27FC236}">
                <a16:creationId xmlns:a16="http://schemas.microsoft.com/office/drawing/2014/main" id="{4475023E-7DC2-4B15-9D94-D1AA59111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473" y="2637174"/>
            <a:ext cx="2154800" cy="785729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3F29C496-0093-4DAE-B756-D3EBEFAAFD1F}"/>
              </a:ext>
            </a:extLst>
          </p:cNvPr>
          <p:cNvSpPr txBox="1"/>
          <p:nvPr/>
        </p:nvSpPr>
        <p:spPr>
          <a:xfrm>
            <a:off x="1752599" y="1541584"/>
            <a:ext cx="5857241" cy="147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%"/>
              </a:lnSpc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La Fédération nationale L’Air et Moi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développe en lien avec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Atmo Sud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, des 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et des 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actions de sensibilisation à la qualité de l’air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en région Sud </a:t>
            </a: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depuis 2009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F79A9466-4260-4CD1-B605-25755429DF27}"/>
              </a:ext>
            </a:extLst>
          </p:cNvPr>
          <p:cNvGrpSpPr/>
          <p:nvPr/>
        </p:nvGrpSpPr>
        <p:grpSpPr>
          <a:xfrm>
            <a:off x="2019599" y="3089117"/>
            <a:ext cx="3849024" cy="1503022"/>
            <a:chOff x="8712895" y="1206008"/>
            <a:chExt cx="2431699" cy="484680"/>
          </a:xfrm>
          <a:solidFill>
            <a:schemeClr val="accent1"/>
          </a:solidFill>
        </p:grpSpPr>
        <p:sp>
          <p:nvSpPr>
            <p:cNvPr id="34" name="Ellipse 3">
              <a:extLst>
                <a:ext uri="{FF2B5EF4-FFF2-40B4-BE49-F238E27FC236}">
                  <a16:creationId xmlns:a16="http://schemas.microsoft.com/office/drawing/2014/main" id="{ECAF2054-5336-4829-973C-44752C2E1F00}"/>
                </a:ext>
              </a:extLst>
            </p:cNvPr>
            <p:cNvSpPr/>
            <p:nvPr/>
          </p:nvSpPr>
          <p:spPr bwMode="auto">
            <a:xfrm>
              <a:off x="8712895" y="1206008"/>
              <a:ext cx="2431699" cy="484680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5" name="ZoneTexte 34">
              <a:hlinkClick r:id="rId5" action="ppaction://hlinksldjump"/>
              <a:extLst>
                <a:ext uri="{FF2B5EF4-FFF2-40B4-BE49-F238E27FC236}">
                  <a16:creationId xmlns:a16="http://schemas.microsoft.com/office/drawing/2014/main" id="{3FBD6642-C910-4708-8893-148227F5C62C}"/>
                </a:ext>
              </a:extLst>
            </p:cNvPr>
            <p:cNvSpPr txBox="1"/>
            <p:nvPr/>
          </p:nvSpPr>
          <p:spPr>
            <a:xfrm>
              <a:off x="8780459" y="1281206"/>
              <a:ext cx="2296571" cy="329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%"/>
                </a:lnSpc>
              </a:pPr>
              <a:r>
                <a:rPr lang="fr-FR" sz="18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 programme pédagogique de sensibilisation à la qualité de l’air a sensibilisé plus de </a:t>
              </a:r>
              <a:r>
                <a:rPr lang="fr-FR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750 000 jeunes</a:t>
              </a:r>
              <a:r>
                <a: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!</a:t>
              </a:r>
              <a:endParaRPr lang="fr-FR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7" name="Image 36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D3CD2AC2-BA86-4039-99EC-3E2D5223B5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49" y="2637174"/>
            <a:ext cx="2057499" cy="1583651"/>
          </a:xfrm>
          <a:prstGeom prst="rect">
            <a:avLst/>
          </a:prstGeom>
        </p:spPr>
      </p:pic>
      <p:pic>
        <p:nvPicPr>
          <p:cNvPr id="38" name="Picture 33">
            <a:hlinkClick r:id="rId7" action="ppaction://hlinksldjump"/>
            <a:extLst>
              <a:ext uri="{FF2B5EF4-FFF2-40B4-BE49-F238E27FC236}">
                <a16:creationId xmlns:a16="http://schemas.microsoft.com/office/drawing/2014/main" id="{2518BA30-BF46-423A-B45C-36B8D1EC5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EC39CE7-0271-481C-A0C1-2E70D54047B1}"/>
              </a:ext>
            </a:extLst>
          </p:cNvPr>
          <p:cNvSpPr txBox="1"/>
          <p:nvPr/>
        </p:nvSpPr>
        <p:spPr>
          <a:xfrm>
            <a:off x="5868623" y="4374976"/>
            <a:ext cx="3186310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%"/>
              </a:lnSpc>
            </a:pP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Ils sont soutenus par :</a:t>
            </a:r>
            <a:endParaRPr lang="fr-FR" sz="2000" dirty="0">
              <a:solidFill>
                <a:srgbClr val="0C99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7856FC-5F92-4B42-A336-997A7E346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623" y="4945573"/>
            <a:ext cx="1555886" cy="97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gence régionale de santé PACA">
            <a:extLst>
              <a:ext uri="{FF2B5EF4-FFF2-40B4-BE49-F238E27FC236}">
                <a16:creationId xmlns:a16="http://schemas.microsoft.com/office/drawing/2014/main" id="{E8833A21-830F-4D2B-BB2A-40C08C75E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509" y="4714283"/>
            <a:ext cx="1446445" cy="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5892814-92FE-429E-8F17-96C8944E8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388" y="4663883"/>
            <a:ext cx="14287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7F1780B-675F-43E3-A6A8-C07E971C6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185" y="5539851"/>
            <a:ext cx="1397327" cy="56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ccueil">
            <a:extLst>
              <a:ext uri="{FF2B5EF4-FFF2-40B4-BE49-F238E27FC236}">
                <a16:creationId xmlns:a16="http://schemas.microsoft.com/office/drawing/2014/main" id="{6C7DFD83-1FEE-413A-BFEE-7D64CEA0D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510" y="5671745"/>
            <a:ext cx="1314450" cy="52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90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/>
      <p:bldP spid="15" grpId="0"/>
    </p:bldLst>
  </p:timing>
</p:sld>
</file>

<file path=ppt/slides/slide34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4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1095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Accompagner l’action des jeunes en faveur de l’air </a:t>
            </a:r>
            <a:r>
              <a:rPr lang="fr-FR" sz="32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 les Hauts-de-France</a:t>
            </a:r>
            <a:endParaRPr lang="fr-FR" sz="3200" b="1" dirty="0">
              <a:solidFill>
                <a:srgbClr val="0C99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4706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345F9456-744A-48B8-9EF3-7CAE6E08FE04}"/>
              </a:ext>
            </a:extLst>
          </p:cNvPr>
          <p:cNvSpPr txBox="1"/>
          <p:nvPr/>
        </p:nvSpPr>
        <p:spPr>
          <a:xfrm>
            <a:off x="1865676" y="1713213"/>
            <a:ext cx="5000625" cy="147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%"/>
              </a:lnSpc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Au regard de leurs expériences respectives en sensibilisation,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Atmo Hauts-de-France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et la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Fédération nationale l’Air et Moi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ont identifié des convergences et des synergies évidentes.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32A2C7E-3D94-4E8D-8AF6-FA6F2AEFFFE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754FC4-679A-4283-98E5-DAF62B97DA2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46" y="1689933"/>
            <a:ext cx="1605288" cy="152234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9C98FC0-B98C-4794-8090-762F40C33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884" y="1940072"/>
            <a:ext cx="2002691" cy="1017761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07E41E8-0453-492D-897A-5A0523320B37}"/>
              </a:ext>
            </a:extLst>
          </p:cNvPr>
          <p:cNvSpPr txBox="1"/>
          <p:nvPr/>
        </p:nvSpPr>
        <p:spPr>
          <a:xfrm>
            <a:off x="1761576" y="3444645"/>
            <a:ext cx="9601199" cy="707886"/>
          </a:xfrm>
          <a:prstGeom prst="rect">
            <a:avLst/>
          </a:prstGeom>
          <a:solidFill>
            <a:srgbClr val="0C99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Ainsi, en janvier 2021, </a:t>
            </a:r>
            <a:r>
              <a: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 nouvelle antenne régionale L’Air et Moi 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 créée dans</a:t>
            </a:r>
            <a:r>
              <a:rPr lang="fr-F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les Hauts de France !</a:t>
            </a:r>
          </a:p>
        </p:txBody>
      </p:sp>
      <p:sp>
        <p:nvSpPr>
          <p:cNvPr id="15" name="Rectangle à coins arrondis 28">
            <a:extLst>
              <a:ext uri="{FF2B5EF4-FFF2-40B4-BE49-F238E27FC236}">
                <a16:creationId xmlns:a16="http://schemas.microsoft.com/office/drawing/2014/main" id="{64584E03-C46F-4B99-83F3-6218C62E5D36}"/>
              </a:ext>
            </a:extLst>
          </p:cNvPr>
          <p:cNvSpPr/>
          <p:nvPr/>
        </p:nvSpPr>
        <p:spPr>
          <a:xfrm>
            <a:off x="1761576" y="4356092"/>
            <a:ext cx="9601199" cy="1934169"/>
          </a:xfrm>
          <a:prstGeom prst="roundRect">
            <a:avLst/>
          </a:prstGeom>
          <a:solidFill>
            <a:schemeClr val="accent1">
              <a:lumMod val="20%"/>
              <a:lumOff val="80%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%"/>
              </a:prst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just" defTabSz="91440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%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67AC298-D06B-4477-B923-C3264558EEDA}"/>
              </a:ext>
            </a:extLst>
          </p:cNvPr>
          <p:cNvSpPr txBox="1"/>
          <p:nvPr/>
        </p:nvSpPr>
        <p:spPr>
          <a:xfrm>
            <a:off x="1761575" y="4690968"/>
            <a:ext cx="5062770" cy="1199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%"/>
              </a:lnSpc>
            </a:pPr>
            <a:r>
              <a:rPr lang="fr-FR" sz="16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L’intérêt de la collaboration d’Atmo HDF avec L’Air et Moi </a:t>
            </a:r>
            <a:r>
              <a:rPr lang="fr-FR" sz="16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compléter les actions de sensibilisation auprès des jeunes et des partenaires, 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à l’instar de la collaboration entre la Fédération l’Air et Moi et Atmo Sud depuis 2009.</a:t>
            </a:r>
          </a:p>
        </p:txBody>
      </p:sp>
      <p:pic>
        <p:nvPicPr>
          <p:cNvPr id="17" name="Image 13">
            <a:extLst>
              <a:ext uri="{FF2B5EF4-FFF2-40B4-BE49-F238E27FC236}">
                <a16:creationId xmlns:a16="http://schemas.microsoft.com/office/drawing/2014/main" id="{D5B4D159-FA3B-4BB7-A297-F304E1CBE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42" y="4893163"/>
            <a:ext cx="2002691" cy="79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F890A527-AE66-4CA6-9764-23A47A2CDE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21" y="4822660"/>
            <a:ext cx="2343279" cy="854456"/>
          </a:xfrm>
          <a:prstGeom prst="rect">
            <a:avLst/>
          </a:prstGeom>
        </p:spPr>
      </p:pic>
      <p:pic>
        <p:nvPicPr>
          <p:cNvPr id="20" name="Picture 33">
            <a:hlinkClick r:id="rId7" action="ppaction://hlinksldjump"/>
            <a:extLst>
              <a:ext uri="{FF2B5EF4-FFF2-40B4-BE49-F238E27FC236}">
                <a16:creationId xmlns:a16="http://schemas.microsoft.com/office/drawing/2014/main" id="{E721720B-7F2E-4F38-B63F-74802514E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53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25" grpId="0" animBg="1"/>
      <p:bldP spid="15" grpId="0" animBg="1"/>
      <p:bldP spid="16" grpId="0"/>
    </p:bldLst>
  </p:timing>
</p:sld>
</file>

<file path=ppt/slides/slide3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586" y="363984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07419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fr-FR" sz="32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FR" sz="32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prochaines étapes </a:t>
            </a:r>
            <a:r>
              <a:rPr lang="fr-FR" sz="32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l’Air et Moi en Hauts-de-France</a:t>
            </a:r>
            <a:endParaRPr lang="fr-FR" sz="3200" b="1" dirty="0">
              <a:solidFill>
                <a:srgbClr val="0C99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345F9456-744A-48B8-9EF3-7CAE6E08FE04}"/>
              </a:ext>
            </a:extLst>
          </p:cNvPr>
          <p:cNvSpPr txBox="1"/>
          <p:nvPr/>
        </p:nvSpPr>
        <p:spPr>
          <a:xfrm>
            <a:off x="1752598" y="2261916"/>
            <a:ext cx="6681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dirty="0">
              <a:latin typeface="Candara" panose="020E0502030303020204" pitchFamily="34" charset="0"/>
            </a:endParaRPr>
          </a:p>
          <a:p>
            <a:pPr algn="just"/>
            <a:endParaRPr lang="fr-FR" dirty="0">
              <a:latin typeface="Candara" panose="020E0502030303020204" pitchFamily="34" charset="0"/>
            </a:endParaRPr>
          </a:p>
          <a:p>
            <a:pPr algn="just"/>
            <a:endParaRPr lang="fr-FR" dirty="0">
              <a:latin typeface="Candara" panose="020E0502030303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7C63DC9-D11A-46F1-8A11-FC8B1F1C328E}"/>
              </a:ext>
            </a:extLst>
          </p:cNvPr>
          <p:cNvSpPr txBox="1"/>
          <p:nvPr/>
        </p:nvSpPr>
        <p:spPr>
          <a:xfrm>
            <a:off x="1840169" y="3187009"/>
            <a:ext cx="29374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Mutualiser </a:t>
            </a:r>
            <a:r>
              <a:rPr lang="fr-FR" sz="14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fr-FR" sz="14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adapter </a:t>
            </a:r>
            <a:r>
              <a:rPr lang="fr-FR" sz="14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les supports L’Air et Moi aux enjeux de la région </a:t>
            </a:r>
            <a:r>
              <a:rPr lang="fr-FR" sz="1400" b="1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Hauts-de-France</a:t>
            </a:r>
            <a:r>
              <a:rPr lang="fr-FR" sz="1400" dirty="0"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8" name="Image 1">
            <a:extLst>
              <a:ext uri="{FF2B5EF4-FFF2-40B4-BE49-F238E27FC236}">
                <a16:creationId xmlns:a16="http://schemas.microsoft.com/office/drawing/2014/main" id="{3CE0ABEC-33D1-41EB-918C-9A23490BAC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684" y="1447810"/>
            <a:ext cx="3112628" cy="165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20" name="Image 19" descr="Une image contenant texte, jouet&#10;&#10;Description générée automatiquement">
            <a:extLst>
              <a:ext uri="{FF2B5EF4-FFF2-40B4-BE49-F238E27FC236}">
                <a16:creationId xmlns:a16="http://schemas.microsoft.com/office/drawing/2014/main" id="{E9C8E518-97F8-49D0-BBE3-675A51A228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.866%"/>
          <a:stretch/>
        </p:blipFill>
        <p:spPr>
          <a:xfrm>
            <a:off x="8816806" y="1491737"/>
            <a:ext cx="2443290" cy="1706529"/>
          </a:xfrm>
          <a:prstGeom prst="rect">
            <a:avLst/>
          </a:prstGeom>
        </p:spPr>
      </p:pic>
      <p:grpSp>
        <p:nvGrpSpPr>
          <p:cNvPr id="21" name="1">
            <a:extLst>
              <a:ext uri="{FF2B5EF4-FFF2-40B4-BE49-F238E27FC236}">
                <a16:creationId xmlns:a16="http://schemas.microsoft.com/office/drawing/2014/main" id="{0E0FB140-DAB0-4067-A508-8037D72F1856}"/>
              </a:ext>
            </a:extLst>
          </p:cNvPr>
          <p:cNvGrpSpPr>
            <a:grpSpLocks/>
          </p:cNvGrpSpPr>
          <p:nvPr/>
        </p:nvGrpSpPr>
        <p:grpSpPr bwMode="auto">
          <a:xfrm>
            <a:off x="2801300" y="1830812"/>
            <a:ext cx="1015200" cy="1015200"/>
            <a:chOff x="5993381" y="1048567"/>
            <a:chExt cx="2075936" cy="1467692"/>
          </a:xfrm>
          <a:solidFill>
            <a:srgbClr val="0C99BC"/>
          </a:solidFill>
        </p:grpSpPr>
        <p:sp>
          <p:nvSpPr>
            <p:cNvPr id="22" name="rond rouge">
              <a:extLst>
                <a:ext uri="{FF2B5EF4-FFF2-40B4-BE49-F238E27FC236}">
                  <a16:creationId xmlns:a16="http://schemas.microsoft.com/office/drawing/2014/main" id="{9BE0C018-BFD6-4FE1-AE37-D0E46507D3F9}"/>
                </a:ext>
              </a:extLst>
            </p:cNvPr>
            <p:cNvSpPr/>
            <p:nvPr/>
          </p:nvSpPr>
          <p:spPr>
            <a:xfrm>
              <a:off x="5993381" y="1048567"/>
              <a:ext cx="2075936" cy="1467692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23" name="? bleu">
              <a:extLst>
                <a:ext uri="{FF2B5EF4-FFF2-40B4-BE49-F238E27FC236}">
                  <a16:creationId xmlns:a16="http://schemas.microsoft.com/office/drawing/2014/main" id="{D6C98D89-D2AD-427F-9058-96359D961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5826" y="1084687"/>
              <a:ext cx="950943" cy="12013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%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%"/>
                </a:lnSpc>
                <a:spcBef>
                  <a:spcPct val="0%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33" name="3">
            <a:extLst>
              <a:ext uri="{FF2B5EF4-FFF2-40B4-BE49-F238E27FC236}">
                <a16:creationId xmlns:a16="http://schemas.microsoft.com/office/drawing/2014/main" id="{A789C626-C3D3-4125-AD80-BAFBFD56FCBC}"/>
              </a:ext>
            </a:extLst>
          </p:cNvPr>
          <p:cNvGrpSpPr>
            <a:grpSpLocks/>
          </p:cNvGrpSpPr>
          <p:nvPr/>
        </p:nvGrpSpPr>
        <p:grpSpPr bwMode="auto">
          <a:xfrm>
            <a:off x="9561074" y="1897043"/>
            <a:ext cx="1015200" cy="1015200"/>
            <a:chOff x="6013587" y="1060471"/>
            <a:chExt cx="2167072" cy="1461177"/>
          </a:xfrm>
          <a:solidFill>
            <a:srgbClr val="0C99BC"/>
          </a:solidFill>
        </p:grpSpPr>
        <p:sp>
          <p:nvSpPr>
            <p:cNvPr id="34" name="rond rouge">
              <a:extLst>
                <a:ext uri="{FF2B5EF4-FFF2-40B4-BE49-F238E27FC236}">
                  <a16:creationId xmlns:a16="http://schemas.microsoft.com/office/drawing/2014/main" id="{675D8F4E-37A3-486E-B51F-BF5A3AFA8CA2}"/>
                </a:ext>
              </a:extLst>
            </p:cNvPr>
            <p:cNvSpPr/>
            <p:nvPr/>
          </p:nvSpPr>
          <p:spPr>
            <a:xfrm>
              <a:off x="6013587" y="1060471"/>
              <a:ext cx="2167072" cy="146117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35" name="? bleu">
              <a:extLst>
                <a:ext uri="{FF2B5EF4-FFF2-40B4-BE49-F238E27FC236}">
                  <a16:creationId xmlns:a16="http://schemas.microsoft.com/office/drawing/2014/main" id="{3DFE5A19-747B-496F-885C-59B1FB49D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863" y="1103994"/>
              <a:ext cx="848766" cy="96141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%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%"/>
                </a:lnSpc>
                <a:spcBef>
                  <a:spcPct val="0%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</p:grpSp>
      <p:pic>
        <p:nvPicPr>
          <p:cNvPr id="37" name="Image 1">
            <a:extLst>
              <a:ext uri="{FF2B5EF4-FFF2-40B4-BE49-F238E27FC236}">
                <a16:creationId xmlns:a16="http://schemas.microsoft.com/office/drawing/2014/main" id="{2DCD3F86-6A37-4BB4-9D55-ADBCDE43B6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.761%" b="21.584%"/>
          <a:stretch/>
        </p:blipFill>
        <p:spPr bwMode="auto">
          <a:xfrm>
            <a:off x="2801300" y="4206273"/>
            <a:ext cx="3720292" cy="154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D58B174A-690B-4B39-A4A8-5C4378F0DA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.658%" t="20.453%" r="8.5%" b="16.767%"/>
          <a:stretch/>
        </p:blipFill>
        <p:spPr>
          <a:xfrm>
            <a:off x="5303333" y="1521489"/>
            <a:ext cx="2913486" cy="1586686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DCA71CE0-AD83-4BF3-971B-CC5F971B1483}"/>
              </a:ext>
            </a:extLst>
          </p:cNvPr>
          <p:cNvSpPr txBox="1"/>
          <p:nvPr/>
        </p:nvSpPr>
        <p:spPr>
          <a:xfrm>
            <a:off x="5303333" y="3198266"/>
            <a:ext cx="2913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fr-FR" sz="1400" b="0" dirty="0">
                <a:solidFill>
                  <a:schemeClr val="tx1"/>
                </a:solidFill>
              </a:rPr>
              <a:t>Développer des </a:t>
            </a:r>
            <a:r>
              <a:rPr lang="fr-FR" sz="1400" dirty="0"/>
              <a:t>nouveaux supports complémentaires </a:t>
            </a:r>
            <a:r>
              <a:rPr lang="fr-FR" sz="1400" b="0" dirty="0">
                <a:solidFill>
                  <a:schemeClr val="tx1"/>
                </a:solidFill>
              </a:rPr>
              <a:t>en lien avec </a:t>
            </a:r>
            <a:r>
              <a:rPr lang="fr-FR" sz="1400" dirty="0">
                <a:solidFill>
                  <a:schemeClr val="tx1"/>
                </a:solidFill>
              </a:rPr>
              <a:t>Atmo Hauts-de-France</a:t>
            </a:r>
            <a:r>
              <a:rPr lang="fr-FR" sz="1400" b="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27" name="2">
            <a:extLst>
              <a:ext uri="{FF2B5EF4-FFF2-40B4-BE49-F238E27FC236}">
                <a16:creationId xmlns:a16="http://schemas.microsoft.com/office/drawing/2014/main" id="{BD517E99-5676-4AFF-8000-A183B4D33CAA}"/>
              </a:ext>
            </a:extLst>
          </p:cNvPr>
          <p:cNvGrpSpPr>
            <a:grpSpLocks/>
          </p:cNvGrpSpPr>
          <p:nvPr/>
        </p:nvGrpSpPr>
        <p:grpSpPr bwMode="auto">
          <a:xfrm>
            <a:off x="6245624" y="1844299"/>
            <a:ext cx="1015200" cy="1015200"/>
            <a:chOff x="5993379" y="1048565"/>
            <a:chExt cx="2218131" cy="1475217"/>
          </a:xfrm>
          <a:solidFill>
            <a:srgbClr val="0C99BC"/>
          </a:solidFill>
        </p:grpSpPr>
        <p:sp>
          <p:nvSpPr>
            <p:cNvPr id="28" name="rond rouge">
              <a:extLst>
                <a:ext uri="{FF2B5EF4-FFF2-40B4-BE49-F238E27FC236}">
                  <a16:creationId xmlns:a16="http://schemas.microsoft.com/office/drawing/2014/main" id="{609CA975-0224-4AF5-952E-172F7D489CE2}"/>
                </a:ext>
              </a:extLst>
            </p:cNvPr>
            <p:cNvSpPr/>
            <p:nvPr/>
          </p:nvSpPr>
          <p:spPr>
            <a:xfrm>
              <a:off x="5993379" y="1048565"/>
              <a:ext cx="2218131" cy="147521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29" name="? bleu">
              <a:extLst>
                <a:ext uri="{FF2B5EF4-FFF2-40B4-BE49-F238E27FC236}">
                  <a16:creationId xmlns:a16="http://schemas.microsoft.com/office/drawing/2014/main" id="{84A3DEDF-635F-4887-A613-8AB32470E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1822" y="1125209"/>
              <a:ext cx="755996" cy="120754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%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%"/>
                </a:lnSpc>
                <a:spcBef>
                  <a:spcPct val="0%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2A8535CC-84DB-4020-A2B2-84F44FC98DCB}"/>
              </a:ext>
            </a:extLst>
          </p:cNvPr>
          <p:cNvSpPr txBox="1"/>
          <p:nvPr/>
        </p:nvSpPr>
        <p:spPr>
          <a:xfrm>
            <a:off x="8543636" y="3216192"/>
            <a:ext cx="28101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fr-FR" sz="1400" b="0" dirty="0">
                <a:solidFill>
                  <a:schemeClr val="tx1"/>
                </a:solidFill>
              </a:rPr>
              <a:t>Proposer des </a:t>
            </a:r>
            <a:r>
              <a:rPr lang="fr-FR" sz="1400" dirty="0"/>
              <a:t>interventions scolaires </a:t>
            </a:r>
            <a:r>
              <a:rPr lang="fr-FR" sz="1400" b="0" dirty="0">
                <a:solidFill>
                  <a:schemeClr val="tx1"/>
                </a:solidFill>
              </a:rPr>
              <a:t>en lien avec le programme </a:t>
            </a:r>
            <a:r>
              <a:rPr lang="fr-FR" sz="1400" dirty="0">
                <a:solidFill>
                  <a:schemeClr val="tx1"/>
                </a:solidFill>
              </a:rPr>
              <a:t>« aère-toi » </a:t>
            </a:r>
            <a:r>
              <a:rPr lang="fr-FR" sz="1400" b="0" dirty="0">
                <a:solidFill>
                  <a:schemeClr val="tx1"/>
                </a:solidFill>
              </a:rPr>
              <a:t>d’Atmo HDF.</a:t>
            </a:r>
          </a:p>
        </p:txBody>
      </p:sp>
      <p:grpSp>
        <p:nvGrpSpPr>
          <p:cNvPr id="24" name="4">
            <a:extLst>
              <a:ext uri="{FF2B5EF4-FFF2-40B4-BE49-F238E27FC236}">
                <a16:creationId xmlns:a16="http://schemas.microsoft.com/office/drawing/2014/main" id="{FDB580BF-4C88-4EBF-8754-E35C57B5A937}"/>
              </a:ext>
            </a:extLst>
          </p:cNvPr>
          <p:cNvGrpSpPr>
            <a:grpSpLocks/>
          </p:cNvGrpSpPr>
          <p:nvPr/>
        </p:nvGrpSpPr>
        <p:grpSpPr bwMode="auto">
          <a:xfrm>
            <a:off x="4146762" y="4394990"/>
            <a:ext cx="1015200" cy="1015200"/>
            <a:chOff x="5993379" y="1048566"/>
            <a:chExt cx="2231490" cy="1391265"/>
          </a:xfrm>
          <a:solidFill>
            <a:srgbClr val="0C99BC"/>
          </a:solidFill>
        </p:grpSpPr>
        <p:sp>
          <p:nvSpPr>
            <p:cNvPr id="25" name="rond rouge">
              <a:extLst>
                <a:ext uri="{FF2B5EF4-FFF2-40B4-BE49-F238E27FC236}">
                  <a16:creationId xmlns:a16="http://schemas.microsoft.com/office/drawing/2014/main" id="{8514D5EF-E9DA-463B-A097-95CABFFA3963}"/>
                </a:ext>
              </a:extLst>
            </p:cNvPr>
            <p:cNvSpPr/>
            <p:nvPr/>
          </p:nvSpPr>
          <p:spPr>
            <a:xfrm>
              <a:off x="5993379" y="1048566"/>
              <a:ext cx="2231490" cy="139126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26" name="? bleu">
              <a:extLst>
                <a:ext uri="{FF2B5EF4-FFF2-40B4-BE49-F238E27FC236}">
                  <a16:creationId xmlns:a16="http://schemas.microsoft.com/office/drawing/2014/main" id="{A4D04F76-67F6-4713-B461-528F3AD9C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1940" y="1141846"/>
              <a:ext cx="848766" cy="96141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%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%"/>
                </a:lnSpc>
                <a:spcBef>
                  <a:spcPct val="0%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2CC9D238-51D2-4A3F-B19D-3AD828CA1760}"/>
              </a:ext>
            </a:extLst>
          </p:cNvPr>
          <p:cNvSpPr txBox="1"/>
          <p:nvPr/>
        </p:nvSpPr>
        <p:spPr>
          <a:xfrm>
            <a:off x="2643661" y="5719766"/>
            <a:ext cx="4021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fr-FR" sz="1400" b="0" dirty="0">
                <a:solidFill>
                  <a:schemeClr val="tx1"/>
                </a:solidFill>
              </a:rPr>
              <a:t>Compléter le programme </a:t>
            </a:r>
            <a:r>
              <a:rPr lang="fr-FR" sz="1400" dirty="0" err="1"/>
              <a:t>Airloquence</a:t>
            </a:r>
            <a:r>
              <a:rPr lang="fr-FR" sz="1400" b="0" dirty="0">
                <a:solidFill>
                  <a:schemeClr val="tx1"/>
                </a:solidFill>
              </a:rPr>
              <a:t> </a:t>
            </a:r>
            <a:r>
              <a:rPr lang="fr-FR" sz="1400" b="0">
                <a:solidFill>
                  <a:schemeClr val="tx1"/>
                </a:solidFill>
              </a:rPr>
              <a:t>de L’Air </a:t>
            </a:r>
            <a:r>
              <a:rPr lang="fr-FR" sz="1400" b="0" dirty="0">
                <a:solidFill>
                  <a:schemeClr val="tx1"/>
                </a:solidFill>
              </a:rPr>
              <a:t>et Moi avec le projet </a:t>
            </a:r>
            <a:r>
              <a:rPr lang="fr-FR" sz="1400" dirty="0">
                <a:solidFill>
                  <a:schemeClr val="tx1"/>
                </a:solidFill>
              </a:rPr>
              <a:t>Do It </a:t>
            </a:r>
            <a:r>
              <a:rPr lang="fr-FR" sz="1400" dirty="0" err="1">
                <a:solidFill>
                  <a:schemeClr val="tx1"/>
                </a:solidFill>
              </a:rPr>
              <a:t>Yourself</a:t>
            </a:r>
            <a:r>
              <a:rPr lang="fr-FR" sz="1400" b="0" dirty="0">
                <a:solidFill>
                  <a:schemeClr val="tx1"/>
                </a:solidFill>
              </a:rPr>
              <a:t> proposé par Atmo HDF.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2FF73F6-4E6F-4EDA-AA9A-4C864C270FD2}"/>
              </a:ext>
            </a:extLst>
          </p:cNvPr>
          <p:cNvSpPr txBox="1"/>
          <p:nvPr/>
        </p:nvSpPr>
        <p:spPr>
          <a:xfrm>
            <a:off x="7417186" y="5719766"/>
            <a:ext cx="2287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 b="1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fr-FR" sz="1400" dirty="0"/>
              <a:t>Promouvoir l’association </a:t>
            </a:r>
            <a:r>
              <a:rPr lang="fr-FR" sz="1400" b="0" dirty="0">
                <a:solidFill>
                  <a:schemeClr val="tx1"/>
                </a:solidFill>
              </a:rPr>
              <a:t>l’Air et Moi HDF.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CBF45B7-9858-4209-BA78-827A27B897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.257%" t="35.599%" r="35.868%" b="28.772%"/>
          <a:stretch/>
        </p:blipFill>
        <p:spPr>
          <a:xfrm>
            <a:off x="7274626" y="3999352"/>
            <a:ext cx="2572634" cy="1725747"/>
          </a:xfrm>
          <a:prstGeom prst="rect">
            <a:avLst/>
          </a:prstGeom>
        </p:spPr>
      </p:pic>
      <p:grpSp>
        <p:nvGrpSpPr>
          <p:cNvPr id="30" name="5">
            <a:extLst>
              <a:ext uri="{FF2B5EF4-FFF2-40B4-BE49-F238E27FC236}">
                <a16:creationId xmlns:a16="http://schemas.microsoft.com/office/drawing/2014/main" id="{AF23BC6D-7476-4A5A-9067-ABED3ECDDF46}"/>
              </a:ext>
            </a:extLst>
          </p:cNvPr>
          <p:cNvGrpSpPr>
            <a:grpSpLocks/>
          </p:cNvGrpSpPr>
          <p:nvPr/>
        </p:nvGrpSpPr>
        <p:grpSpPr bwMode="auto">
          <a:xfrm>
            <a:off x="8036036" y="4402533"/>
            <a:ext cx="1015200" cy="1015200"/>
            <a:chOff x="5993381" y="1048565"/>
            <a:chExt cx="2197725" cy="1397491"/>
          </a:xfrm>
          <a:solidFill>
            <a:srgbClr val="0C99BC"/>
          </a:solidFill>
        </p:grpSpPr>
        <p:sp>
          <p:nvSpPr>
            <p:cNvPr id="31" name="rond rouge">
              <a:extLst>
                <a:ext uri="{FF2B5EF4-FFF2-40B4-BE49-F238E27FC236}">
                  <a16:creationId xmlns:a16="http://schemas.microsoft.com/office/drawing/2014/main" id="{C5BF6C94-DBBF-4D03-8EF6-528ECB6BF176}"/>
                </a:ext>
              </a:extLst>
            </p:cNvPr>
            <p:cNvSpPr/>
            <p:nvPr/>
          </p:nvSpPr>
          <p:spPr>
            <a:xfrm>
              <a:off x="5993381" y="1048565"/>
              <a:ext cx="2197725" cy="1397491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32" name="? bleu">
              <a:extLst>
                <a:ext uri="{FF2B5EF4-FFF2-40B4-BE49-F238E27FC236}">
                  <a16:creationId xmlns:a16="http://schemas.microsoft.com/office/drawing/2014/main" id="{47DC020F-954D-405D-9935-3867AD159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2300" y="1116921"/>
              <a:ext cx="848765" cy="96141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%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%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%"/>
                </a:lnSpc>
                <a:spcBef>
                  <a:spcPts val="500"/>
                </a:spcBef>
                <a:spcAft>
                  <a:spcPct val="0%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%"/>
                </a:lnSpc>
                <a:spcBef>
                  <a:spcPct val="0%"/>
                </a:spcBef>
                <a:buFontTx/>
                <a:buNone/>
                <a:defRPr/>
              </a:pPr>
              <a:r>
                <a:rPr lang="fr-FR" altLang="fr-FR" sz="4800" b="1" dirty="0">
                  <a:solidFill>
                    <a:schemeClr val="bg1"/>
                  </a:solidFill>
                  <a:latin typeface="+mn-lt"/>
                </a:rPr>
                <a:t>5</a:t>
              </a:r>
            </a:p>
          </p:txBody>
        </p:sp>
      </p:grpSp>
      <p:pic>
        <p:nvPicPr>
          <p:cNvPr id="42" name="Image 41">
            <a:extLst>
              <a:ext uri="{FF2B5EF4-FFF2-40B4-BE49-F238E27FC236}">
                <a16:creationId xmlns:a16="http://schemas.microsoft.com/office/drawing/2014/main" id="{39A4F786-64AE-4685-80FD-E0D5D221BA8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pic>
        <p:nvPicPr>
          <p:cNvPr id="43" name="Plus">
            <a:hlinkClick r:id="rId8" action="ppaction://hlinksldjump"/>
            <a:extLst>
              <a:ext uri="{FF2B5EF4-FFF2-40B4-BE49-F238E27FC236}">
                <a16:creationId xmlns:a16="http://schemas.microsoft.com/office/drawing/2014/main" id="{978D7CE8-C479-408C-84ED-0BC09B0AE8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284" y="3778468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44" name="Plus">
            <a:hlinkClick r:id="rId10" action="ppaction://hlinksldjump"/>
            <a:extLst>
              <a:ext uri="{FF2B5EF4-FFF2-40B4-BE49-F238E27FC236}">
                <a16:creationId xmlns:a16="http://schemas.microsoft.com/office/drawing/2014/main" id="{7F8CCA38-2EBB-41CF-ACB1-940A7DE2F9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217" y="5838228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45" name="Plus">
            <a:hlinkClick r:id="rId11" action="ppaction://hlinksldjump"/>
            <a:extLst>
              <a:ext uri="{FF2B5EF4-FFF2-40B4-BE49-F238E27FC236}">
                <a16:creationId xmlns:a16="http://schemas.microsoft.com/office/drawing/2014/main" id="{DC0F0C6D-D489-41B5-8215-FCDCF6FDA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903" y="3660628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34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38" grpId="0"/>
      <p:bldP spid="39" grpId="0"/>
      <p:bldP spid="40" grpId="0"/>
      <p:bldP spid="41" grpId="0"/>
    </p:bldLst>
  </p:timing>
</p:sld>
</file>

<file path=ppt/slides/slide36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4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1095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enjeux de l’air </a:t>
            </a:r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Hauts-de-France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4706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732A2C7E-3D94-4E8D-8AF6-FA6F2AEFFFE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3F29C496-0093-4DAE-B756-D3EBEFAAFD1F}"/>
              </a:ext>
            </a:extLst>
          </p:cNvPr>
          <p:cNvSpPr txBox="1"/>
          <p:nvPr/>
        </p:nvSpPr>
        <p:spPr>
          <a:xfrm>
            <a:off x="1752599" y="1541584"/>
            <a:ext cx="9601199" cy="77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%"/>
              </a:lnSpc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Grâce à l’expertise d’Atmo, il est possible d’adapter les supports pédagogiques avec les 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données locales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, avec des chiffres récents et 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 plus près des établissements scolaires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F79A9466-4260-4CD1-B605-25755429DF27}"/>
              </a:ext>
            </a:extLst>
          </p:cNvPr>
          <p:cNvGrpSpPr/>
          <p:nvPr/>
        </p:nvGrpSpPr>
        <p:grpSpPr>
          <a:xfrm rot="310110">
            <a:off x="7785210" y="2638152"/>
            <a:ext cx="4288113" cy="1395493"/>
            <a:chOff x="8712895" y="1206008"/>
            <a:chExt cx="2431699" cy="484680"/>
          </a:xfrm>
          <a:solidFill>
            <a:schemeClr val="accent1"/>
          </a:solidFill>
        </p:grpSpPr>
        <p:sp>
          <p:nvSpPr>
            <p:cNvPr id="34" name="Ellipse 3">
              <a:extLst>
                <a:ext uri="{FF2B5EF4-FFF2-40B4-BE49-F238E27FC236}">
                  <a16:creationId xmlns:a16="http://schemas.microsoft.com/office/drawing/2014/main" id="{ECAF2054-5336-4829-973C-44752C2E1F00}"/>
                </a:ext>
              </a:extLst>
            </p:cNvPr>
            <p:cNvSpPr/>
            <p:nvPr/>
          </p:nvSpPr>
          <p:spPr bwMode="auto">
            <a:xfrm>
              <a:off x="8712895" y="1206008"/>
              <a:ext cx="2431699" cy="484680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5" name="ZoneTexte 34">
              <a:hlinkClick r:id="rId3" action="ppaction://hlinksldjump"/>
              <a:extLst>
                <a:ext uri="{FF2B5EF4-FFF2-40B4-BE49-F238E27FC236}">
                  <a16:creationId xmlns:a16="http://schemas.microsoft.com/office/drawing/2014/main" id="{3FBD6642-C910-4708-8893-148227F5C62C}"/>
                </a:ext>
              </a:extLst>
            </p:cNvPr>
            <p:cNvSpPr txBox="1"/>
            <p:nvPr/>
          </p:nvSpPr>
          <p:spPr>
            <a:xfrm>
              <a:off x="8781398" y="1277283"/>
              <a:ext cx="2296571" cy="354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%"/>
                </a:lnSpc>
              </a:pPr>
              <a:r>
                <a: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Avantage : </a:t>
              </a:r>
              <a:r>
                <a:rPr lang="fr-FR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une information de proximité pour se sentir concerné et susciter le passage à l’action.</a:t>
              </a:r>
              <a:endParaRPr lang="fr-FR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8" name="Picture 33">
            <a:hlinkClick r:id="rId4" action="ppaction://hlinksldjump"/>
            <a:extLst>
              <a:ext uri="{FF2B5EF4-FFF2-40B4-BE49-F238E27FC236}">
                <a16:creationId xmlns:a16="http://schemas.microsoft.com/office/drawing/2014/main" id="{2518BA30-BF46-423A-B45C-36B8D1EC5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612A693-BE59-4367-B424-67F848372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" y="1921503"/>
            <a:ext cx="1141552" cy="5801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1D46CE4-83F9-43D5-85CA-E891E6448F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.917%" t="13.426%" r="18.583%" b="6.661%"/>
          <a:stretch/>
        </p:blipFill>
        <p:spPr>
          <a:xfrm>
            <a:off x="1904777" y="2271908"/>
            <a:ext cx="5671825" cy="40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1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/>
    </p:bldLst>
  </p:timing>
</p:sld>
</file>

<file path=ppt/slides/slide37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586" y="363984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07419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Appuyer le programme </a:t>
            </a:r>
            <a:r>
              <a:rPr lang="fr-FR" sz="36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 aère-toi » d’Atmo </a:t>
            </a:r>
            <a:r>
              <a:rPr lang="fr-FR" sz="36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avec les supports L’Air et Moi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 41">
            <a:extLst>
              <a:ext uri="{FF2B5EF4-FFF2-40B4-BE49-F238E27FC236}">
                <a16:creationId xmlns:a16="http://schemas.microsoft.com/office/drawing/2014/main" id="{39A4F786-64AE-4685-80FD-E0D5D221BA8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pic>
        <p:nvPicPr>
          <p:cNvPr id="45" name="Picture 33">
            <a:hlinkClick r:id="rId3" action="ppaction://hlinksldjump"/>
            <a:extLst>
              <a:ext uri="{FF2B5EF4-FFF2-40B4-BE49-F238E27FC236}">
                <a16:creationId xmlns:a16="http://schemas.microsoft.com/office/drawing/2014/main" id="{9FBBB93E-8B89-4C38-9E91-0AB5C7752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2A0E45B-0A69-455A-8CB0-D177250FFF6C}"/>
              </a:ext>
            </a:extLst>
          </p:cNvPr>
          <p:cNvSpPr txBox="1"/>
          <p:nvPr/>
        </p:nvSpPr>
        <p:spPr>
          <a:xfrm>
            <a:off x="1752587" y="1536174"/>
            <a:ext cx="9601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i="0" u="sng" dirty="0">
                <a:solidFill>
                  <a:srgbClr val="0C99BC"/>
                </a:solidFill>
                <a:effectLst/>
              </a:rPr>
              <a:t>Mission d’Atmo</a:t>
            </a:r>
            <a:r>
              <a:rPr lang="fr-FR" b="1" i="0" dirty="0">
                <a:solidFill>
                  <a:srgbClr val="0C99BC"/>
                </a:solidFill>
                <a:effectLst/>
              </a:rPr>
              <a:t>: </a:t>
            </a:r>
            <a:r>
              <a:rPr lang="fr-FR" b="1" i="0" dirty="0">
                <a:solidFill>
                  <a:srgbClr val="4A4A49"/>
                </a:solidFill>
                <a:effectLst/>
              </a:rPr>
              <a:t>Informer et sensibiliser les occupants sur la surveillance de la qualité de l’air intérieur dans les établissements recevant du public (ERP).</a:t>
            </a:r>
            <a:endParaRPr lang="fr-FR" sz="1400" b="0" i="0" dirty="0">
              <a:solidFill>
                <a:srgbClr val="4A4A49"/>
              </a:solidFill>
              <a:effectLst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0441EF1-DE77-4538-A388-93D8C4BFC8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.916%" t="12.145%" r="11.5%" b="22.399%"/>
          <a:stretch/>
        </p:blipFill>
        <p:spPr>
          <a:xfrm>
            <a:off x="1752555" y="3783649"/>
            <a:ext cx="4416328" cy="2517602"/>
          </a:xfrm>
          <a:prstGeom prst="roundRect">
            <a:avLst>
              <a:gd name="adj" fmla="val 8594"/>
            </a:avLst>
          </a:prstGeom>
          <a:solidFill>
            <a:srgbClr val="FFFFFF">
              <a:shade val="85%"/>
            </a:srgbClr>
          </a:solidFill>
          <a:ln>
            <a:noFill/>
          </a:ln>
          <a:effectLst>
            <a:reflection blurRad="12700" stA="38%" endPos="28%" dist="5000" dir="5400000" sy="-100%" algn="bl" rotWithShape="0"/>
          </a:effectLst>
        </p:spPr>
      </p:pic>
      <p:grpSp>
        <p:nvGrpSpPr>
          <p:cNvPr id="48" name="Groupe 47">
            <a:extLst>
              <a:ext uri="{FF2B5EF4-FFF2-40B4-BE49-F238E27FC236}">
                <a16:creationId xmlns:a16="http://schemas.microsoft.com/office/drawing/2014/main" id="{6B8A211B-739B-48C2-B628-85C89F5105A4}"/>
              </a:ext>
            </a:extLst>
          </p:cNvPr>
          <p:cNvGrpSpPr/>
          <p:nvPr/>
        </p:nvGrpSpPr>
        <p:grpSpPr>
          <a:xfrm rot="354798">
            <a:off x="6711601" y="3987891"/>
            <a:ext cx="4515726" cy="1745909"/>
            <a:chOff x="8712895" y="1206008"/>
            <a:chExt cx="2431699" cy="484680"/>
          </a:xfrm>
          <a:solidFill>
            <a:schemeClr val="accent1"/>
          </a:solidFill>
        </p:grpSpPr>
        <p:sp>
          <p:nvSpPr>
            <p:cNvPr id="49" name="Ellipse 3">
              <a:extLst>
                <a:ext uri="{FF2B5EF4-FFF2-40B4-BE49-F238E27FC236}">
                  <a16:creationId xmlns:a16="http://schemas.microsoft.com/office/drawing/2014/main" id="{B20BB77B-B58A-473C-B63E-C2D8C4640FF9}"/>
                </a:ext>
              </a:extLst>
            </p:cNvPr>
            <p:cNvSpPr/>
            <p:nvPr/>
          </p:nvSpPr>
          <p:spPr bwMode="auto">
            <a:xfrm>
              <a:off x="8712895" y="1206008"/>
              <a:ext cx="2431699" cy="484680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05E64E8F-8F23-4B7B-900F-A09F88A73B63}"/>
                </a:ext>
              </a:extLst>
            </p:cNvPr>
            <p:cNvSpPr txBox="1"/>
            <p:nvPr/>
          </p:nvSpPr>
          <p:spPr>
            <a:xfrm>
              <a:off x="8793221" y="1287670"/>
              <a:ext cx="2296571" cy="33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L’Air et Moi apportera </a:t>
              </a:r>
              <a:r>
                <a:rPr lang="fr-FR" dirty="0">
                  <a:solidFill>
                    <a:schemeClr val="bg1"/>
                  </a:solidFill>
                </a:rPr>
                <a:t>l’aspect</a:t>
              </a:r>
              <a:r>
                <a:rPr lang="fr-FR" b="0" i="0" dirty="0">
                  <a:solidFill>
                    <a:schemeClr val="bg1"/>
                  </a:solidFill>
                  <a:effectLst/>
                </a:rPr>
                <a:t> sensibilisation avec des outils et une méthodologie afin de faire passer des messages clairs et rendre les élèves acteurs.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470CDDE-95B8-49B8-822A-6ADA86DD1D2B}"/>
              </a:ext>
            </a:extLst>
          </p:cNvPr>
          <p:cNvGrpSpPr/>
          <p:nvPr/>
        </p:nvGrpSpPr>
        <p:grpSpPr>
          <a:xfrm>
            <a:off x="1752555" y="2316006"/>
            <a:ext cx="9601199" cy="1345627"/>
            <a:chOff x="1752555" y="2344918"/>
            <a:chExt cx="9601199" cy="1340803"/>
          </a:xfrm>
        </p:grpSpPr>
        <p:sp>
          <p:nvSpPr>
            <p:cNvPr id="51" name="Rectangle à coins arrondis 28">
              <a:extLst>
                <a:ext uri="{FF2B5EF4-FFF2-40B4-BE49-F238E27FC236}">
                  <a16:creationId xmlns:a16="http://schemas.microsoft.com/office/drawing/2014/main" id="{97F26C28-7FC6-41FD-9120-AF3A2A44C9B2}"/>
                </a:ext>
              </a:extLst>
            </p:cNvPr>
            <p:cNvSpPr/>
            <p:nvPr/>
          </p:nvSpPr>
          <p:spPr>
            <a:xfrm>
              <a:off x="1752555" y="2344918"/>
              <a:ext cx="9601199" cy="1340803"/>
            </a:xfrm>
            <a:prstGeom prst="roundRect">
              <a:avLst/>
            </a:prstGeom>
            <a:noFill/>
            <a:ln w="38100" cap="flat" cmpd="sng" algn="ctr">
              <a:solidFill>
                <a:srgbClr val="0C99B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%" g="0%" b="0%"/>
            </a:lnRef>
            <a:fillRef idx="0">
              <a:scrgbClr r="0%" g="0%" b="0%"/>
            </a:fillRef>
            <a:effectRef idx="0">
              <a:scrgbClr r="0%" g="0%" b="0%"/>
            </a:effectRef>
            <a:fontRef idx="minor">
              <a:schemeClr val="accent1"/>
            </a:fontRef>
          </p:style>
          <p:txBody>
            <a:bodyPr lIns="121917" tIns="60958" rIns="121917" bIns="60958" anchor="ctr"/>
            <a:lstStyle/>
            <a:p>
              <a:pPr marL="0" marR="0" lvl="0" indent="0" algn="just" defTabSz="914400" rtl="0" eaLnBrk="0" fontAlgn="base" latinLnBrk="0" hangingPunct="0">
                <a:lnSpc>
                  <a:spcPct val="100%"/>
                </a:lnSpc>
                <a:spcBef>
                  <a:spcPct val="0%"/>
                </a:spcBef>
                <a:spcAft>
                  <a:spcPct val="0%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%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4E0A1878-A891-4930-8B9F-E8E237E4C8DB}"/>
                </a:ext>
              </a:extLst>
            </p:cNvPr>
            <p:cNvSpPr txBox="1"/>
            <p:nvPr/>
          </p:nvSpPr>
          <p:spPr>
            <a:xfrm>
              <a:off x="1952624" y="2436208"/>
              <a:ext cx="9231284" cy="1165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i="0" dirty="0">
                  <a:solidFill>
                    <a:srgbClr val="0C99BC"/>
                  </a:solidFill>
                  <a:effectLst/>
                </a:rPr>
                <a:t>Objectifs : </a:t>
              </a:r>
            </a:p>
            <a:p>
              <a:endParaRPr lang="fr-FR" sz="600" b="1" i="0" dirty="0">
                <a:solidFill>
                  <a:srgbClr val="0C99BC"/>
                </a:solidFill>
                <a:effectLst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b="1" i="0" dirty="0">
                  <a:solidFill>
                    <a:srgbClr val="4A4A49"/>
                  </a:solidFill>
                  <a:effectLst/>
                </a:rPr>
                <a:t>Identifier les origines </a:t>
              </a:r>
              <a:r>
                <a:rPr lang="fr-FR" sz="1600" i="0" dirty="0">
                  <a:solidFill>
                    <a:srgbClr val="4A4A49"/>
                  </a:solidFill>
                  <a:effectLst/>
                </a:rPr>
                <a:t>et</a:t>
              </a:r>
              <a:r>
                <a:rPr lang="fr-FR" sz="1600" b="1" i="0" dirty="0">
                  <a:solidFill>
                    <a:srgbClr val="4A4A49"/>
                  </a:solidFill>
                  <a:effectLst/>
                </a:rPr>
                <a:t> les impacts </a:t>
              </a:r>
              <a:r>
                <a:rPr lang="fr-FR" sz="1600" i="0" dirty="0">
                  <a:solidFill>
                    <a:srgbClr val="4A4A49"/>
                  </a:solidFill>
                  <a:effectLst/>
                </a:rPr>
                <a:t>de la </a:t>
              </a:r>
              <a:r>
                <a:rPr lang="fr-FR" sz="1600" b="1" i="0" dirty="0">
                  <a:solidFill>
                    <a:srgbClr val="4A4A49"/>
                  </a:solidFill>
                  <a:effectLst/>
                </a:rPr>
                <a:t>pollution de l’air intérieur,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b="1" i="0" dirty="0">
                  <a:solidFill>
                    <a:srgbClr val="4A4A49"/>
                  </a:solidFill>
                  <a:effectLst/>
                </a:rPr>
                <a:t>Définir </a:t>
              </a:r>
              <a:r>
                <a:rPr lang="fr-FR" sz="1600" i="0" dirty="0">
                  <a:solidFill>
                    <a:srgbClr val="4A4A49"/>
                  </a:solidFill>
                  <a:effectLst/>
                </a:rPr>
                <a:t>avec les élèves un </a:t>
              </a:r>
              <a:r>
                <a:rPr lang="fr-FR" sz="1600" b="1" i="0" dirty="0">
                  <a:solidFill>
                    <a:srgbClr val="4A4A49"/>
                  </a:solidFill>
                  <a:effectLst/>
                </a:rPr>
                <a:t>plan d’actions à mener </a:t>
              </a:r>
              <a:r>
                <a:rPr lang="fr-FR" sz="1600" i="0" dirty="0">
                  <a:solidFill>
                    <a:srgbClr val="4A4A49"/>
                  </a:solidFill>
                  <a:effectLst/>
                </a:rPr>
                <a:t>en faveur de la </a:t>
              </a:r>
              <a:r>
                <a:rPr lang="fr-FR" sz="1600" b="1" i="0" dirty="0">
                  <a:solidFill>
                    <a:srgbClr val="4A4A49"/>
                  </a:solidFill>
                  <a:effectLst/>
                </a:rPr>
                <a:t>qualité de l’air intérieur des classes,</a:t>
              </a:r>
              <a:endParaRPr lang="fr-FR" sz="1600" b="0" i="0" dirty="0">
                <a:solidFill>
                  <a:srgbClr val="4A4A49"/>
                </a:solidFill>
                <a:effectLst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fr-FR" sz="1600" b="1" i="0" dirty="0">
                  <a:solidFill>
                    <a:srgbClr val="4A4A49"/>
                  </a:solidFill>
                  <a:effectLst/>
                </a:rPr>
                <a:t>Aider à identifier les axes d’amélioration</a:t>
              </a:r>
              <a:r>
                <a:rPr lang="fr-FR" sz="1600" b="1" dirty="0">
                  <a:solidFill>
                    <a:srgbClr val="4A4A49"/>
                  </a:solidFill>
                </a:rPr>
                <a:t>.</a:t>
              </a:r>
              <a:endParaRPr lang="fr-FR" sz="1600" b="0" i="0" dirty="0">
                <a:solidFill>
                  <a:srgbClr val="4A4A49"/>
                </a:solidFill>
                <a:effectLst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1F6AA36D-B1E9-4BC5-9990-2E19EAD884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" y="1921503"/>
            <a:ext cx="1141552" cy="58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2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38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586" y="363984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09984"/>
            <a:ext cx="9601200" cy="149529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It </a:t>
            </a:r>
            <a:r>
              <a:rPr lang="fr-FR" sz="3600" b="1" dirty="0" err="1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Yourself</a:t>
            </a:r>
            <a:r>
              <a:rPr lang="fr-FR" sz="36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FR" sz="3600" b="1" dirty="0" err="1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AirLoquence</a:t>
            </a:r>
            <a:r>
              <a:rPr lang="fr-FR" sz="36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36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entre</a:t>
            </a:r>
            <a:r>
              <a:rPr lang="fr-FR" sz="36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dirty="0">
                <a:solidFill>
                  <a:srgbClr val="0C99BC"/>
                </a:solidFill>
                <a:latin typeface="+mn-lt"/>
              </a:rPr>
              <a:t>surveillance de la qualité de l’air et plaidoyer</a:t>
            </a:r>
            <a:endParaRPr lang="fr-FR" sz="3600" b="1" dirty="0">
              <a:solidFill>
                <a:srgbClr val="0C99BC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? bleu">
            <a:extLst>
              <a:ext uri="{FF2B5EF4-FFF2-40B4-BE49-F238E27FC236}">
                <a16:creationId xmlns:a16="http://schemas.microsoft.com/office/drawing/2014/main" id="{47DC020F-954D-405D-9935-3867AD159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8838" y="4452190"/>
            <a:ext cx="392072" cy="69841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%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%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%"/>
              </a:lnSpc>
              <a:spcBef>
                <a:spcPts val="500"/>
              </a:spcBef>
              <a:spcAft>
                <a:spcPct val="0%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%"/>
              </a:lnSpc>
              <a:spcBef>
                <a:spcPts val="500"/>
              </a:spcBef>
              <a:spcAft>
                <a:spcPct val="0%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%"/>
              </a:lnSpc>
              <a:spcBef>
                <a:spcPts val="500"/>
              </a:spcBef>
              <a:spcAft>
                <a:spcPct val="0%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%"/>
              </a:lnSpc>
              <a:spcBef>
                <a:spcPts val="500"/>
              </a:spcBef>
              <a:spcAft>
                <a:spcPct val="0%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%"/>
              </a:lnSpc>
              <a:spcBef>
                <a:spcPct val="0%"/>
              </a:spcBef>
              <a:buFontTx/>
              <a:buNone/>
              <a:defRPr/>
            </a:pPr>
            <a:r>
              <a:rPr lang="fr-FR" altLang="fr-FR" sz="4800" b="1" dirty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39A4F786-64AE-4685-80FD-E0D5D221BA8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pic>
        <p:nvPicPr>
          <p:cNvPr id="60" name="Picture 33">
            <a:hlinkClick r:id="rId3" action="ppaction://hlinksldjump"/>
            <a:extLst>
              <a:ext uri="{FF2B5EF4-FFF2-40B4-BE49-F238E27FC236}">
                <a16:creationId xmlns:a16="http://schemas.microsoft.com/office/drawing/2014/main" id="{DB6734CE-8483-4B98-AB6E-54A0AE604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124EDEF-B5AD-4F5B-8469-61F389D1AB02}"/>
              </a:ext>
            </a:extLst>
          </p:cNvPr>
          <p:cNvSpPr txBox="1"/>
          <p:nvPr/>
        </p:nvSpPr>
        <p:spPr>
          <a:xfrm>
            <a:off x="1752570" y="1587229"/>
            <a:ext cx="7750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FR" b="1" u="sng" dirty="0">
                <a:solidFill>
                  <a:srgbClr val="0C99BC"/>
                </a:solidFill>
              </a:rPr>
              <a:t>Mission</a:t>
            </a:r>
            <a:r>
              <a:rPr lang="fr-FR" b="1" dirty="0">
                <a:solidFill>
                  <a:srgbClr val="4A4A49"/>
                </a:solidFill>
              </a:rPr>
              <a:t> : la surveillance de la qualité de l’air par les élèves : suivre un parcours pédagogique (montage de micro capteurs de l’air, leur déploiement) et présenter oralement les résultats pour convaincre sur les bons gestes à adopter.</a:t>
            </a:r>
          </a:p>
        </p:txBody>
      </p:sp>
      <p:pic>
        <p:nvPicPr>
          <p:cNvPr id="2050" name="Picture 2" descr="Afficher l’image source">
            <a:extLst>
              <a:ext uri="{FF2B5EF4-FFF2-40B4-BE49-F238E27FC236}">
                <a16:creationId xmlns:a16="http://schemas.microsoft.com/office/drawing/2014/main" id="{38B00A13-5B18-442B-8C05-911AEF604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809" y="2190979"/>
            <a:ext cx="886440" cy="5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E2E3FC8-6779-448B-B926-52B2886D7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477" y="1502392"/>
            <a:ext cx="681466" cy="59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ficher l’image source">
            <a:extLst>
              <a:ext uri="{FF2B5EF4-FFF2-40B4-BE49-F238E27FC236}">
                <a16:creationId xmlns:a16="http://schemas.microsoft.com/office/drawing/2014/main" id="{EB138BC6-CA77-4EDE-A3E9-125448FE7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915" y="1478799"/>
            <a:ext cx="598484" cy="59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ficher l’image source">
            <a:extLst>
              <a:ext uri="{FF2B5EF4-FFF2-40B4-BE49-F238E27FC236}">
                <a16:creationId xmlns:a16="http://schemas.microsoft.com/office/drawing/2014/main" id="{B1C0287D-2448-4A74-BA2B-E9AF04F91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14" y="2318817"/>
            <a:ext cx="751529" cy="45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e 65">
            <a:extLst>
              <a:ext uri="{FF2B5EF4-FFF2-40B4-BE49-F238E27FC236}">
                <a16:creationId xmlns:a16="http://schemas.microsoft.com/office/drawing/2014/main" id="{A18B29B1-5A99-43A9-8F2D-B11A9C303D0C}"/>
              </a:ext>
            </a:extLst>
          </p:cNvPr>
          <p:cNvGrpSpPr/>
          <p:nvPr/>
        </p:nvGrpSpPr>
        <p:grpSpPr>
          <a:xfrm>
            <a:off x="1752586" y="2856878"/>
            <a:ext cx="9601199" cy="1161229"/>
            <a:chOff x="1752555" y="2344918"/>
            <a:chExt cx="9601199" cy="1340803"/>
          </a:xfrm>
        </p:grpSpPr>
        <p:sp>
          <p:nvSpPr>
            <p:cNvPr id="67" name="Rectangle à coins arrondis 28">
              <a:extLst>
                <a:ext uri="{FF2B5EF4-FFF2-40B4-BE49-F238E27FC236}">
                  <a16:creationId xmlns:a16="http://schemas.microsoft.com/office/drawing/2014/main" id="{277BC34C-B36B-469F-A5D4-35CAA9DA7479}"/>
                </a:ext>
              </a:extLst>
            </p:cNvPr>
            <p:cNvSpPr/>
            <p:nvPr/>
          </p:nvSpPr>
          <p:spPr>
            <a:xfrm>
              <a:off x="1752555" y="2344918"/>
              <a:ext cx="9601199" cy="1340803"/>
            </a:xfrm>
            <a:prstGeom prst="roundRect">
              <a:avLst/>
            </a:prstGeom>
            <a:noFill/>
            <a:ln w="38100" cap="flat" cmpd="sng" algn="ctr">
              <a:solidFill>
                <a:srgbClr val="0C99B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%" g="0%" b="0%"/>
            </a:lnRef>
            <a:fillRef idx="0">
              <a:scrgbClr r="0%" g="0%" b="0%"/>
            </a:fillRef>
            <a:effectRef idx="0">
              <a:scrgbClr r="0%" g="0%" b="0%"/>
            </a:effectRef>
            <a:fontRef idx="minor">
              <a:schemeClr val="accent1"/>
            </a:fontRef>
          </p:style>
          <p:txBody>
            <a:bodyPr lIns="121917" tIns="60958" rIns="121917" bIns="60958" anchor="ctr"/>
            <a:lstStyle/>
            <a:p>
              <a:pPr marL="0" marR="0" lvl="0" indent="0" algn="just" defTabSz="914400" rtl="0" eaLnBrk="0" fontAlgn="base" latinLnBrk="0" hangingPunct="0">
                <a:lnSpc>
                  <a:spcPct val="100%"/>
                </a:lnSpc>
                <a:spcBef>
                  <a:spcPct val="0%"/>
                </a:spcBef>
                <a:spcAft>
                  <a:spcPct val="0%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%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FFB947E9-A10D-4009-8FEE-D83EF868C8A7}"/>
                </a:ext>
              </a:extLst>
            </p:cNvPr>
            <p:cNvSpPr txBox="1"/>
            <p:nvPr/>
          </p:nvSpPr>
          <p:spPr>
            <a:xfrm>
              <a:off x="2214849" y="2392286"/>
              <a:ext cx="9138905" cy="1243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i="0" dirty="0">
                  <a:effectLst/>
                </a:rPr>
                <a:t>Au cours de l’année scolaire, les élèves et leurs professeurs peuvent 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b="1" i="0" dirty="0">
                  <a:effectLst/>
                </a:rPr>
                <a:t>Développer un boîtier connecté </a:t>
              </a:r>
              <a:r>
                <a:rPr lang="fr-FR" sz="1600" i="0" dirty="0">
                  <a:effectLst/>
                </a:rPr>
                <a:t>avec </a:t>
              </a:r>
              <a:r>
                <a:rPr lang="fr-FR" sz="1600" i="1" dirty="0" err="1">
                  <a:effectLst/>
                </a:rPr>
                <a:t>Kanope</a:t>
              </a:r>
              <a:r>
                <a:rPr lang="fr-FR" sz="1600" i="0" dirty="0">
                  <a:effectLst/>
                </a:rPr>
                <a:t>,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b="1" dirty="0"/>
                <a:t>A</a:t>
              </a:r>
              <a:r>
                <a:rPr lang="fr-FR" sz="1600" b="1" dirty="0">
                  <a:effectLst/>
                </a:rPr>
                <a:t>ppréhender la qualité de l’air </a:t>
              </a:r>
              <a:r>
                <a:rPr lang="fr-FR" sz="1600" i="0" dirty="0">
                  <a:effectLst/>
                </a:rPr>
                <a:t>via </a:t>
              </a:r>
              <a:r>
                <a:rPr lang="fr-FR" sz="1600" b="1" i="0" dirty="0">
                  <a:solidFill>
                    <a:srgbClr val="0C99BC"/>
                  </a:solidFill>
                  <a:effectLst/>
                </a:rPr>
                <a:t>différents processus pédagogiques </a:t>
              </a:r>
              <a:r>
                <a:rPr lang="fr-FR" sz="1600" i="0" dirty="0">
                  <a:effectLst/>
                </a:rPr>
                <a:t>(initiation à l’électronique, prise de parole en public et construction d’un argumentaire).</a:t>
              </a:r>
            </a:p>
          </p:txBody>
        </p:sp>
      </p:grpSp>
      <p:sp>
        <p:nvSpPr>
          <p:cNvPr id="33" name="Rectangle à coins arrondis 28">
            <a:extLst>
              <a:ext uri="{FF2B5EF4-FFF2-40B4-BE49-F238E27FC236}">
                <a16:creationId xmlns:a16="http://schemas.microsoft.com/office/drawing/2014/main" id="{EF57A255-F81F-4545-97A5-87D557B072E7}"/>
              </a:ext>
            </a:extLst>
          </p:cNvPr>
          <p:cNvSpPr/>
          <p:nvPr/>
        </p:nvSpPr>
        <p:spPr>
          <a:xfrm>
            <a:off x="1758936" y="4323720"/>
            <a:ext cx="9601199" cy="1934169"/>
          </a:xfrm>
          <a:prstGeom prst="roundRect">
            <a:avLst/>
          </a:prstGeom>
          <a:solidFill>
            <a:schemeClr val="accent1">
              <a:lumMod val="20%"/>
              <a:lumOff val="80%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%"/>
              </a:prst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just" defTabSz="914400" rtl="0" eaLnBrk="0" fontAlgn="base" latinLnBrk="0" hangingPunct="0">
              <a:lnSpc>
                <a:spcPct val="100%"/>
              </a:lnSpc>
              <a:spcBef>
                <a:spcPct val="0%"/>
              </a:spcBef>
              <a:spcAft>
                <a:spcPct val="0%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%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0547A8C-C702-494B-920A-C197DE8AF42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281">
            <a:off x="5569918" y="4248993"/>
            <a:ext cx="1004933" cy="1104809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9EF9F57E-B183-4FCF-9792-23F7F23F41DE}"/>
              </a:ext>
            </a:extLst>
          </p:cNvPr>
          <p:cNvSpPr txBox="1"/>
          <p:nvPr/>
        </p:nvSpPr>
        <p:spPr>
          <a:xfrm>
            <a:off x="1910081" y="4408828"/>
            <a:ext cx="354705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fr-FR" b="1" i="0" dirty="0">
                <a:solidFill>
                  <a:srgbClr val="0C99BC"/>
                </a:solidFill>
                <a:effectLst/>
              </a:rPr>
              <a:t>Un réel impact pour de nouveaux comportements</a:t>
            </a:r>
          </a:p>
          <a:p>
            <a:pPr algn="l" fontAlgn="base"/>
            <a:endParaRPr lang="fr-FR" sz="500" b="1" i="0" dirty="0">
              <a:solidFill>
                <a:srgbClr val="0C99BC"/>
              </a:solidFill>
              <a:effectLst/>
            </a:endParaRPr>
          </a:p>
          <a:p>
            <a:pPr algn="l" fontAlgn="base"/>
            <a:r>
              <a:rPr lang="fr-FR" b="0" i="0" dirty="0">
                <a:effectLst/>
              </a:rPr>
              <a:t>Ce projet est l’occasion aussi pour </a:t>
            </a:r>
            <a:r>
              <a:rPr lang="fr-FR" dirty="0"/>
              <a:t>les jeunes </a:t>
            </a:r>
            <a:r>
              <a:rPr lang="fr-FR" b="0" i="0" dirty="0">
                <a:effectLst/>
              </a:rPr>
              <a:t>de se questionner sur leurs actions et leurs impacts. </a:t>
            </a:r>
          </a:p>
        </p:txBody>
      </p: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0F2B9B44-9FF5-420D-BF5A-38BE117E209E}"/>
              </a:ext>
            </a:extLst>
          </p:cNvPr>
          <p:cNvGrpSpPr/>
          <p:nvPr/>
        </p:nvGrpSpPr>
        <p:grpSpPr>
          <a:xfrm rot="354798">
            <a:off x="8265789" y="4453324"/>
            <a:ext cx="3432118" cy="1469998"/>
            <a:chOff x="8712895" y="1206008"/>
            <a:chExt cx="2431699" cy="484680"/>
          </a:xfrm>
          <a:solidFill>
            <a:schemeClr val="accent1"/>
          </a:solidFill>
        </p:grpSpPr>
        <p:sp>
          <p:nvSpPr>
            <p:cNvPr id="70" name="Ellipse 3">
              <a:extLst>
                <a:ext uri="{FF2B5EF4-FFF2-40B4-BE49-F238E27FC236}">
                  <a16:creationId xmlns:a16="http://schemas.microsoft.com/office/drawing/2014/main" id="{051BC26B-2BA7-483E-A051-9F485CC05A9C}"/>
                </a:ext>
              </a:extLst>
            </p:cNvPr>
            <p:cNvSpPr/>
            <p:nvPr/>
          </p:nvSpPr>
          <p:spPr bwMode="auto">
            <a:xfrm>
              <a:off x="8712895" y="1206008"/>
              <a:ext cx="2431699" cy="484680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1" name="ZoneTexte 70">
              <a:hlinkClick r:id="rId10" action="ppaction://hlinksldjump"/>
              <a:extLst>
                <a:ext uri="{FF2B5EF4-FFF2-40B4-BE49-F238E27FC236}">
                  <a16:creationId xmlns:a16="http://schemas.microsoft.com/office/drawing/2014/main" id="{CD2B2355-A26E-4A4E-87E8-2ADA560F872B}"/>
                </a:ext>
              </a:extLst>
            </p:cNvPr>
            <p:cNvSpPr txBox="1"/>
            <p:nvPr/>
          </p:nvSpPr>
          <p:spPr>
            <a:xfrm>
              <a:off x="9177488" y="1255922"/>
              <a:ext cx="1467768" cy="39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3 projets pour rendre acteur : </a:t>
              </a:r>
              <a:r>
                <a:rPr lang="fr-FR" b="1" dirty="0">
                  <a:solidFill>
                    <a:schemeClr val="bg1"/>
                  </a:solidFill>
                </a:rPr>
                <a:t>Do It </a:t>
              </a:r>
              <a:r>
                <a:rPr lang="fr-FR" b="1" dirty="0" err="1">
                  <a:solidFill>
                    <a:schemeClr val="bg1"/>
                  </a:solidFill>
                </a:rPr>
                <a:t>Yourself</a:t>
              </a:r>
              <a:r>
                <a:rPr lang="fr-FR" b="1" dirty="0">
                  <a:solidFill>
                    <a:schemeClr val="bg1"/>
                  </a:solidFill>
                </a:rPr>
                <a:t>, Aère-toi et </a:t>
              </a:r>
              <a:r>
                <a:rPr lang="fr-FR" b="1" dirty="0" err="1">
                  <a:solidFill>
                    <a:schemeClr val="bg1"/>
                  </a:solidFill>
                </a:rPr>
                <a:t>AirLoquence</a:t>
              </a:r>
              <a:r>
                <a:rPr lang="fr-FR" b="1" dirty="0">
                  <a:solidFill>
                    <a:schemeClr val="bg1"/>
                  </a:solidFill>
                </a:rPr>
                <a:t> !</a:t>
              </a:r>
              <a:endParaRPr lang="fr-FR" b="1" i="0" dirty="0">
                <a:solidFill>
                  <a:schemeClr val="bg1"/>
                </a:solidFill>
                <a:effectLst/>
              </a:endParaRPr>
            </a:p>
          </p:txBody>
        </p:sp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id="{5AB6440F-A0F7-4E98-ACA8-2BDD91B00E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069" y="4323427"/>
            <a:ext cx="2061971" cy="1949108"/>
          </a:xfrm>
          <a:prstGeom prst="rect">
            <a:avLst/>
          </a:prstGeom>
        </p:spPr>
      </p:pic>
      <p:pic>
        <p:nvPicPr>
          <p:cNvPr id="35" name="Google Shape;273;p34">
            <a:extLst>
              <a:ext uri="{FF2B5EF4-FFF2-40B4-BE49-F238E27FC236}">
                <a16:creationId xmlns:a16="http://schemas.microsoft.com/office/drawing/2014/main" id="{96C1A1AA-60B4-4330-996D-DB6CEDE62919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21284461">
            <a:off x="5502340" y="5262400"/>
            <a:ext cx="701249" cy="88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76BEFE1-5385-4977-A576-F5E7160698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" y="1921503"/>
            <a:ext cx="1141552" cy="58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2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33" grpId="0" animBg="1"/>
      <p:bldP spid="62" grpId="0"/>
    </p:bldLst>
  </p:timing>
</p:sld>
</file>

<file path=ppt/slides/slide3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xtérieur, foule&#10;&#10;Description générée automatiquement">
            <a:extLst>
              <a:ext uri="{FF2B5EF4-FFF2-40B4-BE49-F238E27FC236}">
                <a16:creationId xmlns:a16="http://schemas.microsoft.com/office/drawing/2014/main" id="{5A981163-EEDF-409F-A953-B665F0038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0646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B3467107-9AC8-423C-BDC9-A01A3508A833}"/>
              </a:ext>
            </a:extLst>
          </p:cNvPr>
          <p:cNvGrpSpPr/>
          <p:nvPr/>
        </p:nvGrpSpPr>
        <p:grpSpPr>
          <a:xfrm>
            <a:off x="4268795" y="927608"/>
            <a:ext cx="3654407" cy="3331299"/>
            <a:chOff x="6683669" y="690308"/>
            <a:chExt cx="3654407" cy="333129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80009DD-6C9E-4F2F-896E-4937CC2D45A7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83669" y="690308"/>
              <a:ext cx="3654407" cy="2868708"/>
            </a:xfrm>
            <a:prstGeom prst="rect">
              <a:avLst/>
            </a:prstGeom>
            <a:noFill/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5FE1FAA4-8A87-472D-8E57-C5A0618351E7}"/>
                </a:ext>
              </a:extLst>
            </p:cNvPr>
            <p:cNvSpPr txBox="1"/>
            <p:nvPr/>
          </p:nvSpPr>
          <p:spPr>
            <a:xfrm>
              <a:off x="6683669" y="3559942"/>
              <a:ext cx="36544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i="1" dirty="0">
                  <a:solidFill>
                    <a:srgbClr val="0C99BC"/>
                  </a:solidFill>
                  <a:latin typeface="Candara" panose="020E0502030303020204" pitchFamily="34" charset="0"/>
                </a:rPr>
                <a:t>Hauts-de-France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A4BB6605-DD24-4D2B-BD6E-1AACA1D95273}"/>
              </a:ext>
            </a:extLst>
          </p:cNvPr>
          <p:cNvSpPr txBox="1"/>
          <p:nvPr/>
        </p:nvSpPr>
        <p:spPr>
          <a:xfrm>
            <a:off x="-1" y="4538388"/>
            <a:ext cx="12192001" cy="430887"/>
          </a:xfrm>
          <a:prstGeom prst="rect">
            <a:avLst/>
          </a:prstGeom>
          <a:solidFill>
            <a:srgbClr val="0C99BC"/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FFFBEF"/>
                </a:solidFill>
              </a:rPr>
              <a:t>Ensemble, préservons notre air !</a:t>
            </a:r>
          </a:p>
        </p:txBody>
      </p:sp>
    </p:spTree>
    <p:extLst>
      <p:ext uri="{BB962C8B-B14F-4D97-AF65-F5344CB8AC3E}">
        <p14:creationId xmlns:p14="http://schemas.microsoft.com/office/powerpoint/2010/main" val="332651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4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32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Cycles 2 </a:t>
            </a:r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: </a:t>
            </a:r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primaire et collège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C0086A0C-741F-4145-9116-90109A286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67" y="1690688"/>
            <a:ext cx="1938696" cy="247519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8F0DE5E-EDA9-4309-98E4-242F7D392506}"/>
              </a:ext>
            </a:extLst>
          </p:cNvPr>
          <p:cNvSpPr txBox="1"/>
          <p:nvPr/>
        </p:nvSpPr>
        <p:spPr>
          <a:xfrm>
            <a:off x="4265012" y="1690688"/>
            <a:ext cx="7088787" cy="147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%"/>
              </a:lnSpc>
            </a:pPr>
            <a:r>
              <a:rPr lang="fr-FR" sz="20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outils pédagogiques </a:t>
            </a:r>
            <a:r>
              <a:rPr lang="fr-FR" sz="20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niveau primaire </a:t>
            </a:r>
            <a:r>
              <a:rPr lang="fr-FR" sz="20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regroupent : </a:t>
            </a:r>
          </a:p>
          <a:p>
            <a:pPr marL="34290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C99BC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diaporamas, </a:t>
            </a:r>
          </a:p>
          <a:p>
            <a:pPr marL="34290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C99BC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guides pédagogiques</a:t>
            </a:r>
            <a:r>
              <a:rPr lang="fr-FR" sz="20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auxquels viennent s’ajouter des </a:t>
            </a:r>
            <a:r>
              <a:rPr lang="fr-FR" sz="2000" dirty="0">
                <a:solidFill>
                  <a:srgbClr val="0C99BC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vidéos, BD, exercices, coloriages</a:t>
            </a:r>
            <a:r>
              <a:rPr lang="fr-FR" sz="20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Image 14" descr="Une image contenant texte, jouet, poupée&#10;&#10;Description générée automatiquement">
            <a:extLst>
              <a:ext uri="{FF2B5EF4-FFF2-40B4-BE49-F238E27FC236}">
                <a16:creationId xmlns:a16="http://schemas.microsoft.com/office/drawing/2014/main" id="{30938FCA-719E-4672-A9D0-08FD5C4F8C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.622%" t="8.823%" r="7.121%" b="6.896%"/>
          <a:stretch/>
        </p:blipFill>
        <p:spPr>
          <a:xfrm>
            <a:off x="7604449" y="3103871"/>
            <a:ext cx="3747795" cy="3197056"/>
          </a:xfrm>
          <a:prstGeom prst="rect">
            <a:avLst/>
          </a:prstGeom>
        </p:spPr>
      </p:pic>
      <p:pic>
        <p:nvPicPr>
          <p:cNvPr id="13" name="Picture 33">
            <a:hlinkClick r:id="rId4" action="ppaction://hlinksldjump"/>
            <a:extLst>
              <a:ext uri="{FF2B5EF4-FFF2-40B4-BE49-F238E27FC236}">
                <a16:creationId xmlns:a16="http://schemas.microsoft.com/office/drawing/2014/main" id="{523D28CF-8ADB-4CB3-AC7F-E3F59A02E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90495">
            <a:off x="11372047" y="6122996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63D5F65-E79D-45DB-9C09-2CB30419D6F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B24257F9-D7B6-4B21-91C4-00ECBBB18026}"/>
              </a:ext>
            </a:extLst>
          </p:cNvPr>
          <p:cNvGrpSpPr/>
          <p:nvPr/>
        </p:nvGrpSpPr>
        <p:grpSpPr>
          <a:xfrm rot="21163824">
            <a:off x="2884761" y="4306950"/>
            <a:ext cx="3992149" cy="1178309"/>
            <a:chOff x="6658252" y="4287916"/>
            <a:chExt cx="4154750" cy="2322897"/>
          </a:xfrm>
          <a:solidFill>
            <a:srgbClr val="0C99BC"/>
          </a:solidFill>
        </p:grpSpPr>
        <p:sp>
          <p:nvSpPr>
            <p:cNvPr id="18" name="Ellipse 3">
              <a:extLst>
                <a:ext uri="{FF2B5EF4-FFF2-40B4-BE49-F238E27FC236}">
                  <a16:creationId xmlns:a16="http://schemas.microsoft.com/office/drawing/2014/main" id="{37E31FD7-A36C-4A09-9E73-318A490FFF52}"/>
                </a:ext>
              </a:extLst>
            </p:cNvPr>
            <p:cNvSpPr/>
            <p:nvPr/>
          </p:nvSpPr>
          <p:spPr bwMode="auto">
            <a:xfrm>
              <a:off x="6658252" y="4287916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A9C9949-C151-42FB-A0C0-11C47E92F917}"/>
                </a:ext>
              </a:extLst>
            </p:cNvPr>
            <p:cNvSpPr txBox="1"/>
            <p:nvPr/>
          </p:nvSpPr>
          <p:spPr>
            <a:xfrm>
              <a:off x="6957595" y="4753797"/>
              <a:ext cx="3556000" cy="139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%"/>
                </a:lnSpc>
              </a:pPr>
              <a:r>
                <a:rPr lang="fr-FR" dirty="0"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Ils sont conçus notamment pour les enfants de </a:t>
              </a:r>
              <a:r>
                <a:rPr lang="fr-FR" b="1" dirty="0"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 à 13 ans</a:t>
              </a:r>
              <a:r>
                <a:rPr lang="fr-FR" dirty="0"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34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5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4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32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 4 </a:t>
            </a:r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Lycée : </a:t>
            </a:r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collège et lycée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972CD8C3-ACDA-47BC-8C13-DE2220513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1531408"/>
            <a:ext cx="2347163" cy="2395936"/>
          </a:xfrm>
          <a:prstGeom prst="rect">
            <a:avLst/>
          </a:prstGeom>
        </p:spPr>
      </p:pic>
      <p:pic>
        <p:nvPicPr>
          <p:cNvPr id="9" name="Image 8" descr="Une image contenant jouet, poupée, graphiques vectoriels&#10;&#10;Description générée automatiquement">
            <a:extLst>
              <a:ext uri="{FF2B5EF4-FFF2-40B4-BE49-F238E27FC236}">
                <a16:creationId xmlns:a16="http://schemas.microsoft.com/office/drawing/2014/main" id="{F6554B6F-712D-48DF-8916-BFE142C691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.207%"/>
          <a:stretch/>
        </p:blipFill>
        <p:spPr>
          <a:xfrm>
            <a:off x="1752599" y="3624897"/>
            <a:ext cx="3600763" cy="267470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AF7783E-3DCD-4AC4-9531-6D1016310135}"/>
              </a:ext>
            </a:extLst>
          </p:cNvPr>
          <p:cNvSpPr txBox="1"/>
          <p:nvPr/>
        </p:nvSpPr>
        <p:spPr>
          <a:xfrm>
            <a:off x="4060792" y="1688776"/>
            <a:ext cx="7045173" cy="11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S’inscrit dans une </a:t>
            </a:r>
            <a:r>
              <a:rPr lang="fr-F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démarche d’écocitoyenneté,</a:t>
            </a:r>
          </a:p>
          <a:p>
            <a:pPr marL="34290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ise à rendre les jeunes </a:t>
            </a:r>
            <a:r>
              <a:rPr lang="fr-F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acteurs de l’amélioration de la qualité de l’air </a:t>
            </a:r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avec l’outil </a:t>
            </a:r>
            <a:r>
              <a:rPr lang="fr-FR" sz="2000" b="1" dirty="0" err="1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AirLoquence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  <a:endParaRPr lang="fr-F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33">
            <a:hlinkClick r:id="rId4" action="ppaction://hlinksldjump"/>
            <a:extLst>
              <a:ext uri="{FF2B5EF4-FFF2-40B4-BE49-F238E27FC236}">
                <a16:creationId xmlns:a16="http://schemas.microsoft.com/office/drawing/2014/main" id="{790A6C50-E241-4F6B-A2D1-A640480A7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8C217F-F20C-421B-8B7A-78E7ECD22FD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1E626B6A-334D-4804-A847-8CD9649A9C86}"/>
              </a:ext>
            </a:extLst>
          </p:cNvPr>
          <p:cNvGrpSpPr/>
          <p:nvPr/>
        </p:nvGrpSpPr>
        <p:grpSpPr>
          <a:xfrm>
            <a:off x="7017146" y="5297628"/>
            <a:ext cx="3704696" cy="850746"/>
            <a:chOff x="6658252" y="4287915"/>
            <a:chExt cx="4154750" cy="2322897"/>
          </a:xfrm>
          <a:solidFill>
            <a:srgbClr val="85CACF"/>
          </a:solidFill>
        </p:grpSpPr>
        <p:sp>
          <p:nvSpPr>
            <p:cNvPr id="17" name="Ellipse 3">
              <a:extLst>
                <a:ext uri="{FF2B5EF4-FFF2-40B4-BE49-F238E27FC236}">
                  <a16:creationId xmlns:a16="http://schemas.microsoft.com/office/drawing/2014/main" id="{6BE7B778-862E-455A-8860-9DA7D2DF4856}"/>
                </a:ext>
              </a:extLst>
            </p:cNvPr>
            <p:cNvSpPr/>
            <p:nvPr/>
          </p:nvSpPr>
          <p:spPr bwMode="auto">
            <a:xfrm>
              <a:off x="6658252" y="4287915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C16E0A8-8232-4BA0-81EA-CD62CCEBACCC}"/>
                </a:ext>
              </a:extLst>
            </p:cNvPr>
            <p:cNvSpPr txBox="1"/>
            <p:nvPr/>
          </p:nvSpPr>
          <p:spPr>
            <a:xfrm>
              <a:off x="6962886" y="4659760"/>
              <a:ext cx="3556000" cy="1444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b="1" dirty="0"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Ses supports </a:t>
              </a:r>
              <a:r>
                <a:rPr lang="fr-FR" sz="1800" dirty="0"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sont</a:t>
              </a:r>
              <a:r>
                <a:rPr lang="fr-FR" sz="1800" b="1" dirty="0"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adaptables </a:t>
              </a:r>
              <a:r>
                <a:rPr lang="fr-FR" sz="1800" dirty="0"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également</a:t>
              </a:r>
              <a:r>
                <a:rPr lang="fr-FR" sz="1800" b="1" dirty="0"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aux </a:t>
              </a:r>
              <a:r>
                <a:rPr lang="fr-FR" sz="1800" b="1" dirty="0">
                  <a:solidFill>
                    <a:srgbClr val="0C99BC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collégiens </a:t>
              </a:r>
              <a:r>
                <a:rPr lang="fr-FR" sz="1800" b="1" dirty="0"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fr-F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1A5F04C3-E91C-4F6F-ACAD-48D700C37F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779" y="4822596"/>
            <a:ext cx="1212820" cy="1325778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F7270140-8B7A-4592-AC59-CE9BD066B318}"/>
              </a:ext>
            </a:extLst>
          </p:cNvPr>
          <p:cNvGrpSpPr/>
          <p:nvPr/>
        </p:nvGrpSpPr>
        <p:grpSpPr>
          <a:xfrm>
            <a:off x="5273060" y="3300750"/>
            <a:ext cx="4333615" cy="850745"/>
            <a:chOff x="6658252" y="4287914"/>
            <a:chExt cx="4154750" cy="2475183"/>
          </a:xfrm>
          <a:solidFill>
            <a:srgbClr val="0C99BC"/>
          </a:solidFill>
        </p:grpSpPr>
        <p:sp>
          <p:nvSpPr>
            <p:cNvPr id="11" name="Ellipse 3">
              <a:extLst>
                <a:ext uri="{FF2B5EF4-FFF2-40B4-BE49-F238E27FC236}">
                  <a16:creationId xmlns:a16="http://schemas.microsoft.com/office/drawing/2014/main" id="{A10B9C12-A10F-4036-8551-F762A587F740}"/>
                </a:ext>
              </a:extLst>
            </p:cNvPr>
            <p:cNvSpPr/>
            <p:nvPr/>
          </p:nvSpPr>
          <p:spPr bwMode="auto">
            <a:xfrm>
              <a:off x="6658252" y="4287914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38A1736-F6CE-49C2-BA7C-142E4E12E83E}"/>
                </a:ext>
              </a:extLst>
            </p:cNvPr>
            <p:cNvSpPr txBox="1"/>
            <p:nvPr/>
          </p:nvSpPr>
          <p:spPr>
            <a:xfrm>
              <a:off x="6952549" y="4369006"/>
              <a:ext cx="3556000" cy="2394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  <a:spcAft>
                  <a:spcPts val="0"/>
                </a:spcAft>
              </a:pPr>
              <a:r>
                <a:rPr lang="fr-FR" b="1" dirty="0"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 but </a:t>
              </a:r>
              <a:r>
                <a:rPr lang="fr-FR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d’</a:t>
              </a:r>
              <a:r>
                <a:rPr lang="fr-FR" b="1" dirty="0" err="1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AirLoquence</a:t>
              </a:r>
              <a:r>
                <a:rPr lang="fr-FR" dirty="0"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Faire d’eux des </a:t>
              </a:r>
              <a:r>
                <a:rPr lang="fr-FR" b="1" i="1" dirty="0"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« Ambassadeurs de l’air</a:t>
              </a:r>
              <a:r>
                <a:rPr lang="fr-FR" b="1" i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»</a:t>
              </a:r>
              <a:r>
                <a:rPr lang="fr-FR" b="1" dirty="0"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AA591EC-6488-40FC-A581-72A6AAF2F5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972" y="3158334"/>
            <a:ext cx="1916762" cy="181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5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EB70453-D4EB-4AB0-BD8F-2FD8DDDFD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2" y="385530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F159A38-81DF-442C-95C0-393F3C964C2A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941AB7C5-0F44-49C6-A125-276FDA845369}"/>
              </a:ext>
            </a:extLst>
          </p:cNvPr>
          <p:cNvSpPr txBox="1">
            <a:spLocks/>
          </p:cNvSpPr>
          <p:nvPr/>
        </p:nvSpPr>
        <p:spPr>
          <a:xfrm>
            <a:off x="1752602" y="385530"/>
            <a:ext cx="9601200" cy="13267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%"/>
              </a:lnSpc>
              <a:spcBef>
                <a:spcPct val="0%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actions </a:t>
            </a:r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l’association</a:t>
            </a:r>
            <a:endParaRPr lang="fr-FR" sz="4000" b="1" dirty="0">
              <a:solidFill>
                <a:srgbClr val="0C99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1AF8509-DF2E-4C2F-987F-5686861AFABA}"/>
              </a:ext>
            </a:extLst>
          </p:cNvPr>
          <p:cNvCxnSpPr>
            <a:cxnSpLocks/>
          </p:cNvCxnSpPr>
          <p:nvPr/>
        </p:nvCxnSpPr>
        <p:spPr>
          <a:xfrm>
            <a:off x="1314450" y="1424218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67A18E58-1E13-471B-AC51-973536619472}"/>
              </a:ext>
            </a:extLst>
          </p:cNvPr>
          <p:cNvSpPr/>
          <p:nvPr/>
        </p:nvSpPr>
        <p:spPr>
          <a:xfrm>
            <a:off x="3824487" y="2233323"/>
            <a:ext cx="5264458" cy="3392382"/>
          </a:xfrm>
          <a:prstGeom prst="ellipse">
            <a:avLst/>
          </a:prstGeom>
          <a:noFill/>
          <a:ln w="12700">
            <a:solidFill>
              <a:srgbClr val="0C99BC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6F361B9-8BC6-4D5B-976E-FB90FB81A66F}"/>
              </a:ext>
            </a:extLst>
          </p:cNvPr>
          <p:cNvGrpSpPr/>
          <p:nvPr/>
        </p:nvGrpSpPr>
        <p:grpSpPr>
          <a:xfrm>
            <a:off x="4667544" y="1600715"/>
            <a:ext cx="3771314" cy="879484"/>
            <a:chOff x="6658252" y="4287916"/>
            <a:chExt cx="4154750" cy="2322897"/>
          </a:xfrm>
          <a:solidFill>
            <a:srgbClr val="86CAD6"/>
          </a:solidFill>
        </p:grpSpPr>
        <p:sp>
          <p:nvSpPr>
            <p:cNvPr id="15" name="Ellipse 3">
              <a:extLst>
                <a:ext uri="{FF2B5EF4-FFF2-40B4-BE49-F238E27FC236}">
                  <a16:creationId xmlns:a16="http://schemas.microsoft.com/office/drawing/2014/main" id="{0F18A7B3-5378-48F1-907F-5FC9B71A2B6D}"/>
                </a:ext>
              </a:extLst>
            </p:cNvPr>
            <p:cNvSpPr/>
            <p:nvPr/>
          </p:nvSpPr>
          <p:spPr bwMode="auto">
            <a:xfrm>
              <a:off x="6658252" y="4287916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" name="ZoneTexte 15">
              <a:hlinkClick r:id="rId2" action="ppaction://hlinksldjump"/>
              <a:extLst>
                <a:ext uri="{FF2B5EF4-FFF2-40B4-BE49-F238E27FC236}">
                  <a16:creationId xmlns:a16="http://schemas.microsoft.com/office/drawing/2014/main" id="{77BA13E6-7B23-4FC2-A5F2-F8BD7DFF9E71}"/>
                </a:ext>
              </a:extLst>
            </p:cNvPr>
            <p:cNvSpPr txBox="1"/>
            <p:nvPr/>
          </p:nvSpPr>
          <p:spPr>
            <a:xfrm>
              <a:off x="6892583" y="4524753"/>
              <a:ext cx="3556000" cy="1877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  <a:spcAft>
                  <a:spcPts val="0"/>
                </a:spcAft>
              </a:pPr>
              <a:r>
                <a:rPr lang="fr-FR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Inviter le jeune à </a:t>
              </a:r>
              <a:r>
                <a:rPr lang="fr-FR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réfléchir</a:t>
              </a:r>
              <a:r>
                <a:rPr lang="fr-FR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dans un </a:t>
              </a:r>
              <a:r>
                <a:rPr lang="fr-FR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projet</a:t>
              </a:r>
              <a:r>
                <a:rPr lang="fr-FR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concret</a:t>
              </a:r>
              <a:endParaRPr lang="fr-FR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8ABFDED-0A55-4145-9755-08F2E4C6D5CE}"/>
              </a:ext>
            </a:extLst>
          </p:cNvPr>
          <p:cNvGrpSpPr/>
          <p:nvPr/>
        </p:nvGrpSpPr>
        <p:grpSpPr>
          <a:xfrm>
            <a:off x="8508639" y="3429000"/>
            <a:ext cx="3283313" cy="898569"/>
            <a:chOff x="6658252" y="4287916"/>
            <a:chExt cx="4154750" cy="2322897"/>
          </a:xfrm>
          <a:solidFill>
            <a:srgbClr val="4ED4F4"/>
          </a:solidFill>
        </p:grpSpPr>
        <p:sp>
          <p:nvSpPr>
            <p:cNvPr id="20" name="Ellipse 3">
              <a:extLst>
                <a:ext uri="{FF2B5EF4-FFF2-40B4-BE49-F238E27FC236}">
                  <a16:creationId xmlns:a16="http://schemas.microsoft.com/office/drawing/2014/main" id="{62FA03A2-929A-45C6-8BCD-B4D093DCF76C}"/>
                </a:ext>
              </a:extLst>
            </p:cNvPr>
            <p:cNvSpPr/>
            <p:nvPr/>
          </p:nvSpPr>
          <p:spPr bwMode="auto">
            <a:xfrm>
              <a:off x="6658252" y="4287916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1" name="ZoneTexte 20">
              <a:hlinkClick r:id="rId3" action="ppaction://hlinksldjump"/>
              <a:extLst>
                <a:ext uri="{FF2B5EF4-FFF2-40B4-BE49-F238E27FC236}">
                  <a16:creationId xmlns:a16="http://schemas.microsoft.com/office/drawing/2014/main" id="{CB255F53-F321-40B4-B30E-FFCCDCB7FBE8}"/>
                </a:ext>
              </a:extLst>
            </p:cNvPr>
            <p:cNvSpPr txBox="1"/>
            <p:nvPr/>
          </p:nvSpPr>
          <p:spPr>
            <a:xfrm>
              <a:off x="6957625" y="4566885"/>
              <a:ext cx="3556000" cy="1483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  <a:spcAft>
                  <a:spcPts val="0"/>
                </a:spcAft>
              </a:pPr>
              <a:r>
                <a:rPr lang="fr-FR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L’aider à développer son </a:t>
              </a:r>
              <a:r>
                <a:rPr lang="fr-FR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esprit critique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8B95F0FC-BB0E-4E67-AFFF-A7D25A10A240}"/>
              </a:ext>
            </a:extLst>
          </p:cNvPr>
          <p:cNvGrpSpPr/>
          <p:nvPr/>
        </p:nvGrpSpPr>
        <p:grpSpPr>
          <a:xfrm>
            <a:off x="4488612" y="5264116"/>
            <a:ext cx="3936207" cy="879484"/>
            <a:chOff x="6658252" y="4287916"/>
            <a:chExt cx="4154750" cy="2322897"/>
          </a:xfrm>
          <a:solidFill>
            <a:srgbClr val="FBB900"/>
          </a:solidFill>
        </p:grpSpPr>
        <p:sp>
          <p:nvSpPr>
            <p:cNvPr id="30" name="Ellipse 3">
              <a:extLst>
                <a:ext uri="{FF2B5EF4-FFF2-40B4-BE49-F238E27FC236}">
                  <a16:creationId xmlns:a16="http://schemas.microsoft.com/office/drawing/2014/main" id="{9FAF44B7-74DC-4091-8D08-02AD3C34C946}"/>
                </a:ext>
              </a:extLst>
            </p:cNvPr>
            <p:cNvSpPr/>
            <p:nvPr/>
          </p:nvSpPr>
          <p:spPr bwMode="auto">
            <a:xfrm>
              <a:off x="6658252" y="4287916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1" name="ZoneTexte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05EDFE21-F729-4D84-9BBF-142131A9D983}"/>
                </a:ext>
              </a:extLst>
            </p:cNvPr>
            <p:cNvSpPr txBox="1"/>
            <p:nvPr/>
          </p:nvSpPr>
          <p:spPr>
            <a:xfrm>
              <a:off x="6953903" y="4493037"/>
              <a:ext cx="3556000" cy="1678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  <a:spcAft>
                  <a:spcPts val="0"/>
                </a:spcAft>
              </a:pPr>
              <a:r>
                <a:rPr lang="fr-FR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L’encourager à </a:t>
              </a:r>
              <a:r>
                <a:rPr lang="fr-FR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proposer des actions</a:t>
              </a:r>
              <a:r>
                <a:rPr lang="fr-FR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 et </a:t>
              </a:r>
              <a:r>
                <a:rPr lang="fr-FR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prendre des initiatives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14CF74C-423E-4982-8DF0-94D4617203A2}"/>
              </a:ext>
            </a:extLst>
          </p:cNvPr>
          <p:cNvGrpSpPr/>
          <p:nvPr/>
        </p:nvGrpSpPr>
        <p:grpSpPr>
          <a:xfrm>
            <a:off x="1504008" y="3266162"/>
            <a:ext cx="3560109" cy="1326704"/>
            <a:chOff x="6658252" y="4287916"/>
            <a:chExt cx="4154750" cy="2322897"/>
          </a:xfrm>
          <a:solidFill>
            <a:srgbClr val="0C99BC"/>
          </a:solidFill>
        </p:grpSpPr>
        <p:sp>
          <p:nvSpPr>
            <p:cNvPr id="23" name="Ellipse 3">
              <a:extLst>
                <a:ext uri="{FF2B5EF4-FFF2-40B4-BE49-F238E27FC236}">
                  <a16:creationId xmlns:a16="http://schemas.microsoft.com/office/drawing/2014/main" id="{27658CDD-E6DE-4011-957A-1775FE0DB84A}"/>
                </a:ext>
              </a:extLst>
            </p:cNvPr>
            <p:cNvSpPr/>
            <p:nvPr/>
          </p:nvSpPr>
          <p:spPr bwMode="auto">
            <a:xfrm>
              <a:off x="6658252" y="4287916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4" name="ZoneTexte 23">
              <a:hlinkClick r:id="rId5" action="ppaction://hlinksldjump"/>
              <a:extLst>
                <a:ext uri="{FF2B5EF4-FFF2-40B4-BE49-F238E27FC236}">
                  <a16:creationId xmlns:a16="http://schemas.microsoft.com/office/drawing/2014/main" id="{6D5D4116-6257-41AA-A725-4BB3E2ECDE4F}"/>
                </a:ext>
              </a:extLst>
            </p:cNvPr>
            <p:cNvSpPr txBox="1"/>
            <p:nvPr/>
          </p:nvSpPr>
          <p:spPr>
            <a:xfrm>
              <a:off x="6809069" y="4564709"/>
              <a:ext cx="3804064" cy="1802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  <a:spcAft>
                  <a:spcPts val="0"/>
                </a:spcAft>
              </a:pPr>
              <a:r>
                <a:rPr lang="fr-FR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Accompagner les enseignants et les animateurs pour le </a:t>
              </a:r>
              <a:r>
                <a:rPr lang="fr-FR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montage de séquences pédagogiques</a:t>
              </a:r>
              <a:endParaRPr lang="fr-FR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7C7ABFCD-92E2-4CD8-98E9-9D96B603C66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AF5B167-3893-42B6-85B9-D38F025659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537" y="2772732"/>
            <a:ext cx="2447302" cy="232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4" grpId="0" animBg="1"/>
    </p:bldLst>
  </p:timing>
</p:sld>
</file>

<file path=ppt/slides/slide7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EB70453-D4EB-4AB0-BD8F-2FD8DDDFD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598" y="385530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683024" y="2357592"/>
            <a:ext cx="5670772" cy="11249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En développant son </a:t>
            </a:r>
            <a:r>
              <a:rPr lang="fr-FR" sz="2000" b="1" dirty="0"/>
              <a:t>autonomie,</a:t>
            </a:r>
          </a:p>
          <a:p>
            <a:pPr marL="34290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En le laissant faire sa </a:t>
            </a:r>
            <a:r>
              <a:rPr lang="fr-FR" sz="2000" b="1" dirty="0"/>
              <a:t>propre expérience,</a:t>
            </a:r>
          </a:p>
          <a:p>
            <a:pPr marL="34290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En le rendant </a:t>
            </a:r>
            <a:r>
              <a:rPr lang="fr-FR" sz="2000" b="1" dirty="0"/>
              <a:t>actif </a:t>
            </a:r>
            <a:r>
              <a:rPr lang="fr-FR" sz="2000" dirty="0"/>
              <a:t>et</a:t>
            </a:r>
            <a:r>
              <a:rPr lang="fr-FR" sz="2000" b="1" dirty="0"/>
              <a:t> acteur </a:t>
            </a:r>
            <a:r>
              <a:rPr lang="fr-FR" sz="2000" dirty="0"/>
              <a:t>dans l’apprentissage.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F159A38-81DF-442C-95C0-393F3C964C2A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941AB7C5-0F44-49C6-A125-276FDA845369}"/>
              </a:ext>
            </a:extLst>
          </p:cNvPr>
          <p:cNvSpPr txBox="1">
            <a:spLocks/>
          </p:cNvSpPr>
          <p:nvPr/>
        </p:nvSpPr>
        <p:spPr>
          <a:xfrm>
            <a:off x="1752602" y="385530"/>
            <a:ext cx="9601200" cy="13267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%"/>
              </a:lnSpc>
              <a:spcBef>
                <a:spcPct val="0%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Inviter le jeune à </a:t>
            </a:r>
            <a:r>
              <a:rPr lang="fr-FR" sz="36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réfléchir</a:t>
            </a:r>
            <a:r>
              <a:rPr lang="fr-FR" sz="3600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dans un </a:t>
            </a:r>
            <a:r>
              <a:rPr lang="fr-FR" sz="36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projet</a:t>
            </a:r>
            <a:r>
              <a:rPr lang="fr-FR" sz="3600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concret</a:t>
            </a:r>
            <a:endParaRPr lang="fr-FR" sz="3600" b="1" dirty="0">
              <a:solidFill>
                <a:srgbClr val="0C99BC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3">
            <a:hlinkClick r:id="rId2" action="ppaction://hlinksldjump"/>
            <a:extLst>
              <a:ext uri="{FF2B5EF4-FFF2-40B4-BE49-F238E27FC236}">
                <a16:creationId xmlns:a16="http://schemas.microsoft.com/office/drawing/2014/main" id="{5ECA3DB0-6EB0-4AEC-A5FA-DB1FE3343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475556-A193-4E40-B6C9-9DC59F711DE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26028AA-74DE-4679-A45B-1F6869A8C56C}"/>
              </a:ext>
            </a:extLst>
          </p:cNvPr>
          <p:cNvCxnSpPr>
            <a:cxnSpLocks/>
          </p:cNvCxnSpPr>
          <p:nvPr/>
        </p:nvCxnSpPr>
        <p:spPr>
          <a:xfrm>
            <a:off x="1314450" y="1424218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8901DDE-FE49-4317-A9FC-7C0670E7D22E}"/>
              </a:ext>
            </a:extLst>
          </p:cNvPr>
          <p:cNvGrpSpPr/>
          <p:nvPr/>
        </p:nvGrpSpPr>
        <p:grpSpPr>
          <a:xfrm>
            <a:off x="7608950" y="1671650"/>
            <a:ext cx="2155158" cy="486052"/>
            <a:chOff x="6658253" y="4287917"/>
            <a:chExt cx="4154750" cy="2322897"/>
          </a:xfrm>
          <a:solidFill>
            <a:srgbClr val="0C99BC"/>
          </a:solidFill>
        </p:grpSpPr>
        <p:sp>
          <p:nvSpPr>
            <p:cNvPr id="22" name="Ellipse 3">
              <a:extLst>
                <a:ext uri="{FF2B5EF4-FFF2-40B4-BE49-F238E27FC236}">
                  <a16:creationId xmlns:a16="http://schemas.microsoft.com/office/drawing/2014/main" id="{61A48078-757B-40F5-8AD3-144AE132943A}"/>
                </a:ext>
              </a:extLst>
            </p:cNvPr>
            <p:cNvSpPr/>
            <p:nvPr/>
          </p:nvSpPr>
          <p:spPr bwMode="auto">
            <a:xfrm>
              <a:off x="6658253" y="4287917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4EA1324-AE3D-4301-A65D-021F083264DE}"/>
                </a:ext>
              </a:extLst>
            </p:cNvPr>
            <p:cNvSpPr txBox="1"/>
            <p:nvPr/>
          </p:nvSpPr>
          <p:spPr>
            <a:xfrm>
              <a:off x="6957627" y="4485743"/>
              <a:ext cx="3556001" cy="187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  <a:spcAft>
                  <a:spcPts val="0"/>
                </a:spcAft>
              </a:pPr>
              <a:r>
                <a:rPr lang="fr-FR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Comment ?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B332E04-9B25-4DCB-A849-A01E341DFD99}"/>
              </a:ext>
            </a:extLst>
          </p:cNvPr>
          <p:cNvGrpSpPr/>
          <p:nvPr/>
        </p:nvGrpSpPr>
        <p:grpSpPr>
          <a:xfrm>
            <a:off x="8031565" y="3898083"/>
            <a:ext cx="2155158" cy="486052"/>
            <a:chOff x="6658253" y="4287917"/>
            <a:chExt cx="4154750" cy="2322897"/>
          </a:xfrm>
          <a:solidFill>
            <a:srgbClr val="0C99BC"/>
          </a:solidFill>
        </p:grpSpPr>
        <p:sp>
          <p:nvSpPr>
            <p:cNvPr id="28" name="Ellipse 3">
              <a:extLst>
                <a:ext uri="{FF2B5EF4-FFF2-40B4-BE49-F238E27FC236}">
                  <a16:creationId xmlns:a16="http://schemas.microsoft.com/office/drawing/2014/main" id="{729B01CD-6576-4492-A4A2-88A906C9E88E}"/>
                </a:ext>
              </a:extLst>
            </p:cNvPr>
            <p:cNvSpPr/>
            <p:nvPr/>
          </p:nvSpPr>
          <p:spPr bwMode="auto">
            <a:xfrm>
              <a:off x="6658253" y="4287917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B3D0070-309B-40AE-9F6A-2516E69C11D1}"/>
                </a:ext>
              </a:extLst>
            </p:cNvPr>
            <p:cNvSpPr txBox="1"/>
            <p:nvPr/>
          </p:nvSpPr>
          <p:spPr>
            <a:xfrm>
              <a:off x="6957627" y="4485743"/>
              <a:ext cx="3556001" cy="187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  <a:spcAft>
                  <a:spcPts val="0"/>
                </a:spcAft>
              </a:pPr>
              <a:r>
                <a:rPr lang="fr-FR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Avec quel outil ?</a:t>
              </a: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982F67A3-867B-451F-A7A3-746C94A2C57A}"/>
              </a:ext>
            </a:extLst>
          </p:cNvPr>
          <p:cNvSpPr txBox="1"/>
          <p:nvPr/>
        </p:nvSpPr>
        <p:spPr>
          <a:xfrm>
            <a:off x="6753226" y="4604371"/>
            <a:ext cx="4641492" cy="4231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4%"/>
              </a:lnSpc>
            </a:pPr>
            <a:r>
              <a:rPr lang="fr-FR" sz="2000" b="1" dirty="0">
                <a:solidFill>
                  <a:srgbClr val="0C99BC"/>
                </a:solidFill>
              </a:rPr>
              <a:t>Les travaux pratiques L’Air et Moi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BE2F7B9-1AA6-4351-A915-4B0263DAE5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77" y="1372697"/>
            <a:ext cx="3533199" cy="2579077"/>
          </a:xfrm>
          <a:prstGeom prst="rect">
            <a:avLst/>
          </a:prstGeom>
        </p:spPr>
      </p:pic>
      <p:pic>
        <p:nvPicPr>
          <p:cNvPr id="32" name="Image 31" descr="AEM DS GTP  Atmo perce sac v1.gif">
            <a:extLst>
              <a:ext uri="{FF2B5EF4-FFF2-40B4-BE49-F238E27FC236}">
                <a16:creationId xmlns:a16="http://schemas.microsoft.com/office/drawing/2014/main" id="{927B8C35-212F-4C82-92FF-AAE4D4F9EE1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218" y="3680939"/>
            <a:ext cx="3099727" cy="2353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E17D63C-5C91-4A0B-8605-03AB1A2352DF}"/>
              </a:ext>
            </a:extLst>
          </p:cNvPr>
          <p:cNvGrpSpPr/>
          <p:nvPr/>
        </p:nvGrpSpPr>
        <p:grpSpPr>
          <a:xfrm>
            <a:off x="9823514" y="5112805"/>
            <a:ext cx="726418" cy="562375"/>
            <a:chOff x="8268246" y="5436156"/>
            <a:chExt cx="726418" cy="562375"/>
          </a:xfrm>
        </p:grpSpPr>
        <p:pic>
          <p:nvPicPr>
            <p:cNvPr id="19" name="Image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A80CBC92-1DAA-4686-A2D9-153E0C220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8246" y="5436156"/>
              <a:ext cx="511135" cy="504934"/>
            </a:xfrm>
            <a:prstGeom prst="rect">
              <a:avLst/>
            </a:prstGeom>
          </p:spPr>
        </p:pic>
        <p:pic>
          <p:nvPicPr>
            <p:cNvPr id="26" name="Plus">
              <a:hlinkClick r:id="rId7" action="ppaction://hlinksldjump"/>
              <a:extLst>
                <a:ext uri="{FF2B5EF4-FFF2-40B4-BE49-F238E27FC236}">
                  <a16:creationId xmlns:a16="http://schemas.microsoft.com/office/drawing/2014/main" id="{B6C74E60-2A1A-4305-94E8-F18980D03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9852" y="5600068"/>
              <a:ext cx="404812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%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544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17067-B584-4782-8D14-3519DB00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3985"/>
            <a:ext cx="9601199" cy="5937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FD4C26-3CD1-4699-AA88-8152D018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63984"/>
            <a:ext cx="9601200" cy="13267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guide des </a:t>
            </a:r>
            <a:r>
              <a:rPr lang="fr-FR" sz="4000" b="1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travaux pratiques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2F86D-ECEC-4FCF-8785-543DA8FA4AF2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308BA40-DF30-49BA-B4F0-6CB8312FB101}"/>
              </a:ext>
            </a:extLst>
          </p:cNvPr>
          <p:cNvCxnSpPr>
            <a:cxnSpLocks/>
          </p:cNvCxnSpPr>
          <p:nvPr/>
        </p:nvCxnSpPr>
        <p:spPr>
          <a:xfrm>
            <a:off x="1314448" y="1402672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BAF7783E-3DCD-4AC4-9531-6D1016310135}"/>
              </a:ext>
            </a:extLst>
          </p:cNvPr>
          <p:cNvSpPr txBox="1"/>
          <p:nvPr/>
        </p:nvSpPr>
        <p:spPr>
          <a:xfrm>
            <a:off x="5190214" y="1507293"/>
            <a:ext cx="6163585" cy="11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%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outil 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pratique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ludique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342900" indent="-342900" algn="just">
              <a:lnSpc>
                <a:spcPct val="114%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Développe un 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raisonnement scientifique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342900" indent="-342900" algn="just">
              <a:lnSpc>
                <a:spcPct val="114%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expériences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>
                <a:solidFill>
                  <a:srgbClr val="0C99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chaque thème de l’air !</a:t>
            </a:r>
            <a:endParaRPr lang="fr-FR" sz="2000" dirty="0">
              <a:solidFill>
                <a:srgbClr val="0C99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7270140-8B7A-4592-AC59-CE9BD066B318}"/>
              </a:ext>
            </a:extLst>
          </p:cNvPr>
          <p:cNvGrpSpPr/>
          <p:nvPr/>
        </p:nvGrpSpPr>
        <p:grpSpPr>
          <a:xfrm rot="364051">
            <a:off x="8168660" y="2888237"/>
            <a:ext cx="3903316" cy="1243194"/>
            <a:chOff x="6658252" y="4287918"/>
            <a:chExt cx="4154750" cy="2322898"/>
          </a:xfrm>
          <a:solidFill>
            <a:srgbClr val="DEB649"/>
          </a:solidFill>
        </p:grpSpPr>
        <p:sp>
          <p:nvSpPr>
            <p:cNvPr id="11" name="Ellipse 3">
              <a:extLst>
                <a:ext uri="{FF2B5EF4-FFF2-40B4-BE49-F238E27FC236}">
                  <a16:creationId xmlns:a16="http://schemas.microsoft.com/office/drawing/2014/main" id="{A10B9C12-A10F-4036-8551-F762A587F740}"/>
                </a:ext>
              </a:extLst>
            </p:cNvPr>
            <p:cNvSpPr/>
            <p:nvPr/>
          </p:nvSpPr>
          <p:spPr bwMode="auto">
            <a:xfrm>
              <a:off x="6658252" y="4287918"/>
              <a:ext cx="4154750" cy="2322898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38A1736-F6CE-49C2-BA7C-142E4E12E83E}"/>
                </a:ext>
              </a:extLst>
            </p:cNvPr>
            <p:cNvSpPr txBox="1"/>
            <p:nvPr/>
          </p:nvSpPr>
          <p:spPr>
            <a:xfrm>
              <a:off x="6698095" y="4596049"/>
              <a:ext cx="4063499" cy="151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</a:pPr>
              <a:r>
                <a: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Les travaux pratiques amènent à mieux 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comprendre certaines notions complexes et abstraites</a:t>
              </a:r>
              <a:r>
                <a:rPr lang="fr-F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liées à la pollution de l’air.</a:t>
              </a: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9A29FDE9-6AAC-4E17-96B8-F234176BA26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.906%" t="22.193%" r="54.413%" b="4.869%"/>
          <a:stretch/>
        </p:blipFill>
        <p:spPr bwMode="auto">
          <a:xfrm>
            <a:off x="1751684" y="1503690"/>
            <a:ext cx="3438530" cy="47975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1AF7D0C-6AE4-4BA2-830E-CA5D8302315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21" y="4172571"/>
            <a:ext cx="3055538" cy="2082859"/>
          </a:xfrm>
          <a:prstGeom prst="rect">
            <a:avLst/>
          </a:prstGeom>
        </p:spPr>
      </p:pic>
      <p:pic>
        <p:nvPicPr>
          <p:cNvPr id="17" name="Image 16" descr="AEM DS GTP Mousse volcan v1 COUPE.gif">
            <a:extLst>
              <a:ext uri="{FF2B5EF4-FFF2-40B4-BE49-F238E27FC236}">
                <a16:creationId xmlns:a16="http://schemas.microsoft.com/office/drawing/2014/main" id="{7172EA25-ABB2-4D76-A5B4-9AA2FDC439D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085" y="2791522"/>
            <a:ext cx="2158039" cy="151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16A5E87-F330-4870-A476-89448DF3C9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26" y="4243537"/>
            <a:ext cx="2798452" cy="2042745"/>
          </a:xfrm>
          <a:prstGeom prst="rect">
            <a:avLst/>
          </a:prstGeom>
        </p:spPr>
      </p:pic>
      <p:pic>
        <p:nvPicPr>
          <p:cNvPr id="19" name="Picture 33">
            <a:hlinkClick r:id="rId6" action="ppaction://hlinksldjump"/>
            <a:extLst>
              <a:ext uri="{FF2B5EF4-FFF2-40B4-BE49-F238E27FC236}">
                <a16:creationId xmlns:a16="http://schemas.microsoft.com/office/drawing/2014/main" id="{FBD75F90-0340-4E5B-BA0E-65924B3BF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6CCA803-AD28-4474-BCE8-F38BA310F2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D5BADA97-5BDF-46BF-9CEB-E4829A8CA696}"/>
              </a:ext>
            </a:extLst>
          </p:cNvPr>
          <p:cNvGrpSpPr/>
          <p:nvPr/>
        </p:nvGrpSpPr>
        <p:grpSpPr>
          <a:xfrm>
            <a:off x="130385" y="1745995"/>
            <a:ext cx="1047026" cy="1415152"/>
            <a:chOff x="130385" y="1745995"/>
            <a:chExt cx="1047026" cy="1415152"/>
          </a:xfrm>
        </p:grpSpPr>
        <p:pic>
          <p:nvPicPr>
            <p:cNvPr id="21" name="Image 20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5631FAD0-3765-493C-A140-BCFF7855E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127" y="1745995"/>
              <a:ext cx="867353" cy="1107375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D799434-5841-4086-8DD6-CF859AC924D3}"/>
                </a:ext>
              </a:extLst>
            </p:cNvPr>
            <p:cNvSpPr txBox="1"/>
            <p:nvPr/>
          </p:nvSpPr>
          <p:spPr>
            <a:xfrm>
              <a:off x="130385" y="2853370"/>
              <a:ext cx="10470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>
                  <a:solidFill>
                    <a:srgbClr val="0C99BC"/>
                  </a:solidFill>
                  <a:latin typeface="Candara" panose="020E0502030303020204" pitchFamily="34" charset="0"/>
                </a:rPr>
                <a:t>Ecole</a:t>
              </a:r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E18DED5F-06F0-4527-83A8-A90680C009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1" y="3328664"/>
            <a:ext cx="1030430" cy="112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16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9.xml><?xml version="1.0" encoding="utf-8"?>
<p:sld xmlns:a="http://purl.oclc.org/ooxml/drawingml/main" xmlns:r="http://purl.oclc.org/ooxml/officeDocument/relationships" xmlns:p="http://purl.oclc.org/ooxml/presentationml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EB70453-D4EB-4AB0-BD8F-2FD8DDDFD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598" y="385530"/>
            <a:ext cx="9601199" cy="593726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739673" y="2294930"/>
            <a:ext cx="6578845" cy="705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En le faisant réfléchir aux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gestes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qu’il peut adopter au quotidien,</a:t>
            </a:r>
          </a:p>
          <a:p>
            <a:pPr marL="342900" indent="-342900" algn="just">
              <a:lnSpc>
                <a:spcPct val="114%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En organisant des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débats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sur l’importance de préserver l’air.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F159A38-81DF-442C-95C0-393F3C964C2A}"/>
              </a:ext>
            </a:extLst>
          </p:cNvPr>
          <p:cNvSpPr txBox="1"/>
          <p:nvPr/>
        </p:nvSpPr>
        <p:spPr>
          <a:xfrm>
            <a:off x="0" y="0"/>
            <a:ext cx="1314450" cy="6858000"/>
          </a:xfrm>
          <a:prstGeom prst="rect">
            <a:avLst/>
          </a:prstGeom>
          <a:solidFill>
            <a:srgbClr val="0C99BC">
              <a:alpha val="49.803%"/>
            </a:srgbClr>
          </a:solidFill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941AB7C5-0F44-49C6-A125-276FDA845369}"/>
              </a:ext>
            </a:extLst>
          </p:cNvPr>
          <p:cNvSpPr txBox="1">
            <a:spLocks/>
          </p:cNvSpPr>
          <p:nvPr/>
        </p:nvSpPr>
        <p:spPr>
          <a:xfrm>
            <a:off x="1752602" y="385530"/>
            <a:ext cx="9601200" cy="13267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%"/>
              </a:lnSpc>
              <a:spcBef>
                <a:spcPct val="0%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%"/>
              </a:lnSpc>
              <a:spcAft>
                <a:spcPts val="0"/>
              </a:spcAft>
            </a:pPr>
            <a:r>
              <a:rPr lang="fr-FR" sz="3600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L’aider à développer son </a:t>
            </a:r>
            <a:r>
              <a:rPr lang="fr-FR" sz="3600" b="1" dirty="0">
                <a:solidFill>
                  <a:srgbClr val="0C99BC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esprit critique</a:t>
            </a:r>
          </a:p>
        </p:txBody>
      </p:sp>
      <p:pic>
        <p:nvPicPr>
          <p:cNvPr id="10" name="Picture 33">
            <a:hlinkClick r:id="rId2" action="ppaction://hlinksldjump"/>
            <a:extLst>
              <a:ext uri="{FF2B5EF4-FFF2-40B4-BE49-F238E27FC236}">
                <a16:creationId xmlns:a16="http://schemas.microsoft.com/office/drawing/2014/main" id="{1D73DE65-F586-48B7-BABC-2B7A7D998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034088"/>
            <a:ext cx="76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7">
            <a:hlinkClick r:id="rId4" action="ppaction://hlinksldjump"/>
            <a:extLst>
              <a:ext uri="{FF2B5EF4-FFF2-40B4-BE49-F238E27FC236}">
                <a16:creationId xmlns:a16="http://schemas.microsoft.com/office/drawing/2014/main" id="{EECA0FEA-DAFE-4438-ABF4-BFCC97743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8938">
            <a:off x="9327714" y="3438219"/>
            <a:ext cx="736867" cy="67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A459E7F-0E09-4380-A88F-50DC0E4C476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9" y="363984"/>
            <a:ext cx="1141552" cy="887691"/>
          </a:xfrm>
          <a:prstGeom prst="rect">
            <a:avLst/>
          </a:prstGeom>
          <a:noFill/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8AAA01-2C43-4DC5-9E21-9132A347338F}"/>
              </a:ext>
            </a:extLst>
          </p:cNvPr>
          <p:cNvSpPr txBox="1"/>
          <p:nvPr/>
        </p:nvSpPr>
        <p:spPr>
          <a:xfrm>
            <a:off x="5956837" y="3832936"/>
            <a:ext cx="4141661" cy="4231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4%"/>
              </a:lnSpc>
            </a:pPr>
            <a:r>
              <a:rPr lang="fr-FR" sz="2000" b="1" dirty="0">
                <a:solidFill>
                  <a:srgbClr val="0C99BC"/>
                </a:solidFill>
              </a:rPr>
              <a:t>AIRLOQUENCE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DEC2BB1-C787-4D19-91D7-7BEE94669296}"/>
              </a:ext>
            </a:extLst>
          </p:cNvPr>
          <p:cNvSpPr txBox="1"/>
          <p:nvPr/>
        </p:nvSpPr>
        <p:spPr>
          <a:xfrm>
            <a:off x="6684130" y="5235790"/>
            <a:ext cx="4669669" cy="1021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%"/>
              </a:lnSpc>
              <a:buFont typeface="Wingdings" panose="05000000000000000000" pitchFamily="2" charset="2"/>
              <a:buChar char="ü"/>
            </a:pPr>
            <a:r>
              <a:rPr lang="fr-FR" sz="1800" dirty="0"/>
              <a:t>Que le jeune devienne </a:t>
            </a:r>
            <a:r>
              <a:rPr lang="fr-FR" sz="1800" dirty="0">
                <a:solidFill>
                  <a:srgbClr val="0C99BC"/>
                </a:solidFill>
              </a:rPr>
              <a:t>force de proposition</a:t>
            </a:r>
            <a:r>
              <a:rPr lang="fr-FR" sz="1800" dirty="0"/>
              <a:t>,</a:t>
            </a:r>
          </a:p>
          <a:p>
            <a:pPr marL="285750" indent="-285750" algn="just">
              <a:lnSpc>
                <a:spcPct val="114%"/>
              </a:lnSpc>
              <a:buFont typeface="Wingdings" panose="05000000000000000000" pitchFamily="2" charset="2"/>
              <a:buChar char="ü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Qu’il comprenne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les </a:t>
            </a:r>
            <a:r>
              <a:rPr lang="fr-FR" sz="18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enjeux sur sa santé 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FR" sz="1800" dirty="0">
                <a:solidFill>
                  <a:srgbClr val="0C99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l’environnement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A6703CD-552F-4EFC-A792-71F2638D70EF}"/>
              </a:ext>
            </a:extLst>
          </p:cNvPr>
          <p:cNvCxnSpPr>
            <a:cxnSpLocks/>
          </p:cNvCxnSpPr>
          <p:nvPr/>
        </p:nvCxnSpPr>
        <p:spPr>
          <a:xfrm>
            <a:off x="1314450" y="1424218"/>
            <a:ext cx="1087755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AFE35E46-A0D5-4F51-B1A8-BBACDDC76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87" y="1473323"/>
            <a:ext cx="2697842" cy="255017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1EE24D7-1335-42FF-9902-53F489C2A8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3" y="4023502"/>
            <a:ext cx="4931538" cy="2377930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2E9E24C9-AB79-42B1-956B-7C7008CD1505}"/>
              </a:ext>
            </a:extLst>
          </p:cNvPr>
          <p:cNvGrpSpPr/>
          <p:nvPr/>
        </p:nvGrpSpPr>
        <p:grpSpPr>
          <a:xfrm>
            <a:off x="7337602" y="1595023"/>
            <a:ext cx="2155158" cy="486052"/>
            <a:chOff x="6658253" y="4287917"/>
            <a:chExt cx="4154750" cy="2322897"/>
          </a:xfrm>
          <a:solidFill>
            <a:srgbClr val="0C99BC"/>
          </a:solidFill>
        </p:grpSpPr>
        <p:sp>
          <p:nvSpPr>
            <p:cNvPr id="34" name="Ellipse 3">
              <a:extLst>
                <a:ext uri="{FF2B5EF4-FFF2-40B4-BE49-F238E27FC236}">
                  <a16:creationId xmlns:a16="http://schemas.microsoft.com/office/drawing/2014/main" id="{F40FFC19-D6B2-4DBF-910F-69199C1ADAF5}"/>
                </a:ext>
              </a:extLst>
            </p:cNvPr>
            <p:cNvSpPr/>
            <p:nvPr/>
          </p:nvSpPr>
          <p:spPr bwMode="auto">
            <a:xfrm>
              <a:off x="6658253" y="4287917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4D818EC8-2ECE-4D59-91A1-EDBA9A8D5601}"/>
                </a:ext>
              </a:extLst>
            </p:cNvPr>
            <p:cNvSpPr txBox="1"/>
            <p:nvPr/>
          </p:nvSpPr>
          <p:spPr>
            <a:xfrm>
              <a:off x="6957627" y="4485743"/>
              <a:ext cx="3556001" cy="187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  <a:spcAft>
                  <a:spcPts val="0"/>
                </a:spcAft>
              </a:pPr>
              <a:r>
                <a:rPr lang="fr-FR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Comment ?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B1FF825D-0F35-40DE-B9ED-7F3080194F91}"/>
              </a:ext>
            </a:extLst>
          </p:cNvPr>
          <p:cNvGrpSpPr/>
          <p:nvPr/>
        </p:nvGrpSpPr>
        <p:grpSpPr>
          <a:xfrm>
            <a:off x="6958687" y="3247293"/>
            <a:ext cx="2155158" cy="486052"/>
            <a:chOff x="6658253" y="4287917"/>
            <a:chExt cx="4154750" cy="2322897"/>
          </a:xfrm>
          <a:solidFill>
            <a:srgbClr val="0C99BC"/>
          </a:solidFill>
        </p:grpSpPr>
        <p:sp>
          <p:nvSpPr>
            <p:cNvPr id="37" name="Ellipse 3">
              <a:extLst>
                <a:ext uri="{FF2B5EF4-FFF2-40B4-BE49-F238E27FC236}">
                  <a16:creationId xmlns:a16="http://schemas.microsoft.com/office/drawing/2014/main" id="{EA9BFA7F-47DD-400C-A280-B9B08C91DE18}"/>
                </a:ext>
              </a:extLst>
            </p:cNvPr>
            <p:cNvSpPr/>
            <p:nvPr/>
          </p:nvSpPr>
          <p:spPr bwMode="auto">
            <a:xfrm>
              <a:off x="6658253" y="4287917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8B29F2AA-D37E-442D-ACB9-B5F04C2947A1}"/>
                </a:ext>
              </a:extLst>
            </p:cNvPr>
            <p:cNvSpPr txBox="1"/>
            <p:nvPr/>
          </p:nvSpPr>
          <p:spPr>
            <a:xfrm>
              <a:off x="6957627" y="4485743"/>
              <a:ext cx="3556001" cy="187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  <a:spcAft>
                  <a:spcPts val="0"/>
                </a:spcAft>
              </a:pPr>
              <a:r>
                <a:rPr lang="fr-FR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Avec quel outil ?</a:t>
              </a: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F339D119-1D5B-41C5-9BFC-C7D28D51EA0D}"/>
              </a:ext>
            </a:extLst>
          </p:cNvPr>
          <p:cNvGrpSpPr/>
          <p:nvPr/>
        </p:nvGrpSpPr>
        <p:grpSpPr>
          <a:xfrm>
            <a:off x="8259889" y="4622214"/>
            <a:ext cx="2155158" cy="486052"/>
            <a:chOff x="6658253" y="4287917"/>
            <a:chExt cx="4154750" cy="2322897"/>
          </a:xfrm>
          <a:solidFill>
            <a:srgbClr val="0C99BC"/>
          </a:solidFill>
        </p:grpSpPr>
        <p:sp>
          <p:nvSpPr>
            <p:cNvPr id="40" name="Ellipse 3">
              <a:extLst>
                <a:ext uri="{FF2B5EF4-FFF2-40B4-BE49-F238E27FC236}">
                  <a16:creationId xmlns:a16="http://schemas.microsoft.com/office/drawing/2014/main" id="{43E43044-068C-448D-84DD-07063CA44BB7}"/>
                </a:ext>
              </a:extLst>
            </p:cNvPr>
            <p:cNvSpPr/>
            <p:nvPr/>
          </p:nvSpPr>
          <p:spPr bwMode="auto">
            <a:xfrm>
              <a:off x="6658253" y="4287917"/>
              <a:ext cx="4154750" cy="2322897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%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9827F0DA-D65E-4D51-A240-32D50B07CECC}"/>
                </a:ext>
              </a:extLst>
            </p:cNvPr>
            <p:cNvSpPr txBox="1"/>
            <p:nvPr/>
          </p:nvSpPr>
          <p:spPr>
            <a:xfrm>
              <a:off x="6957627" y="4485743"/>
              <a:ext cx="3556001" cy="1874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5%"/>
                </a:lnSpc>
                <a:spcAft>
                  <a:spcPts val="0"/>
                </a:spcAft>
              </a:pPr>
              <a:r>
                <a:rPr lang="fr-FR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</a:rPr>
                <a:t>L’objectif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144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/>
    </p:bldLst>
  </p:timing>
</p:sld>
</file>

<file path=ppt/theme/theme1.xml><?xml version="1.0" encoding="utf-8"?>
<a:theme xmlns:a="http://purl.oclc.org/ooxml/drawingml/main" name="Thème Office">
  <a:themeElements>
    <a:clrScheme name="Bleu 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purl.oclc.org/ooxml/officeDocument/extendedProperties" xmlns:vt="http://purl.oclc.org/ooxml/officeDocument/docPropsVTypes">
  <TotalTime>2088</TotalTime>
  <Words>2463</Words>
  <Application>Microsoft Office PowerPoint</Application>
  <PresentationFormat>Grand écran</PresentationFormat>
  <Paragraphs>327</Paragraphs>
  <Slides>39</Slides>
  <Notes>0</Notes>
  <HiddenSlides>29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9" baseType="lpstr">
      <vt:lpstr>Arial</vt:lpstr>
      <vt:lpstr>Bahnschrift</vt:lpstr>
      <vt:lpstr>Calibri</vt:lpstr>
      <vt:lpstr>Calibri Light</vt:lpstr>
      <vt:lpstr>Candara</vt:lpstr>
      <vt:lpstr>ITC Officina Sans Book Regular</vt:lpstr>
      <vt:lpstr>MS Mincho</vt:lpstr>
      <vt:lpstr>Times New Roman</vt:lpstr>
      <vt:lpstr>Wingdings</vt:lpstr>
      <vt:lpstr>Thème Office</vt:lpstr>
      <vt:lpstr>Présentation PowerPoint</vt:lpstr>
      <vt:lpstr>Qu’est-ce- que L’Air et Moi ?</vt:lpstr>
      <vt:lpstr>A qui s’adresse le programme L’Air et Moi ?</vt:lpstr>
      <vt:lpstr>Cycles 2 et 3 : primaire et collège</vt:lpstr>
      <vt:lpstr>Cycle 4 et Lycée : collège et lycée</vt:lpstr>
      <vt:lpstr>Présentation PowerPoint</vt:lpstr>
      <vt:lpstr>Présentation PowerPoint</vt:lpstr>
      <vt:lpstr>Le guide des travaux pratiques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diaporamas</vt:lpstr>
      <vt:lpstr>Le carnet sentinelle</vt:lpstr>
      <vt:lpstr>Appuyer le programme « aère-toi » d’Atmo avec les supports L’Air et Moi</vt:lpstr>
      <vt:lpstr>Présentation PowerPoint</vt:lpstr>
      <vt:lpstr>Présentation PowerPoint</vt:lpstr>
      <vt:lpstr>Les guides pédagogiques</vt:lpstr>
      <vt:lpstr>Le cahier d’accompagnement d’Atmo</vt:lpstr>
      <vt:lpstr>Les outils pédagogiques de L’Air et Moi</vt:lpstr>
      <vt:lpstr>Les outils pédagogiques, fruits de la collaboration entre la Fédération L’Air et Moi et Atmo Sud</vt:lpstr>
      <vt:lpstr>Accompagner l’action des jeunes en faveur de l’air dans les Hauts-de-France</vt:lpstr>
      <vt:lpstr>Les diaporamas</vt:lpstr>
      <vt:lpstr>BD, fiches, exercices, coloriages</vt:lpstr>
      <vt:lpstr>Les vidéos pédagogiques</vt:lpstr>
      <vt:lpstr>Les guides pédagogiques</vt:lpstr>
      <vt:lpstr>Le guide des travaux pratiques</vt:lpstr>
      <vt:lpstr>Les thèmes abordés</vt:lpstr>
      <vt:lpstr>Les Virus et Nous</vt:lpstr>
      <vt:lpstr>Les antennes régionales L’Air et Moi</vt:lpstr>
      <vt:lpstr>La Fédération L’Air et Moi</vt:lpstr>
      <vt:lpstr>Accompagner l’action des jeunes en faveur de l’air dans les Hauts-de-France</vt:lpstr>
      <vt:lpstr>Les prochaines étapes de l’Air et Moi en Hauts-de-France</vt:lpstr>
      <vt:lpstr>Les enjeux de l’air en Hauts-de-France</vt:lpstr>
      <vt:lpstr>Appuyer le programme « aère-toi » d’Atmo avec les supports L’Air et Moi</vt:lpstr>
      <vt:lpstr>Do It Yourself et AirLoquence, entre surveillance de la qualité de l’air et plaidoyer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Orlane Perrault</dc:creator>
  <cp:lastModifiedBy>Florine P. (MEP)</cp:lastModifiedBy>
  <cp:revision>389</cp:revision>
  <dcterms:created xsi:type="dcterms:W3CDTF">2021-03-22T10:01:47Z</dcterms:created>
  <dcterms:modified xsi:type="dcterms:W3CDTF">2021-04-19T14:29:32Z</dcterms:modified>
</cp:coreProperties>
</file>